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3.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775" r:id="rId2"/>
    <p:sldId id="768" r:id="rId3"/>
    <p:sldId id="774" r:id="rId4"/>
    <p:sldId id="760" r:id="rId5"/>
    <p:sldId id="734" r:id="rId6"/>
    <p:sldId id="737" r:id="rId7"/>
    <p:sldId id="735" r:id="rId8"/>
    <p:sldId id="258" r:id="rId9"/>
    <p:sldId id="761" r:id="rId10"/>
    <p:sldId id="739" r:id="rId11"/>
    <p:sldId id="740" r:id="rId12"/>
    <p:sldId id="741" r:id="rId13"/>
    <p:sldId id="742" r:id="rId14"/>
    <p:sldId id="743" r:id="rId15"/>
    <p:sldId id="746" r:id="rId16"/>
    <p:sldId id="765" r:id="rId17"/>
    <p:sldId id="260" r:id="rId18"/>
    <p:sldId id="263" r:id="rId19"/>
    <p:sldId id="264" r:id="rId20"/>
    <p:sldId id="759" r:id="rId21"/>
    <p:sldId id="764" r:id="rId22"/>
    <p:sldId id="745" r:id="rId23"/>
    <p:sldId id="749" r:id="rId24"/>
    <p:sldId id="357" r:id="rId25"/>
    <p:sldId id="766" r:id="rId26"/>
    <p:sldId id="767" r:id="rId27"/>
    <p:sldId id="362" r:id="rId28"/>
    <p:sldId id="358" r:id="rId29"/>
    <p:sldId id="361" r:id="rId30"/>
    <p:sldId id="654" r:id="rId31"/>
    <p:sldId id="720" r:id="rId32"/>
    <p:sldId id="719" r:id="rId33"/>
    <p:sldId id="736" r:id="rId34"/>
    <p:sldId id="763" r:id="rId35"/>
    <p:sldId id="770" r:id="rId36"/>
    <p:sldId id="776" r:id="rId37"/>
    <p:sldId id="751" r:id="rId38"/>
    <p:sldId id="771" r:id="rId39"/>
    <p:sldId id="752" r:id="rId40"/>
    <p:sldId id="772" r:id="rId41"/>
    <p:sldId id="744" r:id="rId42"/>
    <p:sldId id="773" r:id="rId43"/>
    <p:sldId id="7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lmann, Karina" initials="KK" lastIdx="18" clrIdx="0">
    <p:extLst>
      <p:ext uri="{19B8F6BF-5375-455C-9EA6-DF929625EA0E}">
        <p15:presenceInfo xmlns:p15="http://schemas.microsoft.com/office/powerpoint/2012/main" userId="S::KKielmann@qmu.ac.uk::30a2c8cc-c3aa-4092-850b-5088356846ee" providerId="AD"/>
      </p:ext>
    </p:extLst>
  </p:cmAuthor>
  <p:cmAuthor id="2" name="Diaconu, Karin" initials="DK" lastIdx="4" clrIdx="1">
    <p:extLst>
      <p:ext uri="{19B8F6BF-5375-455C-9EA6-DF929625EA0E}">
        <p15:presenceInfo xmlns:p15="http://schemas.microsoft.com/office/powerpoint/2012/main" userId="S::kdiaconu@qmu.ac.uk::ca723d14-eb99-444b-adae-f14e8b8392f3" providerId="AD"/>
      </p:ext>
    </p:extLst>
  </p:cmAuthor>
  <p:cmAuthor id="3" name="Alison" initials="AG" lastIdx="1" clrIdx="2">
    <p:extLst>
      <p:ext uri="{19B8F6BF-5375-455C-9EA6-DF929625EA0E}">
        <p15:presenceInfo xmlns:p15="http://schemas.microsoft.com/office/powerpoint/2012/main" userId="Alison" providerId="None"/>
      </p:ext>
    </p:extLst>
  </p:cmAuthor>
  <p:cmAuthor id="4" name="Sanj" initials="SK" lastIdx="1" clrIdx="3">
    <p:extLst>
      <p:ext uri="{19B8F6BF-5375-455C-9EA6-DF929625EA0E}">
        <p15:presenceInfo xmlns:p15="http://schemas.microsoft.com/office/powerpoint/2012/main" userId="San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0B"/>
    <a:srgbClr val="F8CEB2"/>
    <a:srgbClr val="F8D1B6"/>
    <a:srgbClr val="F9D6BF"/>
    <a:srgbClr val="FADDCA"/>
    <a:srgbClr val="C8D5EE"/>
    <a:srgbClr val="D0DBF0"/>
    <a:srgbClr val="FFF2CC"/>
    <a:srgbClr val="740000"/>
    <a:srgbClr val="183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4" autoAdjust="0"/>
    <p:restoredTop sz="68039" autoAdjust="0"/>
  </p:normalViewPr>
  <p:slideViewPr>
    <p:cSldViewPr snapToGrid="0">
      <p:cViewPr varScale="1">
        <p:scale>
          <a:sx n="71" d="100"/>
          <a:sy n="71" d="100"/>
        </p:scale>
        <p:origin x="1644"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2T09:04:24.493" idx="17">
    <p:pos x="10" y="10"/>
    <p:text>suggestion is that this is re-organised slightly to reflect structure of the webinar i.e. 1) keep R2/R3/R4 at the top to show that this is the data gathered that allows us to unravel/understand a 'complex problem'.  2) change the arrows to 'funnel' more directly fro RQ2, 3 and 4 into RQ5. 3) arrow should go from RQ5 to RQ6, and from RQ6 to RQ7 to indicate chronological process of moving to 'generating evidence for intervention design'. 3) policy context ie. RQ1 should be a larger circle around to indicate that our final considerations are around 'embedding interventions in a policy context'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22T19:27:15.019" idx="10">
    <p:pos x="10" y="10"/>
    <p:text>taking Sanj's point into account - it might be interesting to say that 'traditional' division of IPC controls separate environmental, administrative, and PPE - whereas a whole systems approcah would take into account that these are intrinsically linked through social infrastructure i.e. how clinic space is organised influences how many people are in particular spaces at one time and where people perceive 'risk' to be (and correspondingly choose to wear/not wear masks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19T09:39:21.879" idx="1">
    <p:pos x="4813" y="1474"/>
    <p:text>I think the previous presentation (Karin/Justin) will hopefully speak to the methodology and how ‘evidence’ is generated, so for the intro to this one, it would be important perhaps just to explain very briefly why these are ‘complex interventions’ – this will help clarify what is meant by 'enabling' factors and to what extent they can be taken into account</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61AE2-C730-A54F-B5E6-5FBFED56E7CB}" type="doc">
      <dgm:prSet loTypeId="urn:microsoft.com/office/officeart/2005/8/layout/matrix1" loCatId="" qsTypeId="urn:microsoft.com/office/officeart/2005/8/quickstyle/simple1" qsCatId="simple" csTypeId="urn:microsoft.com/office/officeart/2005/8/colors/accent0_3" csCatId="mainScheme" phldr="1"/>
      <dgm:spPr/>
      <dgm:t>
        <a:bodyPr/>
        <a:lstStyle/>
        <a:p>
          <a:endParaRPr lang="en-US"/>
        </a:p>
      </dgm:t>
    </dgm:pt>
    <dgm:pt modelId="{8D36F13D-4B97-DD4A-AAB8-98D270938238}">
      <dgm:prSet phldrT="[Text]" custT="1"/>
      <dgm:spPr/>
      <dgm:t>
        <a:bodyPr/>
        <a:lstStyle/>
        <a:p>
          <a:r>
            <a:rPr lang="en-US" sz="1600" dirty="0"/>
            <a:t>Complexity science approaches</a:t>
          </a:r>
        </a:p>
      </dgm:t>
    </dgm:pt>
    <dgm:pt modelId="{4B109543-6F54-CF45-A14A-B7BF11CBE886}" type="parTrans" cxnId="{7DFDFB30-83EC-314B-A28C-D963E3D2A37B}">
      <dgm:prSet/>
      <dgm:spPr/>
      <dgm:t>
        <a:bodyPr/>
        <a:lstStyle/>
        <a:p>
          <a:endParaRPr lang="en-US" sz="2000"/>
        </a:p>
      </dgm:t>
    </dgm:pt>
    <dgm:pt modelId="{281744D9-AB41-5141-8347-30A811394DE5}" type="sibTrans" cxnId="{7DFDFB30-83EC-314B-A28C-D963E3D2A37B}">
      <dgm:prSet/>
      <dgm:spPr/>
      <dgm:t>
        <a:bodyPr/>
        <a:lstStyle/>
        <a:p>
          <a:endParaRPr lang="en-US" sz="2000"/>
        </a:p>
      </dgm:t>
    </dgm:pt>
    <dgm:pt modelId="{F7AB5306-CE7C-314F-B99D-E8B45A53B650}">
      <dgm:prSet phldrT="[Text]" custT="1"/>
      <dgm:spPr/>
      <dgm:t>
        <a:bodyPr/>
        <a:lstStyle/>
        <a:p>
          <a:r>
            <a:rPr lang="en-US" sz="2000" dirty="0"/>
            <a:t>Self-organization</a:t>
          </a:r>
        </a:p>
      </dgm:t>
    </dgm:pt>
    <dgm:pt modelId="{43C40F19-3D51-C247-A721-B5AB583EAB51}" type="parTrans" cxnId="{768416FD-C95A-A24A-80E0-5E0DD8D91C24}">
      <dgm:prSet/>
      <dgm:spPr/>
      <dgm:t>
        <a:bodyPr/>
        <a:lstStyle/>
        <a:p>
          <a:endParaRPr lang="en-US" sz="2000"/>
        </a:p>
      </dgm:t>
    </dgm:pt>
    <dgm:pt modelId="{4A79F688-8F25-E348-81E9-CA9283153085}" type="sibTrans" cxnId="{768416FD-C95A-A24A-80E0-5E0DD8D91C24}">
      <dgm:prSet/>
      <dgm:spPr/>
      <dgm:t>
        <a:bodyPr/>
        <a:lstStyle/>
        <a:p>
          <a:endParaRPr lang="en-US" sz="2000"/>
        </a:p>
      </dgm:t>
    </dgm:pt>
    <dgm:pt modelId="{6E66CFBB-C434-0441-B172-623339A26C40}">
      <dgm:prSet phldrT="[Text]" custT="1"/>
      <dgm:spPr/>
      <dgm:t>
        <a:bodyPr/>
        <a:lstStyle/>
        <a:p>
          <a:r>
            <a:rPr lang="en-US" sz="2000" dirty="0"/>
            <a:t>Non-linearity</a:t>
          </a:r>
        </a:p>
      </dgm:t>
    </dgm:pt>
    <dgm:pt modelId="{3B042AF6-2085-534B-99D3-17D6C5187432}" type="parTrans" cxnId="{13C7878F-0AB8-8549-AE78-82DD88931609}">
      <dgm:prSet/>
      <dgm:spPr/>
      <dgm:t>
        <a:bodyPr/>
        <a:lstStyle/>
        <a:p>
          <a:endParaRPr lang="en-US" sz="2000"/>
        </a:p>
      </dgm:t>
    </dgm:pt>
    <dgm:pt modelId="{D9E3E606-674E-7A42-B384-5907B45ECAAE}" type="sibTrans" cxnId="{13C7878F-0AB8-8549-AE78-82DD88931609}">
      <dgm:prSet/>
      <dgm:spPr/>
      <dgm:t>
        <a:bodyPr/>
        <a:lstStyle/>
        <a:p>
          <a:endParaRPr lang="en-US" sz="2000"/>
        </a:p>
      </dgm:t>
    </dgm:pt>
    <dgm:pt modelId="{2F6A9DB2-4A8E-F54E-BAF9-244EE65640FD}">
      <dgm:prSet phldrT="[Text]" custT="1"/>
      <dgm:spPr/>
      <dgm:t>
        <a:bodyPr/>
        <a:lstStyle/>
        <a:p>
          <a:r>
            <a:rPr lang="en-US" sz="2000" dirty="0"/>
            <a:t>Networks</a:t>
          </a:r>
        </a:p>
      </dgm:t>
    </dgm:pt>
    <dgm:pt modelId="{B5B424BC-5727-DE42-B59A-6E563C40D273}" type="parTrans" cxnId="{75F632FC-5C5F-1A47-9522-EDDD992DDB69}">
      <dgm:prSet/>
      <dgm:spPr/>
      <dgm:t>
        <a:bodyPr/>
        <a:lstStyle/>
        <a:p>
          <a:endParaRPr lang="en-US" sz="2000"/>
        </a:p>
      </dgm:t>
    </dgm:pt>
    <dgm:pt modelId="{174EED02-218E-4742-BE74-32F1D28068E0}" type="sibTrans" cxnId="{75F632FC-5C5F-1A47-9522-EDDD992DDB69}">
      <dgm:prSet/>
      <dgm:spPr/>
      <dgm:t>
        <a:bodyPr/>
        <a:lstStyle/>
        <a:p>
          <a:endParaRPr lang="en-US" sz="2000"/>
        </a:p>
      </dgm:t>
    </dgm:pt>
    <dgm:pt modelId="{3C4E20A7-6C08-644D-B804-15CBE17D33BC}">
      <dgm:prSet phldrT="[Text]" custT="1"/>
      <dgm:spPr/>
      <dgm:t>
        <a:bodyPr/>
        <a:lstStyle/>
        <a:p>
          <a:r>
            <a:rPr lang="en-US" sz="2000" dirty="0"/>
            <a:t>Complex adaptive systems</a:t>
          </a:r>
        </a:p>
      </dgm:t>
    </dgm:pt>
    <dgm:pt modelId="{43D61205-BFDB-7D42-A671-9190EFCD815B}" type="parTrans" cxnId="{A52C1F1B-26A2-6545-AF15-FBCF1FE9A97D}">
      <dgm:prSet/>
      <dgm:spPr/>
      <dgm:t>
        <a:bodyPr/>
        <a:lstStyle/>
        <a:p>
          <a:endParaRPr lang="en-US" sz="2000"/>
        </a:p>
      </dgm:t>
    </dgm:pt>
    <dgm:pt modelId="{9B56F516-A116-1E4C-A497-23B81C0C5D23}" type="sibTrans" cxnId="{A52C1F1B-26A2-6545-AF15-FBCF1FE9A97D}">
      <dgm:prSet/>
      <dgm:spPr/>
      <dgm:t>
        <a:bodyPr/>
        <a:lstStyle/>
        <a:p>
          <a:endParaRPr lang="en-US" sz="2000"/>
        </a:p>
      </dgm:t>
    </dgm:pt>
    <dgm:pt modelId="{A19F06EA-34D1-334F-8C22-1E6690B977A3}" type="pres">
      <dgm:prSet presAssocID="{D1761AE2-C730-A54F-B5E6-5FBFED56E7CB}" presName="diagram" presStyleCnt="0">
        <dgm:presLayoutVars>
          <dgm:chMax val="1"/>
          <dgm:dir/>
          <dgm:animLvl val="ctr"/>
          <dgm:resizeHandles val="exact"/>
        </dgm:presLayoutVars>
      </dgm:prSet>
      <dgm:spPr/>
    </dgm:pt>
    <dgm:pt modelId="{914EA96D-DD55-9247-9192-6B2C5DFCD3F1}" type="pres">
      <dgm:prSet presAssocID="{D1761AE2-C730-A54F-B5E6-5FBFED56E7CB}" presName="matrix" presStyleCnt="0"/>
      <dgm:spPr/>
    </dgm:pt>
    <dgm:pt modelId="{B5480667-11A9-684B-8D26-5C1B8F2595F3}" type="pres">
      <dgm:prSet presAssocID="{D1761AE2-C730-A54F-B5E6-5FBFED56E7CB}" presName="tile1" presStyleLbl="node1" presStyleIdx="0" presStyleCnt="4"/>
      <dgm:spPr/>
    </dgm:pt>
    <dgm:pt modelId="{78A9E1D0-27B3-FF40-BEE3-03E86BF40050}" type="pres">
      <dgm:prSet presAssocID="{D1761AE2-C730-A54F-B5E6-5FBFED56E7CB}" presName="tile1text" presStyleLbl="node1" presStyleIdx="0" presStyleCnt="4">
        <dgm:presLayoutVars>
          <dgm:chMax val="0"/>
          <dgm:chPref val="0"/>
          <dgm:bulletEnabled val="1"/>
        </dgm:presLayoutVars>
      </dgm:prSet>
      <dgm:spPr/>
    </dgm:pt>
    <dgm:pt modelId="{44387914-EAD7-F64D-85BF-A4B70AF84252}" type="pres">
      <dgm:prSet presAssocID="{D1761AE2-C730-A54F-B5E6-5FBFED56E7CB}" presName="tile2" presStyleLbl="node1" presStyleIdx="1" presStyleCnt="4"/>
      <dgm:spPr/>
    </dgm:pt>
    <dgm:pt modelId="{145490D3-B400-7943-88EB-346CB7B8F5ED}" type="pres">
      <dgm:prSet presAssocID="{D1761AE2-C730-A54F-B5E6-5FBFED56E7CB}" presName="tile2text" presStyleLbl="node1" presStyleIdx="1" presStyleCnt="4">
        <dgm:presLayoutVars>
          <dgm:chMax val="0"/>
          <dgm:chPref val="0"/>
          <dgm:bulletEnabled val="1"/>
        </dgm:presLayoutVars>
      </dgm:prSet>
      <dgm:spPr/>
    </dgm:pt>
    <dgm:pt modelId="{2151A7F9-1B56-E141-81A0-099FBDB89B6B}" type="pres">
      <dgm:prSet presAssocID="{D1761AE2-C730-A54F-B5E6-5FBFED56E7CB}" presName="tile3" presStyleLbl="node1" presStyleIdx="2" presStyleCnt="4"/>
      <dgm:spPr/>
    </dgm:pt>
    <dgm:pt modelId="{547FA5C0-3CBE-E240-99DE-1F5A3B32C1CF}" type="pres">
      <dgm:prSet presAssocID="{D1761AE2-C730-A54F-B5E6-5FBFED56E7CB}" presName="tile3text" presStyleLbl="node1" presStyleIdx="2" presStyleCnt="4">
        <dgm:presLayoutVars>
          <dgm:chMax val="0"/>
          <dgm:chPref val="0"/>
          <dgm:bulletEnabled val="1"/>
        </dgm:presLayoutVars>
      </dgm:prSet>
      <dgm:spPr/>
    </dgm:pt>
    <dgm:pt modelId="{C120963B-4D9D-2D4B-96AA-6A8D427B72C6}" type="pres">
      <dgm:prSet presAssocID="{D1761AE2-C730-A54F-B5E6-5FBFED56E7CB}" presName="tile4" presStyleLbl="node1" presStyleIdx="3" presStyleCnt="4"/>
      <dgm:spPr/>
    </dgm:pt>
    <dgm:pt modelId="{D1228212-28EC-7347-B727-253B2474D673}" type="pres">
      <dgm:prSet presAssocID="{D1761AE2-C730-A54F-B5E6-5FBFED56E7CB}" presName="tile4text" presStyleLbl="node1" presStyleIdx="3" presStyleCnt="4">
        <dgm:presLayoutVars>
          <dgm:chMax val="0"/>
          <dgm:chPref val="0"/>
          <dgm:bulletEnabled val="1"/>
        </dgm:presLayoutVars>
      </dgm:prSet>
      <dgm:spPr/>
    </dgm:pt>
    <dgm:pt modelId="{DA739033-B571-DE47-A9B9-48B7CF800792}" type="pres">
      <dgm:prSet presAssocID="{D1761AE2-C730-A54F-B5E6-5FBFED56E7CB}" presName="centerTile" presStyleLbl="fgShp" presStyleIdx="0" presStyleCnt="1">
        <dgm:presLayoutVars>
          <dgm:chMax val="0"/>
          <dgm:chPref val="0"/>
        </dgm:presLayoutVars>
      </dgm:prSet>
      <dgm:spPr/>
    </dgm:pt>
  </dgm:ptLst>
  <dgm:cxnLst>
    <dgm:cxn modelId="{A52C1F1B-26A2-6545-AF15-FBCF1FE9A97D}" srcId="{8D36F13D-4B97-DD4A-AAB8-98D270938238}" destId="{3C4E20A7-6C08-644D-B804-15CBE17D33BC}" srcOrd="3" destOrd="0" parTransId="{43D61205-BFDB-7D42-A671-9190EFCD815B}" sibTransId="{9B56F516-A116-1E4C-A497-23B81C0C5D23}"/>
    <dgm:cxn modelId="{7DFDFB30-83EC-314B-A28C-D963E3D2A37B}" srcId="{D1761AE2-C730-A54F-B5E6-5FBFED56E7CB}" destId="{8D36F13D-4B97-DD4A-AAB8-98D270938238}" srcOrd="0" destOrd="0" parTransId="{4B109543-6F54-CF45-A14A-B7BF11CBE886}" sibTransId="{281744D9-AB41-5141-8347-30A811394DE5}"/>
    <dgm:cxn modelId="{24232542-D6D8-A842-B2F5-E81E684732CD}" type="presOf" srcId="{F7AB5306-CE7C-314F-B99D-E8B45A53B650}" destId="{78A9E1D0-27B3-FF40-BEE3-03E86BF40050}" srcOrd="1" destOrd="0" presId="urn:microsoft.com/office/officeart/2005/8/layout/matrix1"/>
    <dgm:cxn modelId="{F778B665-C4E4-CA43-9094-208DB7A4A1F2}" type="presOf" srcId="{F7AB5306-CE7C-314F-B99D-E8B45A53B650}" destId="{B5480667-11A9-684B-8D26-5C1B8F2595F3}" srcOrd="0" destOrd="0" presId="urn:microsoft.com/office/officeart/2005/8/layout/matrix1"/>
    <dgm:cxn modelId="{43ADDE6B-B98C-9547-AA38-5A7C7F2F7A1F}" type="presOf" srcId="{2F6A9DB2-4A8E-F54E-BAF9-244EE65640FD}" destId="{547FA5C0-3CBE-E240-99DE-1F5A3B32C1CF}" srcOrd="1" destOrd="0" presId="urn:microsoft.com/office/officeart/2005/8/layout/matrix1"/>
    <dgm:cxn modelId="{57B11287-244B-0A47-B74F-AF3D65B2D11E}" type="presOf" srcId="{6E66CFBB-C434-0441-B172-623339A26C40}" destId="{145490D3-B400-7943-88EB-346CB7B8F5ED}" srcOrd="1" destOrd="0" presId="urn:microsoft.com/office/officeart/2005/8/layout/matrix1"/>
    <dgm:cxn modelId="{E7B33E88-5C71-AD4B-AB55-3F6436B1A8EE}" type="presOf" srcId="{3C4E20A7-6C08-644D-B804-15CBE17D33BC}" destId="{D1228212-28EC-7347-B727-253B2474D673}" srcOrd="1" destOrd="0" presId="urn:microsoft.com/office/officeart/2005/8/layout/matrix1"/>
    <dgm:cxn modelId="{13C7878F-0AB8-8549-AE78-82DD88931609}" srcId="{8D36F13D-4B97-DD4A-AAB8-98D270938238}" destId="{6E66CFBB-C434-0441-B172-623339A26C40}" srcOrd="1" destOrd="0" parTransId="{3B042AF6-2085-534B-99D3-17D6C5187432}" sibTransId="{D9E3E606-674E-7A42-B384-5907B45ECAAE}"/>
    <dgm:cxn modelId="{FEE55ECD-CC53-974D-AA08-B2BF327BB037}" type="presOf" srcId="{2F6A9DB2-4A8E-F54E-BAF9-244EE65640FD}" destId="{2151A7F9-1B56-E141-81A0-099FBDB89B6B}" srcOrd="0" destOrd="0" presId="urn:microsoft.com/office/officeart/2005/8/layout/matrix1"/>
    <dgm:cxn modelId="{A2D412F0-A218-9443-8A4D-C394131851CC}" type="presOf" srcId="{3C4E20A7-6C08-644D-B804-15CBE17D33BC}" destId="{C120963B-4D9D-2D4B-96AA-6A8D427B72C6}" srcOrd="0" destOrd="0" presId="urn:microsoft.com/office/officeart/2005/8/layout/matrix1"/>
    <dgm:cxn modelId="{22CD74F4-4434-5C42-8CFA-8D43E22FD448}" type="presOf" srcId="{8D36F13D-4B97-DD4A-AAB8-98D270938238}" destId="{DA739033-B571-DE47-A9B9-48B7CF800792}" srcOrd="0" destOrd="0" presId="urn:microsoft.com/office/officeart/2005/8/layout/matrix1"/>
    <dgm:cxn modelId="{AA98AEF8-5D35-5F4F-AC4A-9F0CB1EE237A}" type="presOf" srcId="{D1761AE2-C730-A54F-B5E6-5FBFED56E7CB}" destId="{A19F06EA-34D1-334F-8C22-1E6690B977A3}" srcOrd="0" destOrd="0" presId="urn:microsoft.com/office/officeart/2005/8/layout/matrix1"/>
    <dgm:cxn modelId="{49C6A0F9-815D-AF45-9D39-4298239D97F4}" type="presOf" srcId="{6E66CFBB-C434-0441-B172-623339A26C40}" destId="{44387914-EAD7-F64D-85BF-A4B70AF84252}" srcOrd="0" destOrd="0" presId="urn:microsoft.com/office/officeart/2005/8/layout/matrix1"/>
    <dgm:cxn modelId="{75F632FC-5C5F-1A47-9522-EDDD992DDB69}" srcId="{8D36F13D-4B97-DD4A-AAB8-98D270938238}" destId="{2F6A9DB2-4A8E-F54E-BAF9-244EE65640FD}" srcOrd="2" destOrd="0" parTransId="{B5B424BC-5727-DE42-B59A-6E563C40D273}" sibTransId="{174EED02-218E-4742-BE74-32F1D28068E0}"/>
    <dgm:cxn modelId="{768416FD-C95A-A24A-80E0-5E0DD8D91C24}" srcId="{8D36F13D-4B97-DD4A-AAB8-98D270938238}" destId="{F7AB5306-CE7C-314F-B99D-E8B45A53B650}" srcOrd="0" destOrd="0" parTransId="{43C40F19-3D51-C247-A721-B5AB583EAB51}" sibTransId="{4A79F688-8F25-E348-81E9-CA9283153085}"/>
    <dgm:cxn modelId="{EEACA3B7-4FA5-304E-89B6-AD52058CE36D}" type="presParOf" srcId="{A19F06EA-34D1-334F-8C22-1E6690B977A3}" destId="{914EA96D-DD55-9247-9192-6B2C5DFCD3F1}" srcOrd="0" destOrd="0" presId="urn:microsoft.com/office/officeart/2005/8/layout/matrix1"/>
    <dgm:cxn modelId="{9C29D812-5F80-ED45-872C-0B2593514C19}" type="presParOf" srcId="{914EA96D-DD55-9247-9192-6B2C5DFCD3F1}" destId="{B5480667-11A9-684B-8D26-5C1B8F2595F3}" srcOrd="0" destOrd="0" presId="urn:microsoft.com/office/officeart/2005/8/layout/matrix1"/>
    <dgm:cxn modelId="{5A4C1489-E8D2-724A-B531-E591A61C9124}" type="presParOf" srcId="{914EA96D-DD55-9247-9192-6B2C5DFCD3F1}" destId="{78A9E1D0-27B3-FF40-BEE3-03E86BF40050}" srcOrd="1" destOrd="0" presId="urn:microsoft.com/office/officeart/2005/8/layout/matrix1"/>
    <dgm:cxn modelId="{789D1051-99F6-F74E-A259-29CE323D4EA5}" type="presParOf" srcId="{914EA96D-DD55-9247-9192-6B2C5DFCD3F1}" destId="{44387914-EAD7-F64D-85BF-A4B70AF84252}" srcOrd="2" destOrd="0" presId="urn:microsoft.com/office/officeart/2005/8/layout/matrix1"/>
    <dgm:cxn modelId="{55A84935-B9B1-FB44-A98D-38DCBEC65EB0}" type="presParOf" srcId="{914EA96D-DD55-9247-9192-6B2C5DFCD3F1}" destId="{145490D3-B400-7943-88EB-346CB7B8F5ED}" srcOrd="3" destOrd="0" presId="urn:microsoft.com/office/officeart/2005/8/layout/matrix1"/>
    <dgm:cxn modelId="{32105A5F-A132-6A48-BF39-9635D44DD960}" type="presParOf" srcId="{914EA96D-DD55-9247-9192-6B2C5DFCD3F1}" destId="{2151A7F9-1B56-E141-81A0-099FBDB89B6B}" srcOrd="4" destOrd="0" presId="urn:microsoft.com/office/officeart/2005/8/layout/matrix1"/>
    <dgm:cxn modelId="{67CB4456-803C-4E41-A6E0-364F9E76BD6A}" type="presParOf" srcId="{914EA96D-DD55-9247-9192-6B2C5DFCD3F1}" destId="{547FA5C0-3CBE-E240-99DE-1F5A3B32C1CF}" srcOrd="5" destOrd="0" presId="urn:microsoft.com/office/officeart/2005/8/layout/matrix1"/>
    <dgm:cxn modelId="{459F8CB7-FD6E-2645-82B2-D3358BAC952E}" type="presParOf" srcId="{914EA96D-DD55-9247-9192-6B2C5DFCD3F1}" destId="{C120963B-4D9D-2D4B-96AA-6A8D427B72C6}" srcOrd="6" destOrd="0" presId="urn:microsoft.com/office/officeart/2005/8/layout/matrix1"/>
    <dgm:cxn modelId="{C011C9E1-6C3E-A749-8CED-95EBA0DA84FF}" type="presParOf" srcId="{914EA96D-DD55-9247-9192-6B2C5DFCD3F1}" destId="{D1228212-28EC-7347-B727-253B2474D673}" srcOrd="7" destOrd="0" presId="urn:microsoft.com/office/officeart/2005/8/layout/matrix1"/>
    <dgm:cxn modelId="{B7C88389-071D-204D-A9A5-59DB58961BBC}" type="presParOf" srcId="{A19F06EA-34D1-334F-8C22-1E6690B977A3}" destId="{DA739033-B571-DE47-A9B9-48B7CF80079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80667-11A9-684B-8D26-5C1B8F2595F3}">
      <dsp:nvSpPr>
        <dsp:cNvPr id="0" name=""/>
        <dsp:cNvSpPr/>
      </dsp:nvSpPr>
      <dsp:spPr>
        <a:xfrm rot="16200000">
          <a:off x="165497" y="-165497"/>
          <a:ext cx="1796256" cy="2127250"/>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Self-organization</a:t>
          </a:r>
        </a:p>
      </dsp:txBody>
      <dsp:txXfrm rot="5400000">
        <a:off x="-1" y="1"/>
        <a:ext cx="2127250" cy="1347192"/>
      </dsp:txXfrm>
    </dsp:sp>
    <dsp:sp modelId="{44387914-EAD7-F64D-85BF-A4B70AF84252}">
      <dsp:nvSpPr>
        <dsp:cNvPr id="0" name=""/>
        <dsp:cNvSpPr/>
      </dsp:nvSpPr>
      <dsp:spPr>
        <a:xfrm>
          <a:off x="2127250" y="0"/>
          <a:ext cx="2127250" cy="1796256"/>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Non-linearity</a:t>
          </a:r>
        </a:p>
      </dsp:txBody>
      <dsp:txXfrm>
        <a:off x="2127250" y="0"/>
        <a:ext cx="2127250" cy="1347192"/>
      </dsp:txXfrm>
    </dsp:sp>
    <dsp:sp modelId="{2151A7F9-1B56-E141-81A0-099FBDB89B6B}">
      <dsp:nvSpPr>
        <dsp:cNvPr id="0" name=""/>
        <dsp:cNvSpPr/>
      </dsp:nvSpPr>
      <dsp:spPr>
        <a:xfrm rot="10800000">
          <a:off x="0" y="1796256"/>
          <a:ext cx="2127250" cy="1796256"/>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Networks</a:t>
          </a:r>
        </a:p>
      </dsp:txBody>
      <dsp:txXfrm rot="10800000">
        <a:off x="0" y="2245320"/>
        <a:ext cx="2127250" cy="1347192"/>
      </dsp:txXfrm>
    </dsp:sp>
    <dsp:sp modelId="{C120963B-4D9D-2D4B-96AA-6A8D427B72C6}">
      <dsp:nvSpPr>
        <dsp:cNvPr id="0" name=""/>
        <dsp:cNvSpPr/>
      </dsp:nvSpPr>
      <dsp:spPr>
        <a:xfrm rot="5400000">
          <a:off x="2292747" y="1630758"/>
          <a:ext cx="1796256" cy="2127250"/>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Complex adaptive systems</a:t>
          </a:r>
        </a:p>
      </dsp:txBody>
      <dsp:txXfrm rot="-5400000">
        <a:off x="2127250" y="2245320"/>
        <a:ext cx="2127250" cy="1347192"/>
      </dsp:txXfrm>
    </dsp:sp>
    <dsp:sp modelId="{DA739033-B571-DE47-A9B9-48B7CF800792}">
      <dsp:nvSpPr>
        <dsp:cNvPr id="0" name=""/>
        <dsp:cNvSpPr/>
      </dsp:nvSpPr>
      <dsp:spPr>
        <a:xfrm>
          <a:off x="1489075" y="1347191"/>
          <a:ext cx="1276350" cy="898128"/>
        </a:xfrm>
        <a:prstGeom prst="roundRect">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Complexity science approaches</a:t>
          </a:r>
        </a:p>
      </dsp:txBody>
      <dsp:txXfrm>
        <a:off x="1532918" y="1391034"/>
        <a:ext cx="1188664" cy="81044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402E0-6578-4DE6-8C68-BA27D9CD0FF0}" type="datetimeFigureOut">
              <a:rPr lang="en-GB" smtClean="0"/>
              <a:t>28/04/2021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C43FC-036F-432D-BA28-3685D6C68C89}" type="slidenum">
              <a:rPr lang="en-GB" smtClean="0"/>
              <a:t>‹#›</a:t>
            </a:fld>
            <a:endParaRPr lang="en-GB"/>
          </a:p>
        </p:txBody>
      </p:sp>
    </p:spTree>
    <p:extLst>
      <p:ext uri="{BB962C8B-B14F-4D97-AF65-F5344CB8AC3E}">
        <p14:creationId xmlns:p14="http://schemas.microsoft.com/office/powerpoint/2010/main" val="196797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a:p>
            <a:endParaRPr lang="en-GB" sz="1000" dirty="0"/>
          </a:p>
        </p:txBody>
      </p:sp>
      <p:sp>
        <p:nvSpPr>
          <p:cNvPr id="4" name="Slide Number Placeholder 3"/>
          <p:cNvSpPr>
            <a:spLocks noGrp="1"/>
          </p:cNvSpPr>
          <p:nvPr>
            <p:ph type="sldNum" sz="quarter" idx="5"/>
          </p:nvPr>
        </p:nvSpPr>
        <p:spPr/>
        <p:txBody>
          <a:bodyPr/>
          <a:lstStyle/>
          <a:p>
            <a:fld id="{F3F53779-748D-4254-9611-B4D259604A37}" type="slidenum">
              <a:rPr lang="en-GB" smtClean="0"/>
              <a:t>1</a:t>
            </a:fld>
            <a:endParaRPr lang="en-GB"/>
          </a:p>
        </p:txBody>
      </p:sp>
    </p:spTree>
    <p:extLst>
      <p:ext uri="{BB962C8B-B14F-4D97-AF65-F5344CB8AC3E}">
        <p14:creationId xmlns:p14="http://schemas.microsoft.com/office/powerpoint/2010/main" val="294707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Cordia New" panose="020B0304020202020204" pitchFamily="34" charset="-34"/>
              </a:rPr>
              <a:t>By definition of what comprises a complex intervention, TB Infection Prevention and Control measures meet the criteria shown on this slide.  However, researchers have largely studied TB IPC from a ‘simple’ perspective, reporting TB IPC as not implemented adequately, and then offering behavioural explanations for non-implementation.</a:t>
            </a: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10</a:t>
            </a:fld>
            <a:endParaRPr lang="en-GB"/>
          </a:p>
        </p:txBody>
      </p:sp>
    </p:spTree>
    <p:extLst>
      <p:ext uri="{BB962C8B-B14F-4D97-AF65-F5344CB8AC3E}">
        <p14:creationId xmlns:p14="http://schemas.microsoft.com/office/powerpoint/2010/main" val="158829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Cordia New" panose="020B0304020202020204" pitchFamily="34" charset="-34"/>
              </a:rPr>
              <a:t>Our aim was to analyse TB IPC implementation with an intentional focus on the health system, and specifically within the micro-system of primary care health facilities in which TB IPC interventions are embedded.  We aimed to understand TB IPC practices </a:t>
            </a:r>
            <a:r>
              <a:rPr lang="en-GB" sz="1800" u="sng" dirty="0">
                <a:effectLst/>
                <a:latin typeface="Calibri" panose="020F0502020204030204" pitchFamily="34" charset="0"/>
                <a:ea typeface="MS Mincho" panose="02020609040205080304" pitchFamily="49" charset="-128"/>
                <a:cs typeface="Cordia New" panose="020B0304020202020204" pitchFamily="34" charset="-34"/>
              </a:rPr>
              <a:t>in context</a:t>
            </a:r>
            <a:r>
              <a:rPr lang="en-GB" sz="1800" dirty="0">
                <a:effectLst/>
                <a:latin typeface="Calibri" panose="020F0502020204030204" pitchFamily="34" charset="0"/>
                <a:ea typeface="MS Mincho" panose="02020609040205080304" pitchFamily="49" charset="-128"/>
                <a:cs typeface="Cordia New" panose="020B0304020202020204" pitchFamily="34" charset="-34"/>
              </a:rPr>
              <a:t> - of the service delivery environment, and the local organisational structures, processes, and culture.</a:t>
            </a: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11</a:t>
            </a:fld>
            <a:endParaRPr lang="en-GB"/>
          </a:p>
        </p:txBody>
      </p:sp>
    </p:spTree>
    <p:extLst>
      <p:ext uri="{BB962C8B-B14F-4D97-AF65-F5344CB8AC3E}">
        <p14:creationId xmlns:p14="http://schemas.microsoft.com/office/powerpoint/2010/main" val="128286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MS Mincho" panose="02020609040205080304" pitchFamily="49" charset="-128"/>
                <a:cs typeface="Cordia New" panose="020B0304020202020204" pitchFamily="34" charset="-34"/>
              </a:rPr>
              <a:t>TB IPC implementation was analysed within the micro-system of 12 purposively sampled primary care health facilities, located in the KwaZulu-Natal and Western Cape provinces.</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 </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A case study approach was implemented, adopting immersive, ethnographic methods, with data generated through structured and unstructured observations; both formal interviews and informal conversations with a diversity of health facility staff and patients; and through mapping of patient flows.</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 </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A three-step thematic analysis process was followed:  firstly, we developed thick case descriptions for each clinic; secondly, we conducted a within case analysis; and thirdly, we implemented a cross case analysis.</a:t>
            </a: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12</a:t>
            </a:fld>
            <a:endParaRPr lang="en-GB"/>
          </a:p>
        </p:txBody>
      </p:sp>
    </p:spTree>
    <p:extLst>
      <p:ext uri="{BB962C8B-B14F-4D97-AF65-F5344CB8AC3E}">
        <p14:creationId xmlns:p14="http://schemas.microsoft.com/office/powerpoint/2010/main" val="243585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MS Mincho" panose="02020609040205080304" pitchFamily="49" charset="-128"/>
                <a:cs typeface="Cordia New" panose="020B0304020202020204" pitchFamily="34" charset="-34"/>
              </a:rPr>
              <a:t>Health systems are complex entities, with the complexity reflected within the multiple micro-systems constituting the whole.  Analysing health systems, even at the operational/micro-level, produces rich and complex findings – messy situations influenced by multiple, interacting, and dynamic components and forces.  </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 </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The main waiting area of the clinic provides a snapshot of the complexities within the clinic micro-system.</a:t>
            </a:r>
          </a:p>
          <a:p>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GB" sz="1800" b="1" dirty="0">
                <a:effectLst/>
                <a:latin typeface="Calibri" panose="020F0502020204030204" pitchFamily="34" charset="0"/>
                <a:ea typeface="MS Mincho" panose="02020609040205080304" pitchFamily="49" charset="-128"/>
                <a:cs typeface="Cordia New" panose="020B0304020202020204" pitchFamily="34" charset="-34"/>
              </a:rPr>
              <a:t>[Text Box 1] </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GB" sz="1800" dirty="0">
                <a:effectLst/>
                <a:latin typeface="Calibri" panose="020F0502020204030204" pitchFamily="34" charset="0"/>
                <a:ea typeface="MS Mincho" panose="02020609040205080304" pitchFamily="49" charset="-128"/>
                <a:cs typeface="Cordia New" panose="020B0304020202020204" pitchFamily="34" charset="-34"/>
              </a:rPr>
              <a:t>From a TB IPC perspective, clearly TB IPC is compromised in the main waiting area, increasing the risk of transmission of yet undiagnosed TB.</a:t>
            </a:r>
          </a:p>
          <a:p>
            <a:r>
              <a:rPr lang="en-GB" sz="1800" dirty="0">
                <a:effectLst/>
                <a:latin typeface="Calibri" panose="020F0502020204030204" pitchFamily="34" charset="0"/>
                <a:ea typeface="MS Mincho" panose="02020609040205080304" pitchFamily="49" charset="-128"/>
                <a:cs typeface="Cordia New" panose="020B0304020202020204" pitchFamily="34" charset="-34"/>
              </a:rPr>
              <a:t> </a:t>
            </a:r>
          </a:p>
          <a:p>
            <a:r>
              <a:rPr lang="en-GB" sz="1800" b="1" dirty="0">
                <a:effectLst/>
                <a:latin typeface="Calibri" panose="020F0502020204030204" pitchFamily="34" charset="0"/>
                <a:ea typeface="MS Mincho" panose="02020609040205080304" pitchFamily="49" charset="-128"/>
                <a:cs typeface="Cordia New" panose="020B0304020202020204" pitchFamily="34" charset="-34"/>
              </a:rPr>
              <a:t>[Text Box 2] </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GB" sz="1800" dirty="0">
                <a:effectLst/>
                <a:latin typeface="Calibri" panose="020F0502020204030204" pitchFamily="34" charset="0"/>
                <a:ea typeface="MS Mincho" panose="02020609040205080304" pitchFamily="49" charset="-128"/>
                <a:cs typeface="Cordia New" panose="020B0304020202020204" pitchFamily="34" charset="-34"/>
              </a:rPr>
              <a:t>A deeper exploration of the conditions in the main waiting area reveals that they are embedded in a national health system strengthening intervention known as the Integrated Clinical Services Model of Care, intended to circumvent this very situation.</a:t>
            </a:r>
          </a:p>
          <a:p>
            <a:r>
              <a:rPr lang="en-ZA" sz="1800" dirty="0">
                <a:effectLst/>
                <a:latin typeface="Calibri" panose="020F0502020204030204" pitchFamily="34" charset="0"/>
                <a:ea typeface="MS Mincho" panose="02020609040205080304" pitchFamily="49" charset="-128"/>
                <a:cs typeface="Cordia New" panose="020B0304020202020204" pitchFamily="34" charset="-34"/>
              </a:rPr>
              <a:t> </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GB" sz="1800" b="1" dirty="0">
                <a:effectLst/>
                <a:latin typeface="Calibri" panose="020F0502020204030204" pitchFamily="34" charset="0"/>
                <a:ea typeface="MS Mincho" panose="02020609040205080304" pitchFamily="49" charset="-128"/>
                <a:cs typeface="Cordia New" panose="020B0304020202020204" pitchFamily="34" charset="-34"/>
              </a:rPr>
              <a:t>[Text Box 3] </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ZA" sz="1800" dirty="0">
                <a:effectLst/>
                <a:latin typeface="Calibri" panose="020F0502020204030204" pitchFamily="34" charset="0"/>
                <a:ea typeface="MS Mincho" panose="02020609040205080304" pitchFamily="49" charset="-128"/>
                <a:cs typeface="Cordia New" panose="020B0304020202020204" pitchFamily="34" charset="-34"/>
              </a:rPr>
              <a:t>A deeper exploration still, reveals that the system challenges underpinning the problems manifested in the main waiting area are diverse, and are technical, organisational, managerial, and people related – limiting adaptive learning capacity and innovation to deal with the messy situation in the main waiting area of the clinic.</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p:txBody>
      </p:sp>
      <p:sp>
        <p:nvSpPr>
          <p:cNvPr id="4" name="Slide Number Placeholder 3"/>
          <p:cNvSpPr>
            <a:spLocks noGrp="1"/>
          </p:cNvSpPr>
          <p:nvPr>
            <p:ph type="sldNum" sz="quarter" idx="5"/>
          </p:nvPr>
        </p:nvSpPr>
        <p:spPr/>
        <p:txBody>
          <a:bodyPr/>
          <a:lstStyle/>
          <a:p>
            <a:fld id="{C89C43FC-036F-432D-BA28-3685D6C68C89}" type="slidenum">
              <a:rPr lang="en-GB" smtClean="0"/>
              <a:t>13</a:t>
            </a:fld>
            <a:endParaRPr lang="en-GB"/>
          </a:p>
        </p:txBody>
      </p:sp>
    </p:spTree>
    <p:extLst>
      <p:ext uri="{BB962C8B-B14F-4D97-AF65-F5344CB8AC3E}">
        <p14:creationId xmlns:p14="http://schemas.microsoft.com/office/powerpoint/2010/main" val="343454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MS Mincho" panose="02020609040205080304" pitchFamily="49" charset="-128"/>
                <a:cs typeface="Cordia New" panose="020B0304020202020204" pitchFamily="34" charset="-34"/>
              </a:rPr>
              <a:t>Multiple complexities are unravelled in just the </a:t>
            </a:r>
            <a:r>
              <a:rPr lang="en-ZA" sz="1800" dirty="0">
                <a:effectLst/>
                <a:latin typeface="Calibri" panose="020F0502020204030204" pitchFamily="34" charset="0"/>
                <a:ea typeface="MS Mincho" panose="02020609040205080304" pitchFamily="49" charset="-128"/>
                <a:cs typeface="Cordia New" panose="020B0304020202020204" pitchFamily="34" charset="-34"/>
              </a:rPr>
              <a:t>micro context of the waiting area</a:t>
            </a:r>
            <a:r>
              <a:rPr lang="en-GB" sz="1800" dirty="0">
                <a:effectLst/>
                <a:latin typeface="Calibri" panose="020F0502020204030204" pitchFamily="34" charset="0"/>
                <a:ea typeface="MS Mincho" panose="02020609040205080304" pitchFamily="49" charset="-128"/>
                <a:cs typeface="Cordia New" panose="020B0304020202020204" pitchFamily="34" charset="-34"/>
              </a:rPr>
              <a:t>:</a:t>
            </a:r>
          </a:p>
          <a:p>
            <a:pPr marL="342900" lvl="0" indent="-342900">
              <a:buFont typeface="Symbol" panose="05050102010706020507" pitchFamily="18" charset="2"/>
              <a:buChar char=""/>
            </a:pPr>
            <a:r>
              <a:rPr lang="en-ZA" sz="1800" dirty="0">
                <a:effectLst/>
                <a:latin typeface="Calibri" panose="020F0502020204030204" pitchFamily="34" charset="0"/>
                <a:ea typeface="MS Mincho" panose="02020609040205080304" pitchFamily="49" charset="-128"/>
                <a:cs typeface="Cordia New" panose="020B0304020202020204" pitchFamily="34" charset="-34"/>
              </a:rPr>
              <a:t>The technical complexities inherent in the TB IPC interventions themselves; and inherent in the Integrated Model of Care</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pPr marL="342900" lvl="0" indent="-342900">
              <a:buFont typeface="Symbol" panose="05050102010706020507" pitchFamily="18" charset="2"/>
              <a:buChar char=""/>
            </a:pPr>
            <a:r>
              <a:rPr lang="en-ZA" sz="1800" dirty="0">
                <a:effectLst/>
                <a:latin typeface="Calibri" panose="020F0502020204030204" pitchFamily="34" charset="0"/>
                <a:ea typeface="MS Mincho" panose="02020609040205080304" pitchFamily="49" charset="-128"/>
                <a:cs typeface="Cordia New" panose="020B0304020202020204" pitchFamily="34" charset="-34"/>
              </a:rPr>
              <a:t>The structural complexities inherent in the dynamic interrelationships of all the elements within the waiting area</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pPr marL="342900" lvl="0" indent="-342900">
              <a:buFont typeface="Symbol" panose="05050102010706020507" pitchFamily="18" charset="2"/>
              <a:buChar char=""/>
            </a:pPr>
            <a:r>
              <a:rPr lang="en-ZA" sz="1800" dirty="0">
                <a:effectLst/>
                <a:latin typeface="Calibri" panose="020F0502020204030204" pitchFamily="34" charset="0"/>
                <a:ea typeface="MS Mincho" panose="02020609040205080304" pitchFamily="49" charset="-128"/>
                <a:cs typeface="Cordia New" panose="020B0304020202020204" pitchFamily="34" charset="-34"/>
              </a:rPr>
              <a:t>And the people complexities, inherent in the multiple personalities and perspectives represented in the waiting area</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ZA" sz="1800" dirty="0">
                <a:effectLst/>
                <a:latin typeface="Calibri" panose="020F0502020204030204" pitchFamily="34" charset="0"/>
                <a:ea typeface="MS Mincho" panose="02020609040205080304" pitchFamily="49" charset="-128"/>
                <a:cs typeface="Cordia New" panose="020B0304020202020204" pitchFamily="34" charset="-34"/>
              </a:rPr>
              <a:t>In unravelling the complexities in the health system through ethnographic methods the researcher relies on, and indeed stimulates, multiple ways of knowing:</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pPr marL="342900" lvl="0" indent="-342900">
              <a:buFont typeface="Symbol" panose="05050102010706020507" pitchFamily="18" charset="2"/>
              <a:buChar char=""/>
            </a:pPr>
            <a:r>
              <a:rPr lang="en-ZA" sz="1800" dirty="0">
                <a:effectLst/>
                <a:latin typeface="Calibri" panose="020F0502020204030204" pitchFamily="34" charset="0"/>
                <a:ea typeface="MS Mincho" panose="02020609040205080304" pitchFamily="49" charset="-128"/>
                <a:cs typeface="Cordia New" panose="020B0304020202020204" pitchFamily="34" charset="-34"/>
              </a:rPr>
              <a:t>Head/cognitive/analytical knowing</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pPr marL="342900" lvl="0" indent="-342900">
              <a:buFont typeface="Symbol" panose="05050102010706020507" pitchFamily="18" charset="2"/>
              <a:buChar char=""/>
            </a:pPr>
            <a:r>
              <a:rPr lang="en-ZA" sz="1800" dirty="0">
                <a:effectLst/>
                <a:latin typeface="Calibri" panose="020F0502020204030204" pitchFamily="34" charset="0"/>
                <a:ea typeface="MS Mincho" panose="02020609040205080304" pitchFamily="49" charset="-128"/>
                <a:cs typeface="Cordia New" panose="020B0304020202020204" pitchFamily="34" charset="-34"/>
              </a:rPr>
              <a:t>Heart/affective knowing and </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pPr marL="342900" lvl="0" indent="-342900">
              <a:buFont typeface="Symbol" panose="05050102010706020507" pitchFamily="18" charset="2"/>
              <a:buChar char=""/>
            </a:pPr>
            <a:r>
              <a:rPr lang="en-ZA" sz="1800" dirty="0">
                <a:effectLst/>
                <a:latin typeface="Calibri" panose="020F0502020204030204" pitchFamily="34" charset="0"/>
                <a:ea typeface="MS Mincho" panose="02020609040205080304" pitchFamily="49" charset="-128"/>
                <a:cs typeface="Cordia New" panose="020B0304020202020204" pitchFamily="34" charset="-34"/>
              </a:rPr>
              <a:t>Gut/intuitive knowing</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ZA" sz="1800" dirty="0">
                <a:effectLst/>
                <a:latin typeface="Calibri" panose="020F0502020204030204" pitchFamily="34" charset="0"/>
                <a:ea typeface="MS Mincho" panose="02020609040205080304" pitchFamily="49" charset="-128"/>
                <a:cs typeface="Cordia New" panose="020B0304020202020204" pitchFamily="34" charset="-34"/>
              </a:rPr>
              <a:t> </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r>
              <a:rPr lang="en-ZA" sz="1800" dirty="0">
                <a:effectLst/>
                <a:latin typeface="Calibri" panose="020F0502020204030204" pitchFamily="34" charset="0"/>
                <a:ea typeface="MS Mincho" panose="02020609040205080304" pitchFamily="49" charset="-128"/>
                <a:cs typeface="Cordia New" panose="020B0304020202020204" pitchFamily="34" charset="-34"/>
              </a:rPr>
              <a:t>It is incumbent upon health system researchers to draw on multiple system theories, and their paradigmatic underpinnings, to unravel the complexities, and to draw on the multiple ways of knowing to enable a ‘whole system’ understanding of, in this case, TB IPC implementation.</a:t>
            </a:r>
            <a:endParaRPr lang="en-GB" sz="1800" dirty="0">
              <a:effectLst/>
              <a:latin typeface="Calibri" panose="020F0502020204030204" pitchFamily="34" charset="0"/>
              <a:ea typeface="MS Mincho" panose="02020609040205080304" pitchFamily="49" charset="-128"/>
              <a:cs typeface="Cordia New" panose="020B0304020202020204" pitchFamily="34" charset="-34"/>
            </a:endParaRP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14</a:t>
            </a:fld>
            <a:endParaRPr lang="en-GB"/>
          </a:p>
        </p:txBody>
      </p:sp>
    </p:spTree>
    <p:extLst>
      <p:ext uri="{BB962C8B-B14F-4D97-AF65-F5344CB8AC3E}">
        <p14:creationId xmlns:p14="http://schemas.microsoft.com/office/powerpoint/2010/main" val="279224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15</a:t>
            </a:fld>
            <a:endParaRPr lang="en-GB"/>
          </a:p>
        </p:txBody>
      </p:sp>
    </p:spTree>
    <p:extLst>
      <p:ext uri="{BB962C8B-B14F-4D97-AF65-F5344CB8AC3E}">
        <p14:creationId xmlns:p14="http://schemas.microsoft.com/office/powerpoint/2010/main" val="250910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Calibri" panose="020F0502020204030204" pitchFamily="34" charset="0"/>
              </a:rPr>
              <a:t>• There has been considerable interest in Infrastructure in recent times, generally taken to refer to structural and logistical components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The key shift is an understanding of Infrastructures not just as encompassing material entities, but also as practiced and relational elements that make up what is referred to as a social </a:t>
            </a:r>
            <a:r>
              <a:rPr lang="en-GB" sz="1200" dirty="0" err="1">
                <a:solidFill>
                  <a:srgbClr val="000000"/>
                </a:solidFill>
                <a:effectLst/>
                <a:latin typeface="Calibri" panose="020F0502020204030204" pitchFamily="34" charset="0"/>
                <a:ea typeface="Calibri" panose="020F0502020204030204" pitchFamily="34" charset="0"/>
              </a:rPr>
              <a:t>infrastruture</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Thus ‘Material’ infrastructures are conceptualised as “embedded” within established networks, relationships, dynamics, and clinic cultures </a:t>
            </a:r>
            <a:endParaRPr lang="en-GB"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BC7D6A9-874C-4E10-9F05-1BBC1BB9FFFC}" type="slidenum">
              <a:rPr lang="en-GB" smtClean="0"/>
              <a:t>16</a:t>
            </a:fld>
            <a:endParaRPr lang="en-GB"/>
          </a:p>
        </p:txBody>
      </p:sp>
    </p:spTree>
    <p:extLst>
      <p:ext uri="{BB962C8B-B14F-4D97-AF65-F5344CB8AC3E}">
        <p14:creationId xmlns:p14="http://schemas.microsoft.com/office/powerpoint/2010/main" val="157314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Calibri" panose="020F0502020204030204" pitchFamily="34" charset="0"/>
              </a:rPr>
              <a:t>· The WHO conceptualisation includes an understanding of infrastructure of relevance to IPC as extending beyond just material elements such as building structures, windows or PPE. As can be seen in the diagram, this wider set of factors affecting IPC is acknowledged as the ‘enabling environments’.</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However, the conventional approach to assessing IPC remains one of checklists that privilege a particular set of practices, namely masks, gloves, the availability of guidelines, or open windows for improving ventilation.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This standard approach thus still has a limited understanding of the ‘enabling environment’, with a focus on material components.  The  social infrastructure underpinning practices and processes of IPC is often taken-for-granted, hence less visible.</a:t>
            </a:r>
            <a:endParaRPr lang="en-GB" sz="1200" dirty="0">
              <a:effectLst/>
              <a:latin typeface="Calibri" panose="020F0502020204030204" pitchFamily="34" charset="0"/>
              <a:ea typeface="Calibri" panose="020F0502020204030204" pitchFamily="34" charset="0"/>
            </a:endParaRPr>
          </a:p>
          <a:p>
            <a:endParaRPr lang="en-GB" sz="1000" dirty="0"/>
          </a:p>
        </p:txBody>
      </p:sp>
      <p:sp>
        <p:nvSpPr>
          <p:cNvPr id="4" name="Slide Number Placeholder 3"/>
          <p:cNvSpPr>
            <a:spLocks noGrp="1"/>
          </p:cNvSpPr>
          <p:nvPr>
            <p:ph type="sldNum" sz="quarter" idx="5"/>
          </p:nvPr>
        </p:nvSpPr>
        <p:spPr/>
        <p:txBody>
          <a:bodyPr/>
          <a:lstStyle/>
          <a:p>
            <a:fld id="{C89C43FC-036F-432D-BA28-3685D6C68C89}" type="slidenum">
              <a:rPr lang="en-GB" smtClean="0"/>
              <a:t>17</a:t>
            </a:fld>
            <a:endParaRPr lang="en-GB"/>
          </a:p>
        </p:txBody>
      </p:sp>
    </p:spTree>
    <p:extLst>
      <p:ext uri="{BB962C8B-B14F-4D97-AF65-F5344CB8AC3E}">
        <p14:creationId xmlns:p14="http://schemas.microsoft.com/office/powerpoint/2010/main" val="153451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Calibri" panose="020F0502020204030204" pitchFamily="34" charset="0"/>
              </a:rPr>
              <a:t>· In the Umoya Omuhle project, we adopted an interdisciplinary approach that has focused on quantitative measurement of aspects such as air exchange and ventilation of different room sizes in primary care facilities, and also measurement of congregation of people at different times of the day in different clinic spaces, both waiting and consulting rooms.</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As you heard from Anna Voce, we have also explored the social infrastructures of clinics, with an emphasis on how space is used, how care and logistics are organised and observation in clinics to assess where bottlenecks for congregation occur, and why. We further engaged with architects and engineers to explore design priorities and the challenges associated with retrofit changes to buildings.</a:t>
            </a:r>
            <a:endParaRPr lang="en-GB" sz="1200" dirty="0">
              <a:effectLst/>
              <a:latin typeface="Calibri" panose="020F0502020204030204" pitchFamily="34" charset="0"/>
              <a:ea typeface="Calibri" panose="020F0502020204030204" pitchFamily="34" charset="0"/>
            </a:endParaRPr>
          </a:p>
          <a:p>
            <a:endParaRPr lang="en-GB" sz="1000" dirty="0"/>
          </a:p>
        </p:txBody>
      </p:sp>
      <p:sp>
        <p:nvSpPr>
          <p:cNvPr id="4" name="Slide Number Placeholder 3"/>
          <p:cNvSpPr>
            <a:spLocks noGrp="1"/>
          </p:cNvSpPr>
          <p:nvPr>
            <p:ph type="sldNum" sz="quarter" idx="5"/>
          </p:nvPr>
        </p:nvSpPr>
        <p:spPr/>
        <p:txBody>
          <a:bodyPr/>
          <a:lstStyle/>
          <a:p>
            <a:fld id="{C89C43FC-036F-432D-BA28-3685D6C68C89}" type="slidenum">
              <a:rPr lang="en-GB" smtClean="0"/>
              <a:t>18</a:t>
            </a:fld>
            <a:endParaRPr lang="en-GB"/>
          </a:p>
        </p:txBody>
      </p:sp>
    </p:spTree>
    <p:extLst>
      <p:ext uri="{BB962C8B-B14F-4D97-AF65-F5344CB8AC3E}">
        <p14:creationId xmlns:p14="http://schemas.microsoft.com/office/powerpoint/2010/main" val="377813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Calibri" panose="020F0502020204030204" pitchFamily="34" charset="0"/>
              </a:rPr>
              <a:t>· Thus whilst ventilation, congregation and the use of PPE are usually approached as separate elements in IPC assessments - a whole systems analysis shows the interconnections in practice between factors determining the extent of ventilation and congregation</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The social and material infrastructures associated with clinics emerge as closely interconnected</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For example, a clinic design involving large windows which can be opened to the outside can be rejected  as undesirable by nurses who see these windows as affecting privacy in the room, or compromising security or covering files in dust.</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A new clinic with open courtyard gardens and a state of the art stack ventilation system positioned in a large central waiting area might attract large numbers of patients who perceive the quality of care to be better, thus straining building capacity.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Moreover, if care is organised so that people need to wait outside the doors of small rooms for routine activities such as vital sign measurement, this can cause crowding of patients in narrow corridors away from beautifully designed waiting areas as people are afraid to miss their names being called when their turn comes, in the absence of a queue management system.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The interactions of both of these social and material elements affects the risk of TB transmission and what is possible to achieve in terms of an enabling/disabling environment for IPC</a:t>
            </a:r>
            <a:endParaRPr lang="en-GB" sz="1200" dirty="0">
              <a:effectLst/>
              <a:latin typeface="Calibri" panose="020F0502020204030204" pitchFamily="34" charset="0"/>
              <a:ea typeface="Calibri" panose="020F0502020204030204" pitchFamily="34" charset="0"/>
            </a:endParaRPr>
          </a:p>
          <a:p>
            <a:endParaRPr lang="en-GB" sz="700" dirty="0"/>
          </a:p>
        </p:txBody>
      </p:sp>
      <p:sp>
        <p:nvSpPr>
          <p:cNvPr id="4" name="Slide Number Placeholder 3"/>
          <p:cNvSpPr>
            <a:spLocks noGrp="1"/>
          </p:cNvSpPr>
          <p:nvPr>
            <p:ph type="sldNum" sz="quarter" idx="5"/>
          </p:nvPr>
        </p:nvSpPr>
        <p:spPr/>
        <p:txBody>
          <a:bodyPr/>
          <a:lstStyle/>
          <a:p>
            <a:fld id="{C89C43FC-036F-432D-BA28-3685D6C68C89}" type="slidenum">
              <a:rPr lang="en-GB" smtClean="0"/>
              <a:t>19</a:t>
            </a:fld>
            <a:endParaRPr lang="en-GB"/>
          </a:p>
        </p:txBody>
      </p:sp>
    </p:spTree>
    <p:extLst>
      <p:ext uri="{BB962C8B-B14F-4D97-AF65-F5344CB8AC3E}">
        <p14:creationId xmlns:p14="http://schemas.microsoft.com/office/powerpoint/2010/main" val="296210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2</a:t>
            </a:fld>
            <a:endParaRPr lang="en-GB"/>
          </a:p>
        </p:txBody>
      </p:sp>
    </p:spTree>
    <p:extLst>
      <p:ext uri="{BB962C8B-B14F-4D97-AF65-F5344CB8AC3E}">
        <p14:creationId xmlns:p14="http://schemas.microsoft.com/office/powerpoint/2010/main" val="1375420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alibri" panose="020F0502020204030204" pitchFamily="34" charset="0"/>
                <a:ea typeface="Calibri" panose="020F0502020204030204" pitchFamily="34" charset="0"/>
              </a:rPr>
              <a:t>· Our project thus suggests that a rethinking is necessary to widen the understanding of an ‘enabling environment’ in order to appreciate that material and social infrastructures are mutually constituted).</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Thinking about the social infrastructures  also entails examining clinic cultures, power dynamics and leadership.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Factors affecting IPC also have to be analysed against the backdrop of inherited infrastructural inequalities in South Africa.</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Finally, the policy environment has to be considered. Policies such as the Ideal Clinic Initiative can enable/disable wider change such as in appointment systems, queue management, organisation of care into patients streams or differentiation of care</a:t>
            </a:r>
            <a:endParaRPr lang="en-GB" sz="1200" dirty="0">
              <a:effectLst/>
              <a:latin typeface="Calibri" panose="020F0502020204030204" pitchFamily="34" charset="0"/>
              <a:ea typeface="Calibri" panose="020F0502020204030204" pitchFamily="34" charset="0"/>
            </a:endParaRPr>
          </a:p>
          <a:p>
            <a:endParaRPr lang="en-GB" sz="400" dirty="0"/>
          </a:p>
        </p:txBody>
      </p:sp>
      <p:sp>
        <p:nvSpPr>
          <p:cNvPr id="4" name="Slide Number Placeholder 3"/>
          <p:cNvSpPr>
            <a:spLocks noGrp="1"/>
          </p:cNvSpPr>
          <p:nvPr>
            <p:ph type="sldNum" sz="quarter" idx="5"/>
          </p:nvPr>
        </p:nvSpPr>
        <p:spPr/>
        <p:txBody>
          <a:bodyPr/>
          <a:lstStyle/>
          <a:p>
            <a:fld id="{F3F53779-748D-4254-9611-B4D259604A37}" type="slidenum">
              <a:rPr lang="en-GB" smtClean="0"/>
              <a:t>20</a:t>
            </a:fld>
            <a:endParaRPr lang="en-GB"/>
          </a:p>
        </p:txBody>
      </p:sp>
    </p:spTree>
    <p:extLst>
      <p:ext uri="{BB962C8B-B14F-4D97-AF65-F5344CB8AC3E}">
        <p14:creationId xmlns:p14="http://schemas.microsoft.com/office/powerpoint/2010/main" val="1069824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21</a:t>
            </a:fld>
            <a:endParaRPr lang="en-GB"/>
          </a:p>
        </p:txBody>
      </p:sp>
    </p:spTree>
    <p:extLst>
      <p:ext uri="{BB962C8B-B14F-4D97-AF65-F5344CB8AC3E}">
        <p14:creationId xmlns:p14="http://schemas.microsoft.com/office/powerpoint/2010/main" val="11386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rPr>
              <a:t>Starting off, it is important to reflect on why SDM may be used for health policy and systems research. Increasingly there have been publications acknowledging that current approaches to HPSR and particularly intervention development/evaluation do not capture sufficient complexity. This can play out in two ways: focusing either on only one intervention mechanism at the cost of others, or not questioning how an intervention interacts with the health system more broadly. If we accept the move to capturing more complexity is valuable, then the field of ‘health system modelling’ emerges, and SDM is one of many complexity science methods that may be useful. It focuses on modelling a specific problem, capturing relevant perspectives to that problem and forces us to think about how problems emerge/play out over time, what pathways and feedback loops are critical to it.</a:t>
            </a:r>
            <a:endParaRPr lang="en-US" sz="1200" dirty="0"/>
          </a:p>
        </p:txBody>
      </p:sp>
      <p:sp>
        <p:nvSpPr>
          <p:cNvPr id="4" name="Slide Number Placeholder 3"/>
          <p:cNvSpPr>
            <a:spLocks noGrp="1"/>
          </p:cNvSpPr>
          <p:nvPr>
            <p:ph type="sldNum" sz="quarter" idx="5"/>
          </p:nvPr>
        </p:nvSpPr>
        <p:spPr/>
        <p:txBody>
          <a:bodyPr/>
          <a:lstStyle/>
          <a:p>
            <a:fld id="{E0B6DEF6-5872-B748-994B-D7E25ACAF59A}" type="slidenum">
              <a:rPr lang="en-US" smtClean="0"/>
              <a:t>24</a:t>
            </a:fld>
            <a:endParaRPr lang="en-US"/>
          </a:p>
        </p:txBody>
      </p:sp>
    </p:spTree>
    <p:extLst>
      <p:ext uri="{BB962C8B-B14F-4D97-AF65-F5344CB8AC3E}">
        <p14:creationId xmlns:p14="http://schemas.microsoft.com/office/powerpoint/2010/main" val="68748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In Umoya, we hosted two participatory GMB sessions, where we elaborated causal loop diagrams which reflect the underlying feedback loops driving transmission of Mtb at facility level. Briefly they relate to high waiting times and crowding of clinics as influenced by an organizational culture wherein staff are overwhelmed by competing programme and policy demands which over time have created a conforming/compliant clinic environment wherein IPC implementation is not a priority; at policy level, there is limited consultation and learning from implementation challenges associated with IPC and no sense of urgency surrounding this.</a:t>
            </a:r>
            <a:endParaRPr lang="en-GB" sz="1200" dirty="0">
              <a:effectLst/>
              <a:latin typeface="Calibri" panose="020F0502020204030204" pitchFamily="34" charset="0"/>
              <a:ea typeface="Calibri" panose="020F0502020204030204" pitchFamily="34" charset="0"/>
            </a:endParaRPr>
          </a:p>
          <a:p>
            <a:endParaRPr lang="en-GB" sz="1000" dirty="0"/>
          </a:p>
        </p:txBody>
      </p:sp>
      <p:sp>
        <p:nvSpPr>
          <p:cNvPr id="4" name="Slide Number Placeholder 3"/>
          <p:cNvSpPr>
            <a:spLocks noGrp="1"/>
          </p:cNvSpPr>
          <p:nvPr>
            <p:ph type="sldNum" sz="quarter" idx="5"/>
          </p:nvPr>
        </p:nvSpPr>
        <p:spPr/>
        <p:txBody>
          <a:bodyPr/>
          <a:lstStyle/>
          <a:p>
            <a:fld id="{C89C43FC-036F-432D-BA28-3685D6C68C89}" type="slidenum">
              <a:rPr lang="en-GB" smtClean="0"/>
              <a:t>25</a:t>
            </a:fld>
            <a:endParaRPr lang="en-GB"/>
          </a:p>
        </p:txBody>
      </p:sp>
    </p:spTree>
    <p:extLst>
      <p:ext uri="{BB962C8B-B14F-4D97-AF65-F5344CB8AC3E}">
        <p14:creationId xmlns:p14="http://schemas.microsoft.com/office/powerpoint/2010/main" val="152102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rPr>
              <a:t>Our GMB participants voted on the specific areas to intervene and highlighted core intervention mechanisms (e.g. retrofits) but also emphasised the need to incorporate broader elements addressing above feedback loops (e.g. ensuring consultations with diverse stakeholders).</a:t>
            </a:r>
            <a:endParaRPr lang="en-US" sz="1000" dirty="0"/>
          </a:p>
        </p:txBody>
      </p:sp>
      <p:sp>
        <p:nvSpPr>
          <p:cNvPr id="4" name="Slide Number Placeholder 3"/>
          <p:cNvSpPr>
            <a:spLocks noGrp="1"/>
          </p:cNvSpPr>
          <p:nvPr>
            <p:ph type="sldNum" sz="quarter" idx="5"/>
          </p:nvPr>
        </p:nvSpPr>
        <p:spPr/>
        <p:txBody>
          <a:bodyPr/>
          <a:lstStyle/>
          <a:p>
            <a:fld id="{C89C43FC-036F-432D-BA28-3685D6C68C89}" type="slidenum">
              <a:rPr lang="en-GB" smtClean="0"/>
              <a:t>26</a:t>
            </a:fld>
            <a:endParaRPr lang="en-GB"/>
          </a:p>
        </p:txBody>
      </p:sp>
    </p:spTree>
    <p:extLst>
      <p:ext uri="{BB962C8B-B14F-4D97-AF65-F5344CB8AC3E}">
        <p14:creationId xmlns:p14="http://schemas.microsoft.com/office/powerpoint/2010/main" val="386216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100" dirty="0">
                <a:effectLst/>
                <a:latin typeface="Calibri" panose="020F0502020204030204" pitchFamily="34" charset="0"/>
                <a:ea typeface="Times New Roman" panose="02020603050405020304" pitchFamily="18" charset="0"/>
              </a:rPr>
              <a:t>Some reflections on process highlighted on this slide as per each of the points here which are more or less a typical model development cycle (note slide says health system but we do mean the problem and its interaction with the system). </a:t>
            </a:r>
            <a:endParaRPr lang="en-GB" sz="11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Challenge here was that Umoya was adopting both a retrospective design but also wanting to identify future interventions. E.g. what is being modelled, over what time horizon and who participates? </a:t>
            </a:r>
            <a:endParaRPr lang="en-GB" sz="11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SDM and GMBs force a bounding of the problem – we need to identify core dynamics and not get lost in all potential details, but that implies losses</a:t>
            </a:r>
            <a:endParaRPr lang="en-GB" sz="11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Evidence use facilitated by </a:t>
            </a:r>
            <a:r>
              <a:rPr lang="en-GB" sz="1100" dirty="0" err="1">
                <a:effectLst/>
                <a:latin typeface="Calibri" panose="020F0502020204030204" pitchFamily="34" charset="0"/>
                <a:ea typeface="Times New Roman" panose="02020603050405020304" pitchFamily="18" charset="0"/>
              </a:rPr>
              <a:t>researcers</a:t>
            </a:r>
            <a:r>
              <a:rPr lang="en-GB" sz="1100" dirty="0">
                <a:effectLst/>
                <a:latin typeface="Calibri" panose="020F0502020204030204" pitchFamily="34" charset="0"/>
                <a:ea typeface="Times New Roman" panose="02020603050405020304" pitchFamily="18" charset="0"/>
              </a:rPr>
              <a:t> providing inputs into process, but the model is eventually negotiated so there is tension between this and a more traditional top-down dissemination of evidence</a:t>
            </a:r>
            <a:endParaRPr lang="en-GB" sz="11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Modellers themselves may bias the process as well of course and there’s overarching emphasis </a:t>
            </a:r>
            <a:endParaRPr lang="en-GB"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0B6DEF6-5872-B748-994B-D7E25ACAF59A}" type="slidenum">
              <a:rPr lang="en-US" smtClean="0"/>
              <a:t>27</a:t>
            </a:fld>
            <a:endParaRPr lang="en-US"/>
          </a:p>
        </p:txBody>
      </p:sp>
    </p:spTree>
    <p:extLst>
      <p:ext uri="{BB962C8B-B14F-4D97-AF65-F5344CB8AC3E}">
        <p14:creationId xmlns:p14="http://schemas.microsoft.com/office/powerpoint/2010/main" val="327230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alibri" panose="020F0502020204030204" pitchFamily="34" charset="0"/>
              <a:buChar char="-"/>
            </a:pPr>
            <a:r>
              <a:rPr lang="en-GB" sz="1100" dirty="0">
                <a:effectLst/>
                <a:latin typeface="Calibri" panose="020F0502020204030204" pitchFamily="34" charset="0"/>
                <a:ea typeface="Times New Roman" panose="02020603050405020304" pitchFamily="18" charset="0"/>
              </a:rPr>
              <a:t>We considered how the use of SDM might affect the utilisation of evidence to inform policy given the complexity of public policymaking</a:t>
            </a:r>
            <a:endParaRPr lang="en-GB"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100" dirty="0">
                <a:effectLst/>
                <a:latin typeface="Calibri" panose="020F0502020204030204" pitchFamily="34" charset="0"/>
                <a:ea typeface="Times New Roman" panose="02020603050405020304" pitchFamily="18" charset="0"/>
              </a:rPr>
              <a:t>Looked at the broader conceptual literature and then reflected on its use within the project </a:t>
            </a:r>
            <a:endParaRPr lang="en-GB"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100" dirty="0">
                <a:effectLst/>
                <a:latin typeface="Calibri" panose="020F0502020204030204" pitchFamily="34" charset="0"/>
                <a:ea typeface="Times New Roman" panose="02020603050405020304" pitchFamily="18" charset="0"/>
              </a:rPr>
              <a:t>Broadly speaking there are two ways SDM in relation to evidence use can been conceptualised:</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As a knowledge translation tool – providing a mechanism to provide research findings to relevant decision makers, and providing ways for decision makers to understand how pieces of information serve their decision making needs</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From a constructivist position, to consider how formalised planning processes can affect the construction and selection of problems and solution sets, and can formalise or prioritise particular social values in decision space</a:t>
            </a:r>
          </a:p>
          <a:p>
            <a:pPr marL="742950" lvl="1" indent="-285750">
              <a:buFont typeface="Courier New" panose="02070309020205020404" pitchFamily="49" charset="0"/>
              <a:buChar char="o"/>
            </a:pPr>
            <a:endParaRPr lang="en-GB"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100" dirty="0">
                <a:effectLst/>
                <a:latin typeface="Calibri" panose="020F0502020204030204" pitchFamily="34" charset="0"/>
                <a:ea typeface="Times New Roman" panose="02020603050405020304" pitchFamily="18" charset="0"/>
              </a:rPr>
              <a:t>We see examples of both of these in our work</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The process was clearly one where research findings linked to decision makers</a:t>
            </a: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And we have examples of decision makers reflecting on how they had gaps in knowledge that SDM helped to fill</a:t>
            </a:r>
          </a:p>
          <a:p>
            <a:pPr marL="742950" lvl="1" indent="-285750">
              <a:buFont typeface="Courier New" panose="02070309020205020404" pitchFamily="49" charset="0"/>
              <a:buChar char="o"/>
            </a:pPr>
            <a:endParaRPr lang="en-GB"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rPr>
              <a:t>Also see the constructed nature of evidence application and utilisation too </a:t>
            </a:r>
          </a:p>
          <a:p>
            <a:pPr marL="457200" lvl="1" indent="0">
              <a:buFont typeface="Courier New" panose="02070309020205020404" pitchFamily="49" charset="0"/>
              <a:buNone/>
            </a:pPr>
            <a:endParaRPr lang="en-GB" sz="11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28</a:t>
            </a:fld>
            <a:endParaRPr lang="en-GB"/>
          </a:p>
        </p:txBody>
      </p:sp>
    </p:spTree>
    <p:extLst>
      <p:ext uri="{BB962C8B-B14F-4D97-AF65-F5344CB8AC3E}">
        <p14:creationId xmlns:p14="http://schemas.microsoft.com/office/powerpoint/2010/main" val="2146039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Courier New" panose="02070309020205020404" pitchFamily="49" charset="0"/>
              <a:buChar char="o"/>
            </a:pPr>
            <a:r>
              <a:rPr lang="en-GB" sz="1200" dirty="0">
                <a:effectLst/>
                <a:latin typeface="Calibri" panose="020F0502020204030204" pitchFamily="34" charset="0"/>
                <a:ea typeface="Times New Roman" panose="02020603050405020304" pitchFamily="18" charset="0"/>
              </a:rPr>
              <a:t>This includes the idea of bounded rationality – that both decision makers and users may have constraints on how they conceptualise problems, on data availability or other limitations. So, for instance we can see how decision makers thinking about the problem as one of health and health systems might shape which information they take to be relevant, potentially at the expense of other complex social or systems issues highlighted in previous talks</a:t>
            </a:r>
            <a:endParaRPr lang="en-GB" sz="12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200" dirty="0">
                <a:effectLst/>
                <a:latin typeface="Calibri" panose="020F0502020204030204" pitchFamily="34" charset="0"/>
                <a:ea typeface="Times New Roman" panose="02020603050405020304" pitchFamily="18" charset="0"/>
              </a:rPr>
              <a:t>We can see examples where respondents took on the language of SDM – referring to processes, flows, double loop systems etc  </a:t>
            </a:r>
            <a:endParaRPr lang="en-GB" sz="1200" dirty="0">
              <a:effectLst/>
              <a:latin typeface="Calibri" panose="020F0502020204030204" pitchFamily="34" charset="0"/>
              <a:ea typeface="Calibri" panose="020F0502020204030204" pitchFamily="34" charset="0"/>
            </a:endParaRPr>
          </a:p>
          <a:p>
            <a:pPr marL="285750" lvl="0" indent="-285750">
              <a:buFont typeface="Courier New" panose="02070309020205020404" pitchFamily="49" charset="0"/>
              <a:buChar char="o"/>
            </a:pPr>
            <a:r>
              <a:rPr lang="en-GB" sz="1200" dirty="0">
                <a:effectLst/>
                <a:latin typeface="Calibri" panose="020F0502020204030204" pitchFamily="34" charset="0"/>
                <a:ea typeface="Times New Roman" panose="02020603050405020304" pitchFamily="18" charset="0"/>
              </a:rPr>
              <a:t>We see Participation and concern over who was involved to also be an important reflection point for those taking part. </a:t>
            </a:r>
          </a:p>
          <a:p>
            <a:pPr marL="0" lvl="0" indent="0">
              <a:buFont typeface="Courier New" panose="02070309020205020404" pitchFamily="49" charset="0"/>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rPr>
              <a:t>So overall to reiterate we see elements of both SDM serving as a knowledge translation tool but also illustrating some of the many ways evidence use and processes followed to use information and data can work to construct or delineate particular policy choices and decision directions.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29</a:t>
            </a:fld>
            <a:endParaRPr lang="en-GB"/>
          </a:p>
        </p:txBody>
      </p:sp>
    </p:spTree>
    <p:extLst>
      <p:ext uri="{BB962C8B-B14F-4D97-AF65-F5344CB8AC3E}">
        <p14:creationId xmlns:p14="http://schemas.microsoft.com/office/powerpoint/2010/main" val="391949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30</a:t>
            </a:fld>
            <a:endParaRPr lang="en-GB"/>
          </a:p>
        </p:txBody>
      </p:sp>
    </p:spTree>
    <p:extLst>
      <p:ext uri="{BB962C8B-B14F-4D97-AF65-F5344CB8AC3E}">
        <p14:creationId xmlns:p14="http://schemas.microsoft.com/office/powerpoint/2010/main" val="1286279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 explained in previous presentations, the interventions we considered are already variously implemented in the South African health system in some form, because the benefits of doing things like opening windows or wearing masks are established. However, implementation is suboptimal and the literature usually explains this in terms of compliance or non/compliance with the individual behaviours. Our approach, instead, tries to </a:t>
            </a:r>
            <a:r>
              <a:rPr lang="en-GB" sz="1200" dirty="0">
                <a:effectLst/>
                <a:latin typeface="Segoe UI" panose="020B0502040204020203" pitchFamily="34" charset="0"/>
              </a:rPr>
              <a:t>look at those behaviours as linked and contextualised within broader organisational culture, processes and system constraints</a:t>
            </a:r>
            <a:r>
              <a:rPr lang="en-GB" sz="1200" dirty="0"/>
              <a:t> </a:t>
            </a:r>
          </a:p>
          <a:p>
            <a:endParaRPr lang="en-GB" sz="1200" dirty="0"/>
          </a:p>
          <a:p>
            <a:r>
              <a:rPr lang="en-GB" sz="1200" dirty="0"/>
              <a:t>At the moment, this type of information is not systematically integrated within or alongside economic evaluation results as there is no standard elicitation and synthesis method to do this. In the past, we have tried for example to parametrise economic models using qualitative evidence from key informants and walked away with information on a few proximal constraints to scaling up TB services, such as human resource and diagnostic shortages, but this did not give us an understanding of the broader health system and its complexity. </a:t>
            </a:r>
          </a:p>
          <a:p>
            <a:endParaRPr lang="en-GB" sz="1200" dirty="0"/>
          </a:p>
          <a:p>
            <a:r>
              <a:rPr lang="en-GB" sz="1200" dirty="0"/>
              <a:t>For this reason, through the social science work and SDM modelling in this project, we aimed to identify the contextual factors (or enablers) that can be put in place to improve the feasibility of interventions. These enablers were costed together with the core intervention activities. The costs included in the economic model using this novel approach are a closer representation of the full opportunity costs of controlling TB transmission in clinics.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C43FC-036F-432D-BA28-3685D6C68C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81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Good morning.  My name is Alison Grant. On behalf of the Umoya Omuhle team, welcome to our webinar. Umoya omuhle can be roughly translated as ‘good air’ in isiZulu.  In this project we aimed to use a whole systems approach to bring fresh thinking to the problem of TB infection prevention and control in primary healthcare clinics in South Africa, hoping to</a:t>
            </a:r>
            <a:r>
              <a:rPr lang="en-GB" sz="1200" dirty="0">
                <a:effectLst/>
                <a:latin typeface="+mn-lt"/>
                <a:ea typeface="Calibri" panose="020F0502020204030204" pitchFamily="34" charset="0"/>
                <a:cs typeface="Times New Roman" panose="02020603050405020304" pitchFamily="18" charset="0"/>
              </a:rPr>
              <a:t> inform health systems interventions to reduce TB transmission. </a:t>
            </a:r>
          </a:p>
          <a:p>
            <a:pPr marL="171450" indent="-171450" algn="l" fontAlgn="base">
              <a:buFont typeface="Arial" panose="020B0604020202020204" pitchFamily="34" charset="0"/>
              <a:buChar char="•"/>
            </a:pPr>
            <a:endParaRPr lang="en-GB" sz="1200" b="0" i="0" dirty="0">
              <a:solidFill>
                <a:srgbClr val="000000"/>
              </a:solidFill>
              <a:effectLst/>
              <a:latin typeface="+mn-lt"/>
            </a:endParaRPr>
          </a:p>
          <a:p>
            <a:pPr marL="0" indent="0" algn="l" fontAlgn="base">
              <a:buFont typeface="Arial" panose="020B0604020202020204" pitchFamily="34" charset="0"/>
              <a:buNone/>
            </a:pPr>
            <a:r>
              <a:rPr lang="en-GB" sz="1200" b="0" i="0" dirty="0">
                <a:solidFill>
                  <a:srgbClr val="000000"/>
                </a:solidFill>
                <a:effectLst/>
                <a:latin typeface="+mn-lt"/>
              </a:rPr>
              <a:t>We have presented our results at previous webinars that many of you attended, and we have sent you a brief summary of those results. </a:t>
            </a:r>
          </a:p>
          <a:p>
            <a:pPr marL="0" indent="0" algn="l" fontAlgn="base">
              <a:buFont typeface="Arial" panose="020B0604020202020204" pitchFamily="34" charset="0"/>
              <a:buNone/>
            </a:pPr>
            <a:r>
              <a:rPr lang="en-GB" sz="1200" b="0" i="0" dirty="0">
                <a:solidFill>
                  <a:srgbClr val="000000"/>
                </a:solidFill>
                <a:effectLst/>
                <a:latin typeface="+mn-lt"/>
              </a:rPr>
              <a:t>In this session we would like to reflect on our experience of incorporating the complexity of the primary healthcare setting when trying to understand IPC and to desig</a:t>
            </a:r>
            <a:r>
              <a:rPr lang="en-GB" sz="1200" b="0" i="0" dirty="0">
                <a:effectLst/>
                <a:latin typeface="+mn-lt"/>
              </a:rPr>
              <a:t>n 'whole systems interventions’ to improve it. We hope you will be able to help us with </a:t>
            </a:r>
            <a:r>
              <a:rPr lang="en-GB" sz="1200" dirty="0">
                <a:solidFill>
                  <a:srgbClr val="000000"/>
                </a:solidFill>
                <a:effectLst/>
                <a:latin typeface="+mn-lt"/>
                <a:ea typeface="Times New Roman" panose="02020603050405020304" pitchFamily="18" charset="0"/>
              </a:rPr>
              <a:t>critical thinking about how to do this.</a:t>
            </a:r>
            <a:endParaRPr lang="en-GB" sz="1200" dirty="0">
              <a:latin typeface="+mn-lt"/>
            </a:endParaRPr>
          </a:p>
        </p:txBody>
      </p:sp>
      <p:sp>
        <p:nvSpPr>
          <p:cNvPr id="4" name="Slide Number Placeholder 3"/>
          <p:cNvSpPr>
            <a:spLocks noGrp="1"/>
          </p:cNvSpPr>
          <p:nvPr>
            <p:ph type="sldNum" sz="quarter" idx="5"/>
          </p:nvPr>
        </p:nvSpPr>
        <p:spPr/>
        <p:txBody>
          <a:bodyPr/>
          <a:lstStyle/>
          <a:p>
            <a:fld id="{C89C43FC-036F-432D-BA28-3685D6C68C89}" type="slidenum">
              <a:rPr lang="en-GB" smtClean="0"/>
              <a:t>3</a:t>
            </a:fld>
            <a:endParaRPr lang="en-GB"/>
          </a:p>
        </p:txBody>
      </p:sp>
    </p:spTree>
    <p:extLst>
      <p:ext uri="{BB962C8B-B14F-4D97-AF65-F5344CB8AC3E}">
        <p14:creationId xmlns:p14="http://schemas.microsoft.com/office/powerpoint/2010/main" val="3121476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As described by Karin and Justin, the intervention activities and related enablers to cost were identified in collaboration with policymakers and practitioners during the first SDM workshop. We then built a cost model of the intervention activities, enablers and the consequential costs of TB treatment and ART using costs and quantities of inputs gathered from the literature, ongoing research and quotes from local suppliers. The costs assumptions were validated iteratively with SDM participants at the monthly check-ins and, finally, during the second SDM workshop.</a:t>
            </a:r>
          </a:p>
          <a:p>
            <a:endParaRPr lang="en-GB" sz="1200" dirty="0"/>
          </a:p>
          <a:p>
            <a:r>
              <a:rPr lang="en-GB" sz="1200" dirty="0"/>
              <a:t>The ultimate objective of this analysis was to attach the unit costs of TB and ART care to the outputs from a community TB transmission model, to generate cost-effectiveness ratios under different intervention scenarios.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C43FC-036F-432D-BA28-3685D6C68C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842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We found that including enablers in this way does make a difference! For some of the interventions in our model, such as introducing appointment systems to avoid crowding in clinics, enabler costs represented more than 90% of total costs. Not including them would greatly underestimate the investment required.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By providing several occasions for interaction between TB-IPC stakeholders and researchers, </a:t>
            </a:r>
            <a:r>
              <a:rPr lang="en-GB" sz="1200" dirty="0"/>
              <a:t>SDM-informed costing enabled a thorough process for validating and refining model assumptions, including on the details of intervention and enabler design. This was generally superior to the standard, less participatory elicitation methods used in economic analyses. The process is not immune to potential bias in terms of participants selection and power dynamics at play. While this was mitigated in our application by casting a wide net and having separate workshops and breakout groups, our reliance on drop-in calls for validating the steps of the synthesis process might have led to a biased sample of participants ‘self-selecting’ at this stage. </a:t>
            </a:r>
          </a:p>
          <a:p>
            <a:endParaRPr lang="en-GB" sz="1200" dirty="0"/>
          </a:p>
          <a:p>
            <a:r>
              <a:rPr lang="en-GB" sz="1200" dirty="0"/>
              <a:t>Given its lens on the wider health system, SDM is by definition well-suited to identifying high-level factors affecting intervention implementation and outcomes. Our framework for reaching consensus around the leverage points in the system and interventions design was the narrower ‘IPC system’ described by Anna and Hayley. The expectation was that this focus would be conducive to identifying a combination of service and above-service level (meaning both provincial and national level) activities and enablers that would be costed. In practice, while the core activities were all at the facility level, the vast majority of the enablers identified were high-level (for example redesigning training formats and materials using data from routine </a:t>
            </a:r>
            <a:r>
              <a:rPr lang="en-GB" sz="1200" dirty="0" err="1"/>
              <a:t>m&amp;e</a:t>
            </a:r>
            <a:r>
              <a:rPr lang="en-GB" sz="1200" dirty="0"/>
              <a:t>). This creates issues for costing, as gross costing methods for allocating above-service costs to specific interventions may become less accurate the higher the level of the health system at which costs are incurred. Moreover, some of the activities identified were outside the remit of the health sector (for example improving transportation links to clinic to support the roll out of appointments systems). </a:t>
            </a:r>
          </a:p>
          <a:p>
            <a:endParaRPr lang="en-GB" sz="1200" dirty="0"/>
          </a:p>
          <a:p>
            <a:r>
              <a:rPr lang="en-GB" sz="1200" dirty="0"/>
              <a:t>To conclude, from our application, the biggest draw of SDM-informed costing for priority setting is that, once enablers are included on the cost side, then we can present to policy-makers information on the trade-offs between interventions that require more or less upfront investment on enablers. Another way to put this is that we can calculate incremental cost-effectiveness ratios that rank intervention options based not only on their relative efficiency but also on their feasibility. We can also present qualitative evidence alongside the ICERs on enablers that cannot be measured but are critical for successfully embed the interventions in the system (e.g. working culture, or leadership and management issues). These enablers that are difficult to quantify might, however, also be difficult to implement and sustain. </a:t>
            </a:r>
          </a:p>
          <a:p>
            <a:endParaRPr lang="en-GB" sz="1200" dirty="0"/>
          </a:p>
          <a:p>
            <a:r>
              <a:rPr lang="en-GB" sz="1200" dirty="0"/>
              <a:t>The main potential limitation of our application is that, given geographical differences in routine IPC practices at the facility level and given the high level health system interactions, we could not identify a uniform intervention design that could be scaled up at the national level. From a costing perspective, then, the approach might not be best suited for describing the relationship between unit costs and intervention coverage (i.e. the cost function). Despite these limitations, the approach in our experience proved to be a considerable improvement on other available alternatives. </a:t>
            </a:r>
          </a:p>
          <a:p>
            <a:endParaRPr lang="en-GB" sz="1200" dirty="0"/>
          </a:p>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C43FC-036F-432D-BA28-3685D6C68C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16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34</a:t>
            </a:fld>
            <a:endParaRPr lang="en-GB"/>
          </a:p>
        </p:txBody>
      </p:sp>
    </p:spTree>
    <p:extLst>
      <p:ext uri="{BB962C8B-B14F-4D97-AF65-F5344CB8AC3E}">
        <p14:creationId xmlns:p14="http://schemas.microsoft.com/office/powerpoint/2010/main" val="18107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53779-748D-4254-9611-B4D259604A37}" type="slidenum">
              <a:rPr lang="en-GB" smtClean="0"/>
              <a:t>40</a:t>
            </a:fld>
            <a:endParaRPr lang="en-GB"/>
          </a:p>
        </p:txBody>
      </p:sp>
    </p:spTree>
    <p:extLst>
      <p:ext uri="{BB962C8B-B14F-4D97-AF65-F5344CB8AC3E}">
        <p14:creationId xmlns:p14="http://schemas.microsoft.com/office/powerpoint/2010/main" val="3062565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F53779-748D-4254-9611-B4D259604A37}" type="slidenum">
              <a:rPr lang="en-GB" smtClean="0"/>
              <a:t>41</a:t>
            </a:fld>
            <a:endParaRPr lang="en-GB"/>
          </a:p>
        </p:txBody>
      </p:sp>
    </p:spTree>
    <p:extLst>
      <p:ext uri="{BB962C8B-B14F-4D97-AF65-F5344CB8AC3E}">
        <p14:creationId xmlns:p14="http://schemas.microsoft.com/office/powerpoint/2010/main" val="364050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Economic and Social Research Council (ESRC) working in partnership with the Department of Health, partly funded by The Antimicrobial Resistance Cross Council Initiative supported by the seven UK research councils in partnership with other funders.</a:t>
            </a:r>
          </a:p>
          <a:p>
            <a:endParaRPr lang="en-GB" dirty="0"/>
          </a:p>
        </p:txBody>
      </p:sp>
      <p:sp>
        <p:nvSpPr>
          <p:cNvPr id="4" name="Slide Number Placeholder 3"/>
          <p:cNvSpPr>
            <a:spLocks noGrp="1"/>
          </p:cNvSpPr>
          <p:nvPr>
            <p:ph type="sldNum" sz="quarter" idx="5"/>
          </p:nvPr>
        </p:nvSpPr>
        <p:spPr/>
        <p:txBody>
          <a:bodyPr/>
          <a:lstStyle/>
          <a:p>
            <a:fld id="{F3F53779-748D-4254-9611-B4D259604A37}" type="slidenum">
              <a:rPr lang="en-GB" smtClean="0"/>
              <a:t>42</a:t>
            </a:fld>
            <a:endParaRPr lang="en-GB"/>
          </a:p>
        </p:txBody>
      </p:sp>
    </p:spTree>
    <p:extLst>
      <p:ext uri="{BB962C8B-B14F-4D97-AF65-F5344CB8AC3E}">
        <p14:creationId xmlns:p14="http://schemas.microsoft.com/office/powerpoint/2010/main" val="2021553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F53779-748D-4254-9611-B4D259604A37}" type="slidenum">
              <a:rPr lang="en-GB" smtClean="0"/>
              <a:t>43</a:t>
            </a:fld>
            <a:endParaRPr lang="en-GB"/>
          </a:p>
        </p:txBody>
      </p:sp>
    </p:spTree>
    <p:extLst>
      <p:ext uri="{BB962C8B-B14F-4D97-AF65-F5344CB8AC3E}">
        <p14:creationId xmlns:p14="http://schemas.microsoft.com/office/powerpoint/2010/main" val="387620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effectLst/>
                <a:latin typeface="Calibri" panose="020F0502020204030204" pitchFamily="34" charset="0"/>
                <a:ea typeface="Calibri" panose="020F0502020204030204" pitchFamily="34" charset="0"/>
                <a:cs typeface="Times New Roman" panose="02020603050405020304" pitchFamily="18" charset="0"/>
              </a:rPr>
              <a:t>Umoya omuhle had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7 work packages:  </a:t>
            </a:r>
            <a:r>
              <a:rPr lang="en-GB" sz="1000" b="0" dirty="0">
                <a:effectLst/>
                <a:latin typeface="Calibri" panose="020F0502020204030204" pitchFamily="34" charset="0"/>
                <a:ea typeface="Calibri" panose="020F0502020204030204" pitchFamily="34" charset="0"/>
                <a:cs typeface="Times New Roman" panose="02020603050405020304" pitchFamily="18" charset="0"/>
              </a:rPr>
              <a:t>initially these comprised</a:t>
            </a:r>
            <a:r>
              <a:rPr lang="en-GB" sz="1000" dirty="0">
                <a:effectLst/>
                <a:latin typeface="Calibri" panose="020F0502020204030204" pitchFamily="34" charset="0"/>
                <a:ea typeface="Calibri" panose="020F0502020204030204" pitchFamily="34" charset="0"/>
                <a:cs typeface="Times New Roman" panose="02020603050405020304" pitchFamily="18" charset="0"/>
              </a:rPr>
              <a:t> primary data collection to inform intervention development.  These included [</a:t>
            </a:r>
            <a:r>
              <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GB" sz="1000" dirty="0">
                <a:effectLst/>
                <a:latin typeface="Calibri" panose="020F0502020204030204" pitchFamily="34" charset="0"/>
                <a:ea typeface="Calibri" panose="020F0502020204030204" pitchFamily="34" charset="0"/>
                <a:cs typeface="Times New Roman" panose="02020603050405020304" pitchFamily="18" charset="0"/>
              </a:rPr>
              <a:t>] the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epidemiology of TB transmission in primary healthcare clinics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clinic design and infrastructure, ventilation, space</a:t>
            </a:r>
            <a:r>
              <a:rPr lang="en-GB" sz="10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peoples’ movements</a:t>
            </a:r>
            <a:r>
              <a:rPr lang="en-GB" sz="1000" dirty="0">
                <a:effectLst/>
                <a:latin typeface="Calibri" panose="020F0502020204030204" pitchFamily="34" charset="0"/>
                <a:ea typeface="Calibri" panose="020F0502020204030204" pitchFamily="34" charset="0"/>
                <a:cs typeface="Times New Roman" panose="02020603050405020304" pitchFamily="18" charset="0"/>
              </a:rPr>
              <a:t> within this space and [</a:t>
            </a:r>
            <a:r>
              <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GB" sz="1000" dirty="0">
                <a:effectLst/>
                <a:latin typeface="Calibri" panose="020F0502020204030204" pitchFamily="34" charset="0"/>
                <a:ea typeface="Calibri" panose="020F0502020204030204" pitchFamily="34" charset="0"/>
                <a:cs typeface="Times New Roman" panose="02020603050405020304" pitchFamily="18" charset="0"/>
              </a:rPr>
              <a:t>] health care worker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perspectives on IPC</a:t>
            </a:r>
            <a:r>
              <a:rPr lang="en-GB" sz="1000" dirty="0">
                <a:effectLst/>
                <a:latin typeface="Calibri" panose="020F0502020204030204" pitchFamily="34" charset="0"/>
                <a:ea typeface="Calibri" panose="020F0502020204030204" pitchFamily="34" charset="0"/>
                <a:cs typeface="Times New Roman" panose="02020603050405020304" pitchFamily="18" charset="0"/>
              </a:rPr>
              <a:t>.  These data informed a central work package which [</a:t>
            </a:r>
            <a:r>
              <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GB" sz="1000" dirty="0">
                <a:effectLst/>
                <a:latin typeface="Calibri" panose="020F0502020204030204" pitchFamily="34" charset="0"/>
                <a:ea typeface="Calibri" panose="020F0502020204030204" pitchFamily="34" charset="0"/>
                <a:cs typeface="Times New Roman" panose="02020603050405020304" pitchFamily="18" charset="0"/>
              </a:rPr>
              <a:t>] used systems dynamics modelling techniques to map the relationships between processes and factors influencing IPC practice, and to identify and prioritise</a:t>
            </a:r>
            <a:r>
              <a:rPr lang="en-GB" sz="1000" b="1" dirty="0">
                <a:effectLst/>
                <a:latin typeface="Calibri" panose="020F0502020204030204" pitchFamily="34" charset="0"/>
                <a:ea typeface="Calibri" panose="020F0502020204030204" pitchFamily="34" charset="0"/>
                <a:cs typeface="Times New Roman" panose="02020603050405020304" pitchFamily="18" charset="0"/>
              </a:rPr>
              <a:t> interventions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GB" sz="1000" dirty="0">
                <a:effectLst/>
                <a:latin typeface="Calibri" panose="020F0502020204030204" pitchFamily="34" charset="0"/>
                <a:ea typeface="Calibri" panose="020F0502020204030204" pitchFamily="34" charset="0"/>
                <a:cs typeface="Times New Roman" panose="02020603050405020304" pitchFamily="18" charset="0"/>
              </a:rPr>
              <a:t>] Mathematical modelling allowed us to estimate the impact of these interventions on TB transmission within facilities, and [</a:t>
            </a:r>
            <a:r>
              <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a:t>
            </a:r>
            <a:r>
              <a:rPr lang="en-GB" sz="1000" dirty="0">
                <a:effectLst/>
                <a:latin typeface="Calibri" panose="020F0502020204030204" pitchFamily="34" charset="0"/>
                <a:ea typeface="Calibri" panose="020F0502020204030204" pitchFamily="34" charset="0"/>
                <a:cs typeface="Times New Roman" panose="02020603050405020304" pitchFamily="18" charset="0"/>
              </a:rPr>
              <a:t>] economic evaluation estimated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costs and cost-effectiveness</a:t>
            </a:r>
            <a:r>
              <a:rPr lang="en-GB" sz="1000" dirty="0">
                <a:effectLst/>
                <a:latin typeface="Calibri" panose="020F0502020204030204" pitchFamily="34" charset="0"/>
                <a:ea typeface="Calibri" panose="020F0502020204030204" pitchFamily="34" charset="0"/>
                <a:cs typeface="Times New Roman" panose="02020603050405020304" pitchFamily="18" charset="0"/>
              </a:rPr>
              <a:t> of the interventions. [click] All this work has to be situated within the IPC policy context.  </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dirty="0">
                <a:effectLst/>
                <a:latin typeface="Calibri" panose="020F0502020204030204" pitchFamily="34" charset="0"/>
                <a:ea typeface="Calibri" panose="020F0502020204030204" pitchFamily="34" charset="0"/>
                <a:cs typeface="Times New Roman" panose="02020603050405020304" pitchFamily="18" charset="0"/>
              </a:rPr>
              <a:t>[click] In the first half of the webinar we want to focus on the challenges of incorporating complexity into primary data collection, reflecting on our work on clinic infrastructure and the perspectives of HCW. In the second half, we will consider the implications of incorporating complexity into the design of interventions, and costing those interventions. </a:t>
            </a:r>
          </a:p>
          <a:p>
            <a:r>
              <a:rPr lang="en-GB" sz="1000" dirty="0">
                <a:effectLst/>
                <a:latin typeface="Calibri" panose="020F0502020204030204" pitchFamily="34" charset="0"/>
                <a:ea typeface="Calibri" panose="020F0502020204030204" pitchFamily="34" charset="0"/>
                <a:cs typeface="Times New Roman" panose="02020603050405020304" pitchFamily="18" charset="0"/>
              </a:rPr>
              <a:t>I’m now handing over to Karina Kielmann to tell you more.</a:t>
            </a:r>
          </a:p>
          <a:p>
            <a:endParaRPr lang="en-GB" sz="800" dirty="0"/>
          </a:p>
          <a:p>
            <a:endParaRPr lang="en-GB" sz="1000" dirty="0"/>
          </a:p>
        </p:txBody>
      </p:sp>
      <p:sp>
        <p:nvSpPr>
          <p:cNvPr id="4" name="Slide Number Placeholder 3"/>
          <p:cNvSpPr>
            <a:spLocks noGrp="1"/>
          </p:cNvSpPr>
          <p:nvPr>
            <p:ph type="sldNum" sz="quarter" idx="5"/>
          </p:nvPr>
        </p:nvSpPr>
        <p:spPr/>
        <p:txBody>
          <a:bodyPr/>
          <a:lstStyle/>
          <a:p>
            <a:fld id="{EF5CEFBC-C173-468B-87AF-B5EE46A6980B}" type="slidenum">
              <a:rPr lang="en-GB" smtClean="0"/>
              <a:t>4</a:t>
            </a:fld>
            <a:endParaRPr lang="en-GB"/>
          </a:p>
        </p:txBody>
      </p:sp>
    </p:spTree>
    <p:extLst>
      <p:ext uri="{BB962C8B-B14F-4D97-AF65-F5344CB8AC3E}">
        <p14:creationId xmlns:p14="http://schemas.microsoft.com/office/powerpoint/2010/main" val="4655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Georgia" panose="02040502050405020303" pitchFamily="18" charset="0"/>
              </a:rPr>
              <a:t>When we first embarked on this project which was of course pre-COVID 19, I had a number of baffled reactions – why study infection prevention &amp; control which seemed a quite dull and relatively mundane topic. Reflecting back on the work we have done as well as the current heightened attention to IPC measures for COVID-19, I think there are a few reasons why this topic is of interest for health systems researchers and social scientists.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Georgia" panose="02040502050405020303" pitchFamily="18" charset="0"/>
              </a:rPr>
              <a:t>First:  a growing emphasis on HCAI in recent years drives home the stark point that although people go to clinics to get better, several features of health care settings create what has been called a ‘perfect storm’ for person-to-person transmission of infectious agents – so there is dual sense of where risk is located – on the one hand, clinics are sealed off, bounded spaces, yet also permeable and as such risky infrastructures.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Georgia" panose="02040502050405020303" pitchFamily="18" charset="0"/>
              </a:rPr>
              <a:t>Second, there is general agreement in the literature that infection prevention and control is poorly done and compromises health and safety of health care providers and users.  Yet as we found in a recently published scoping review (led by Gimenne Zwama), most assessments of compromised IPC hinges on behavioural non-compliance with recommended measures, rather than on systemic short-comings.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Georgia" panose="02040502050405020303" pitchFamily="18" charset="0"/>
              </a:rPr>
              <a:t>Alison has already alluded to our starting point that TB IPC is a complex intervention – there are many ways of understanding complexity that we will be speaking to today and I will just point out here that very nature of TB IPC extends across concrete considerations of tangible infrastructure and technology to less the visible infrastructural drivers of workflow, air flow, and patient flow within clinic spaces – which makes this of interest to social scientists.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C89C43FC-036F-432D-BA28-3685D6C68C89}" type="slidenum">
              <a:rPr lang="en-GB" smtClean="0"/>
              <a:t>5</a:t>
            </a:fld>
            <a:endParaRPr lang="en-GB"/>
          </a:p>
        </p:txBody>
      </p:sp>
    </p:spTree>
    <p:extLst>
      <p:ext uri="{BB962C8B-B14F-4D97-AF65-F5344CB8AC3E}">
        <p14:creationId xmlns:p14="http://schemas.microsoft.com/office/powerpoint/2010/main" val="13500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0" i="0" dirty="0">
                <a:solidFill>
                  <a:srgbClr val="333333"/>
                </a:solidFill>
                <a:effectLst/>
                <a:latin typeface="inherit"/>
              </a:rPr>
              <a:t>The emergence of infectious disease outbreaks in recent years such as severe acute respiratory syndrome (SARS) and viral haemorrhagic fevers (e.g., Ebola and Marburg viral infections) and COVID-19 more recently highlight the urgent need for a different, more contextually relevant and holistic approach to improving infection control. </a:t>
            </a:r>
            <a:endParaRPr lang="en-GB" sz="1200" b="0" i="0" u="none" strike="noStrike" baseline="0" dirty="0">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baseline="0" dirty="0">
                <a:latin typeface="Arial" panose="020B0604020202020204" pitchFamily="34" charset="0"/>
              </a:rPr>
              <a:t>This interest in IPC sits within broader questions of </a:t>
            </a:r>
            <a:r>
              <a:rPr lang="en-GB" b="0" i="0" dirty="0">
                <a:solidFill>
                  <a:srgbClr val="333333"/>
                </a:solidFill>
                <a:effectLst/>
                <a:latin typeface="inherit"/>
              </a:rPr>
              <a:t>how to create and sustain a culture of safety, particularly i</a:t>
            </a:r>
            <a:r>
              <a:rPr lang="en-GB" sz="1200" b="0" i="0" u="none" strike="noStrike" baseline="0" dirty="0">
                <a:latin typeface="Arial" panose="020B0604020202020204" pitchFamily="34" charset="0"/>
              </a:rPr>
              <a:t>n resource poor health systems experiencing ID outbreaks</a:t>
            </a:r>
          </a:p>
          <a:p>
            <a:pPr algn="l" fontAlgn="base"/>
            <a:r>
              <a:rPr lang="en-GB" b="0" i="0" dirty="0">
                <a:solidFill>
                  <a:srgbClr val="333333"/>
                </a:solidFill>
                <a:effectLst/>
                <a:latin typeface="inherit"/>
              </a:rPr>
              <a:t>At the same time, health-care settings are at the front-line of containment and response strategies -  </a:t>
            </a:r>
            <a:r>
              <a:rPr lang="en-GB" sz="1200" b="0" i="0" u="none" strike="noStrike" baseline="0" dirty="0">
                <a:latin typeface="Arial" panose="020B0604020202020204" pitchFamily="34" charset="0"/>
              </a:rPr>
              <a:t>health care workers (HCW) have to respond  to the demands of global standards for infection prevention control (IPC) within the locally specific contextual constraints and conditions </a:t>
            </a:r>
            <a:r>
              <a:rPr lang="en-GB" b="0" i="0" dirty="0">
                <a:solidFill>
                  <a:srgbClr val="333333"/>
                </a:solidFill>
                <a:effectLst/>
                <a:latin typeface="inherit"/>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b="0" i="0" dirty="0">
                <a:solidFill>
                  <a:srgbClr val="333333"/>
                </a:solidFill>
                <a:effectLst/>
                <a:latin typeface="Georgia" panose="02040502050405020303" pitchFamily="18" charset="0"/>
              </a:rPr>
              <a:t>Although our focus was on IPC as applied to the problem of TB and DR-TB transmission, and that the recommendations are specific to these conditions, implementation of recommended measures will take place in a crowded platform of competing discourses that have their own agendas, speakers, prioritisation levels, and accordingly resources.</a:t>
            </a:r>
          </a:p>
          <a:p>
            <a:pPr algn="l" fontAlgn="base"/>
            <a:endParaRPr lang="en-GB" b="0" i="0" dirty="0">
              <a:solidFill>
                <a:srgbClr val="333333"/>
              </a:solidFill>
              <a:effectLst/>
              <a:latin typeface="inherit"/>
            </a:endParaRP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6</a:t>
            </a:fld>
            <a:endParaRPr lang="en-GB"/>
          </a:p>
        </p:txBody>
      </p:sp>
    </p:spTree>
    <p:extLst>
      <p:ext uri="{BB962C8B-B14F-4D97-AF65-F5344CB8AC3E}">
        <p14:creationId xmlns:p14="http://schemas.microsoft.com/office/powerpoint/2010/main" val="371417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will be coming back to these points during the webinar today – so I’ll now just briefly provide a sense of the overall structure.  We’ll have two speakers, comments from two discussants and an open discussion with you on issues raised, facilitated by Janet Seeley.  We’ll then continue with our next two speakers, comments from two discussants, and Chris Colvin with then follow with a few reflections and questions to lead us into the final discussion slot, that will be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facilited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Anna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Vassall</a:t>
            </a:r>
            <a:r>
              <a:rPr lang="en-GB" sz="180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69F4FB2D-BA1C-4D7C-B91C-BE72DD8A1CB0}" type="slidenum">
              <a:rPr lang="en-GB" smtClean="0"/>
              <a:t>7</a:t>
            </a:fld>
            <a:endParaRPr lang="en-GB"/>
          </a:p>
        </p:txBody>
      </p:sp>
    </p:spTree>
    <p:extLst>
      <p:ext uri="{BB962C8B-B14F-4D97-AF65-F5344CB8AC3E}">
        <p14:creationId xmlns:p14="http://schemas.microsoft.com/office/powerpoint/2010/main" val="132737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6B96A7-2145-48BF-9E44-07254C676B1E}" type="slidenum">
              <a:rPr lang="en-GB" smtClean="0"/>
              <a:t>8</a:t>
            </a:fld>
            <a:endParaRPr lang="en-GB"/>
          </a:p>
        </p:txBody>
      </p:sp>
    </p:spTree>
    <p:extLst>
      <p:ext uri="{BB962C8B-B14F-4D97-AF65-F5344CB8AC3E}">
        <p14:creationId xmlns:p14="http://schemas.microsoft.com/office/powerpoint/2010/main" val="251472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Cordia New" panose="020B0304020202020204" pitchFamily="34" charset="-34"/>
              </a:rPr>
              <a:t>In this part of the presentation, I will focus on unravelling the complexities of TB IPC implementation in primary care health facilities using clinic ethnography.</a:t>
            </a:r>
          </a:p>
          <a:p>
            <a:endParaRPr lang="en-GB" dirty="0"/>
          </a:p>
        </p:txBody>
      </p:sp>
      <p:sp>
        <p:nvSpPr>
          <p:cNvPr id="4" name="Slide Number Placeholder 3"/>
          <p:cNvSpPr>
            <a:spLocks noGrp="1"/>
          </p:cNvSpPr>
          <p:nvPr>
            <p:ph type="sldNum" sz="quarter" idx="5"/>
          </p:nvPr>
        </p:nvSpPr>
        <p:spPr/>
        <p:txBody>
          <a:bodyPr/>
          <a:lstStyle/>
          <a:p>
            <a:fld id="{C89C43FC-036F-432D-BA28-3685D6C68C89}" type="slidenum">
              <a:rPr lang="en-GB" smtClean="0"/>
              <a:t>9</a:t>
            </a:fld>
            <a:endParaRPr lang="en-GB"/>
          </a:p>
        </p:txBody>
      </p:sp>
    </p:spTree>
    <p:extLst>
      <p:ext uri="{BB962C8B-B14F-4D97-AF65-F5344CB8AC3E}">
        <p14:creationId xmlns:p14="http://schemas.microsoft.com/office/powerpoint/2010/main" val="158502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BB69-C5E6-4A15-AE38-BA13F003DC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8E3F37-3B8E-4366-ABF7-5A56C5A2E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DFEF28-AF4F-48B5-B851-9998C11225AD}"/>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5" name="Footer Placeholder 4">
            <a:extLst>
              <a:ext uri="{FF2B5EF4-FFF2-40B4-BE49-F238E27FC236}">
                <a16:creationId xmlns:a16="http://schemas.microsoft.com/office/drawing/2014/main" id="{67AD185A-CDFA-48F2-809A-45261DD10F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B5BDA-6A02-4767-96DC-18A001BDEB20}"/>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316084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F9F-AA59-4EFB-AA75-E2962C2DC5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EB56B-5F01-41DE-8C1B-A84338ACB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6B515-2A0E-4940-A6AC-DF93ACFB9B83}"/>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5" name="Footer Placeholder 4">
            <a:extLst>
              <a:ext uri="{FF2B5EF4-FFF2-40B4-BE49-F238E27FC236}">
                <a16:creationId xmlns:a16="http://schemas.microsoft.com/office/drawing/2014/main" id="{69DD0387-F7B9-4C05-8385-C8EEAA0DE8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D81C2-7E8C-45EE-82B2-743F8B7ECFB3}"/>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234866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CEDE7-4348-4E44-A1C9-D42ABB7CDC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1CBA40-6F86-42F7-AAD1-1F9C9C7D68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3FDF42-515D-4541-BA81-869C689C6AA0}"/>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5" name="Footer Placeholder 4">
            <a:extLst>
              <a:ext uri="{FF2B5EF4-FFF2-40B4-BE49-F238E27FC236}">
                <a16:creationId xmlns:a16="http://schemas.microsoft.com/office/drawing/2014/main" id="{4C97BC9C-EDCA-412F-AD7F-438B203DA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51F76-13EE-44FB-B927-793727869CFB}"/>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295973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bullet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4F84DC-234C-477F-BD83-ADB9A8996971}"/>
              </a:ext>
            </a:extLst>
          </p:cNvPr>
          <p:cNvSpPr/>
          <p:nvPr userDrawn="1"/>
        </p:nvSpPr>
        <p:spPr>
          <a:xfrm>
            <a:off x="0" y="6396576"/>
            <a:ext cx="12192000" cy="4614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ext, logo&#10;&#10;Description automatically generated with medium confidence">
            <a:extLst>
              <a:ext uri="{FF2B5EF4-FFF2-40B4-BE49-F238E27FC236}">
                <a16:creationId xmlns:a16="http://schemas.microsoft.com/office/drawing/2014/main" id="{2A2A1046-2238-4A94-8113-B4E3902D0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5125" y="6442963"/>
            <a:ext cx="722008" cy="360000"/>
          </a:xfrm>
          <a:prstGeom prst="rect">
            <a:avLst/>
          </a:prstGeom>
        </p:spPr>
      </p:pic>
      <p:sp>
        <p:nvSpPr>
          <p:cNvPr id="2" name="Title 1">
            <a:extLst>
              <a:ext uri="{FF2B5EF4-FFF2-40B4-BE49-F238E27FC236}">
                <a16:creationId xmlns:a16="http://schemas.microsoft.com/office/drawing/2014/main" id="{06A7DC58-F82F-4528-8EFA-969E43FAB500}"/>
              </a:ext>
            </a:extLst>
          </p:cNvPr>
          <p:cNvSpPr>
            <a:spLocks noGrp="1"/>
          </p:cNvSpPr>
          <p:nvPr>
            <p:ph type="title"/>
          </p:nvPr>
        </p:nvSpPr>
        <p:spPr>
          <a:xfrm>
            <a:off x="401637" y="266915"/>
            <a:ext cx="11359833" cy="523220"/>
          </a:xfrm>
        </p:spPr>
        <p:txBody>
          <a:bodyPr wrap="square" lIns="0">
            <a:spAutoFit/>
          </a:bodyPr>
          <a:lstStyle>
            <a:lvl1pPr>
              <a:lnSpc>
                <a:spcPct val="100000"/>
              </a:lnSpc>
              <a:defRPr sz="2800" b="1">
                <a:latin typeface="+mn-lt"/>
              </a:defRPr>
            </a:lvl1pPr>
          </a:lstStyle>
          <a:p>
            <a:r>
              <a:rPr lang="en-US" dirty="0"/>
              <a:t>Click to edit Master title style</a:t>
            </a:r>
            <a:endParaRPr lang="en-GB" dirty="0"/>
          </a:p>
        </p:txBody>
      </p:sp>
      <p:cxnSp>
        <p:nvCxnSpPr>
          <p:cNvPr id="8" name="Straight Connector 7">
            <a:extLst>
              <a:ext uri="{FF2B5EF4-FFF2-40B4-BE49-F238E27FC236}">
                <a16:creationId xmlns:a16="http://schemas.microsoft.com/office/drawing/2014/main" id="{30A6165F-5FF5-4E27-BE23-6A5CF87454E7}"/>
              </a:ext>
            </a:extLst>
          </p:cNvPr>
          <p:cNvCxnSpPr>
            <a:cxnSpLocks/>
          </p:cNvCxnSpPr>
          <p:nvPr userDrawn="1"/>
        </p:nvCxnSpPr>
        <p:spPr>
          <a:xfrm>
            <a:off x="401637" y="777875"/>
            <a:ext cx="11359833" cy="0"/>
          </a:xfrm>
          <a:prstGeom prst="line">
            <a:avLst/>
          </a:prstGeom>
          <a:ln w="12700">
            <a:gradFill flip="none" rotWithShape="1">
              <a:gsLst>
                <a:gs pos="82000">
                  <a:schemeClr val="accent1">
                    <a:lumMod val="20000"/>
                    <a:lumOff val="80000"/>
                  </a:schemeClr>
                </a:gs>
                <a:gs pos="52000">
                  <a:schemeClr val="accent1">
                    <a:lumMod val="60000"/>
                    <a:lumOff val="40000"/>
                  </a:schemeClr>
                </a:gs>
                <a:gs pos="27000">
                  <a:schemeClr val="accent1">
                    <a:lumMod val="75000"/>
                  </a:schemeClr>
                </a:gs>
                <a:gs pos="1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6C0141F-240F-4FE2-A4C5-0D39397D3EFD}"/>
              </a:ext>
            </a:extLst>
          </p:cNvPr>
          <p:cNvSpPr/>
          <p:nvPr userDrawn="1"/>
        </p:nvSpPr>
        <p:spPr>
          <a:xfrm>
            <a:off x="0" y="1"/>
            <a:ext cx="12192000" cy="101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EE19C802-E3F7-488E-A1CD-6AF074795937}"/>
              </a:ext>
            </a:extLst>
          </p:cNvPr>
          <p:cNvSpPr>
            <a:spLocks noGrp="1"/>
          </p:cNvSpPr>
          <p:nvPr>
            <p:ph type="body" sz="quarter" idx="10"/>
          </p:nvPr>
        </p:nvSpPr>
        <p:spPr>
          <a:xfrm>
            <a:off x="401637" y="1016000"/>
            <a:ext cx="11388726" cy="52197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2498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bullet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4F84DC-234C-477F-BD83-ADB9A8996971}"/>
              </a:ext>
            </a:extLst>
          </p:cNvPr>
          <p:cNvSpPr/>
          <p:nvPr userDrawn="1"/>
        </p:nvSpPr>
        <p:spPr>
          <a:xfrm>
            <a:off x="0" y="6396576"/>
            <a:ext cx="12192000" cy="4614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ext, logo&#10;&#10;Description automatically generated with medium confidence">
            <a:extLst>
              <a:ext uri="{FF2B5EF4-FFF2-40B4-BE49-F238E27FC236}">
                <a16:creationId xmlns:a16="http://schemas.microsoft.com/office/drawing/2014/main" id="{2A2A1046-2238-4A94-8113-B4E3902D0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5125" y="6442963"/>
            <a:ext cx="722008" cy="360000"/>
          </a:xfrm>
          <a:prstGeom prst="rect">
            <a:avLst/>
          </a:prstGeom>
        </p:spPr>
      </p:pic>
      <p:sp>
        <p:nvSpPr>
          <p:cNvPr id="5" name="Rectangle 4">
            <a:extLst>
              <a:ext uri="{FF2B5EF4-FFF2-40B4-BE49-F238E27FC236}">
                <a16:creationId xmlns:a16="http://schemas.microsoft.com/office/drawing/2014/main" id="{06C0141F-240F-4FE2-A4C5-0D39397D3EFD}"/>
              </a:ext>
            </a:extLst>
          </p:cNvPr>
          <p:cNvSpPr/>
          <p:nvPr userDrawn="1"/>
        </p:nvSpPr>
        <p:spPr>
          <a:xfrm>
            <a:off x="0" y="1"/>
            <a:ext cx="12192000" cy="101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93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lk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ADD9C4-51CC-4B73-9E51-9B40851EFDE8}"/>
              </a:ext>
            </a:extLst>
          </p:cNvPr>
          <p:cNvSpPr/>
          <p:nvPr userDrawn="1"/>
        </p:nvSpPr>
        <p:spPr>
          <a:xfrm>
            <a:off x="0" y="0"/>
            <a:ext cx="1524000" cy="6858000"/>
          </a:xfrm>
          <a:prstGeom prst="rect">
            <a:avLst/>
          </a:prstGeom>
          <a:solidFill>
            <a:srgbClr val="74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FF13CE2-4586-48C0-A93D-F12DD9ADF8FC}"/>
              </a:ext>
            </a:extLst>
          </p:cNvPr>
          <p:cNvPicPr>
            <a:picLocks noChangeAspect="1"/>
          </p:cNvPicPr>
          <p:nvPr userDrawn="1"/>
        </p:nvPicPr>
        <p:blipFill rotWithShape="1">
          <a:blip r:embed="rId2"/>
          <a:srcRect t="6087" r="59519" b="6087"/>
          <a:stretch/>
        </p:blipFill>
        <p:spPr>
          <a:xfrm>
            <a:off x="531882" y="-422"/>
            <a:ext cx="992118" cy="6858846"/>
          </a:xfrm>
          <a:prstGeom prst="rect">
            <a:avLst/>
          </a:prstGeom>
        </p:spPr>
      </p:pic>
      <p:sp>
        <p:nvSpPr>
          <p:cNvPr id="2" name="Title 1">
            <a:extLst>
              <a:ext uri="{FF2B5EF4-FFF2-40B4-BE49-F238E27FC236}">
                <a16:creationId xmlns:a16="http://schemas.microsoft.com/office/drawing/2014/main" id="{16E9373D-8F16-41FD-9103-C9AF96B581A7}"/>
              </a:ext>
            </a:extLst>
          </p:cNvPr>
          <p:cNvSpPr>
            <a:spLocks noGrp="1"/>
          </p:cNvSpPr>
          <p:nvPr>
            <p:ph type="ctrTitle"/>
          </p:nvPr>
        </p:nvSpPr>
        <p:spPr>
          <a:xfrm>
            <a:off x="2134506" y="2308196"/>
            <a:ext cx="8215087" cy="701731"/>
          </a:xfrm>
        </p:spPr>
        <p:txBody>
          <a:bodyPr wrap="square" anchor="ctr" anchorCtr="0">
            <a:spAutoFit/>
          </a:bodyPr>
          <a:lstStyle>
            <a:lvl1pPr algn="ctr">
              <a:defRPr sz="4400" b="1">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1E3D33A-6238-43F0-91C1-4C588A261907}"/>
              </a:ext>
            </a:extLst>
          </p:cNvPr>
          <p:cNvSpPr>
            <a:spLocks noGrp="1"/>
          </p:cNvSpPr>
          <p:nvPr>
            <p:ph type="subTitle" idx="1"/>
          </p:nvPr>
        </p:nvSpPr>
        <p:spPr>
          <a:xfrm>
            <a:off x="2134506" y="3817938"/>
            <a:ext cx="8215086" cy="1655762"/>
          </a:xfrm>
        </p:spPr>
        <p:txBody>
          <a:bodyPr tIns="36000" bIns="36000"/>
          <a:lstStyle>
            <a:lvl1pPr marL="0" indent="0" algn="ctr">
              <a:lnSpc>
                <a:spcPct val="120000"/>
              </a:lnSpc>
              <a:spcBef>
                <a:spcPts val="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5C8BB4C1-9DAA-491C-8574-A4BF20F27D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60100" y="6204801"/>
            <a:ext cx="1157218" cy="576999"/>
          </a:xfrm>
          <a:prstGeom prst="rect">
            <a:avLst/>
          </a:prstGeom>
        </p:spPr>
      </p:pic>
      <p:cxnSp>
        <p:nvCxnSpPr>
          <p:cNvPr id="6" name="Straight Connector 5">
            <a:extLst>
              <a:ext uri="{FF2B5EF4-FFF2-40B4-BE49-F238E27FC236}">
                <a16:creationId xmlns:a16="http://schemas.microsoft.com/office/drawing/2014/main" id="{AF249F9E-C6EA-4B69-979D-5B8FBD3A1D3E}"/>
              </a:ext>
            </a:extLst>
          </p:cNvPr>
          <p:cNvCxnSpPr>
            <a:stCxn id="13" idx="1"/>
          </p:cNvCxnSpPr>
          <p:nvPr userDrawn="1"/>
        </p:nvCxnSpPr>
        <p:spPr>
          <a:xfrm flipV="1">
            <a:off x="531882" y="3429000"/>
            <a:ext cx="11660118" cy="1"/>
          </a:xfrm>
          <a:prstGeom prst="line">
            <a:avLst/>
          </a:prstGeom>
          <a:ln w="3175">
            <a:solidFill>
              <a:srgbClr val="740000"/>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C635B8D7-31B7-464C-A7BE-D50352C189D7}"/>
              </a:ext>
            </a:extLst>
          </p:cNvPr>
          <p:cNvSpPr>
            <a:spLocks noGrp="1"/>
          </p:cNvSpPr>
          <p:nvPr>
            <p:ph type="body" sz="quarter" idx="10"/>
          </p:nvPr>
        </p:nvSpPr>
        <p:spPr>
          <a:xfrm>
            <a:off x="2578099" y="5626100"/>
            <a:ext cx="7327900" cy="480131"/>
          </a:xfrm>
        </p:spPr>
        <p:txBody>
          <a:bodyPr wrap="square">
            <a:spAutoFit/>
          </a:bodyPr>
          <a:lstStyle>
            <a:lvl1pPr algn="ctr">
              <a:buNone/>
              <a:defRPr b="1">
                <a:latin typeface="+mn-lt"/>
              </a:defRPr>
            </a:lvl1pPr>
          </a:lstStyle>
          <a:p>
            <a:pPr lvl="0"/>
            <a:r>
              <a:rPr lang="en-US" dirty="0"/>
              <a:t>Click to edit Master text styles</a:t>
            </a:r>
            <a:endParaRPr lang="en-GB" dirty="0"/>
          </a:p>
        </p:txBody>
      </p:sp>
    </p:spTree>
    <p:extLst>
      <p:ext uri="{BB962C8B-B14F-4D97-AF65-F5344CB8AC3E}">
        <p14:creationId xmlns:p14="http://schemas.microsoft.com/office/powerpoint/2010/main" val="239948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test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06922-BE04-4332-A408-8FD3D920D2F3}"/>
              </a:ext>
            </a:extLst>
          </p:cNvPr>
          <p:cNvSpPr/>
          <p:nvPr userDrawn="1"/>
        </p:nvSpPr>
        <p:spPr>
          <a:xfrm>
            <a:off x="0" y="0"/>
            <a:ext cx="12192000" cy="2903119"/>
          </a:xfrm>
          <a:prstGeom prst="rect">
            <a:avLst/>
          </a:prstGeom>
          <a:solidFill>
            <a:srgbClr val="74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solidFill>
                <a:schemeClr val="bg1"/>
              </a:solidFill>
            </a:endParaRPr>
          </a:p>
        </p:txBody>
      </p:sp>
      <p:sp>
        <p:nvSpPr>
          <p:cNvPr id="2" name="Title 1">
            <a:extLst>
              <a:ext uri="{FF2B5EF4-FFF2-40B4-BE49-F238E27FC236}">
                <a16:creationId xmlns:a16="http://schemas.microsoft.com/office/drawing/2014/main" id="{16E9373D-8F16-41FD-9103-C9AF96B581A7}"/>
              </a:ext>
            </a:extLst>
          </p:cNvPr>
          <p:cNvSpPr>
            <a:spLocks noGrp="1"/>
          </p:cNvSpPr>
          <p:nvPr>
            <p:ph type="ctrTitle"/>
          </p:nvPr>
        </p:nvSpPr>
        <p:spPr>
          <a:xfrm>
            <a:off x="1988457" y="1122363"/>
            <a:ext cx="8215086" cy="2387600"/>
          </a:xfrm>
        </p:spPr>
        <p:txBody>
          <a:bodyPr anchor="b"/>
          <a:lstStyle>
            <a:lvl1pPr algn="ctr">
              <a:defRPr sz="6000" b="1">
                <a:solidFill>
                  <a:schemeClr val="bg1"/>
                </a:solidFill>
                <a:latin typeface="Cambria" panose="02040503050406030204" pitchFamily="18" charset="0"/>
                <a:ea typeface="Cambria" panose="02040503050406030204" pitchFamily="18"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1E3D33A-6238-43F0-91C1-4C588A261907}"/>
              </a:ext>
            </a:extLst>
          </p:cNvPr>
          <p:cNvSpPr>
            <a:spLocks noGrp="1"/>
          </p:cNvSpPr>
          <p:nvPr>
            <p:ph type="subTitle" idx="1"/>
          </p:nvPr>
        </p:nvSpPr>
        <p:spPr>
          <a:xfrm>
            <a:off x="1988457" y="3602038"/>
            <a:ext cx="8215086" cy="1655762"/>
          </a:xfrm>
        </p:spPr>
        <p:txBody>
          <a:bodyPr tIns="144000"/>
          <a:lstStyle>
            <a:lvl1pPr marL="0" indent="0" algn="ctr">
              <a:spcBef>
                <a:spcPts val="18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08458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DC58-F82F-4528-8EFA-969E43FAB500}"/>
              </a:ext>
            </a:extLst>
          </p:cNvPr>
          <p:cNvSpPr>
            <a:spLocks noGrp="1"/>
          </p:cNvSpPr>
          <p:nvPr>
            <p:ph type="title"/>
          </p:nvPr>
        </p:nvSpPr>
        <p:spPr>
          <a:xfrm>
            <a:off x="401637" y="266915"/>
            <a:ext cx="11359833" cy="523220"/>
          </a:xfrm>
        </p:spPr>
        <p:txBody>
          <a:bodyPr wrap="square" lIns="0">
            <a:spAutoFit/>
          </a:bodyPr>
          <a:lstStyle>
            <a:lvl1pPr>
              <a:lnSpc>
                <a:spcPct val="100000"/>
              </a:lnSpc>
              <a:defRPr sz="2800" b="1">
                <a:latin typeface="+mn-lt"/>
              </a:defRPr>
            </a:lvl1pPr>
          </a:lstStyle>
          <a:p>
            <a:r>
              <a:rPr lang="en-US" dirty="0"/>
              <a:t>Click to edit Master title style</a:t>
            </a:r>
            <a:endParaRPr lang="en-GB" dirty="0"/>
          </a:p>
        </p:txBody>
      </p:sp>
      <p:sp>
        <p:nvSpPr>
          <p:cNvPr id="3" name="Rectangle 2">
            <a:extLst>
              <a:ext uri="{FF2B5EF4-FFF2-40B4-BE49-F238E27FC236}">
                <a16:creationId xmlns:a16="http://schemas.microsoft.com/office/drawing/2014/main" id="{034F84DC-234C-477F-BD83-ADB9A8996971}"/>
              </a:ext>
            </a:extLst>
          </p:cNvPr>
          <p:cNvSpPr/>
          <p:nvPr userDrawn="1"/>
        </p:nvSpPr>
        <p:spPr>
          <a:xfrm>
            <a:off x="0" y="6396576"/>
            <a:ext cx="12192000" cy="461424"/>
          </a:xfrm>
          <a:prstGeom prst="rect">
            <a:avLst/>
          </a:prstGeom>
          <a:solidFill>
            <a:srgbClr val="FCF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69BB7C6-7FC3-4540-8900-54D8F4784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3799" y="6451613"/>
            <a:ext cx="704661" cy="351350"/>
          </a:xfrm>
          <a:prstGeom prst="rect">
            <a:avLst/>
          </a:prstGeom>
        </p:spPr>
      </p:pic>
      <p:cxnSp>
        <p:nvCxnSpPr>
          <p:cNvPr id="8" name="Straight Connector 7">
            <a:extLst>
              <a:ext uri="{FF2B5EF4-FFF2-40B4-BE49-F238E27FC236}">
                <a16:creationId xmlns:a16="http://schemas.microsoft.com/office/drawing/2014/main" id="{30A6165F-5FF5-4E27-BE23-6A5CF87454E7}"/>
              </a:ext>
            </a:extLst>
          </p:cNvPr>
          <p:cNvCxnSpPr>
            <a:cxnSpLocks/>
          </p:cNvCxnSpPr>
          <p:nvPr userDrawn="1"/>
        </p:nvCxnSpPr>
        <p:spPr>
          <a:xfrm>
            <a:off x="401637" y="777875"/>
            <a:ext cx="11359833" cy="0"/>
          </a:xfrm>
          <a:prstGeom prst="line">
            <a:avLst/>
          </a:prstGeom>
          <a:ln w="12700">
            <a:gradFill flip="none" rotWithShape="1">
              <a:gsLst>
                <a:gs pos="82000">
                  <a:schemeClr val="accent1">
                    <a:lumMod val="20000"/>
                    <a:lumOff val="80000"/>
                  </a:schemeClr>
                </a:gs>
                <a:gs pos="52000">
                  <a:schemeClr val="bg1">
                    <a:lumMod val="75000"/>
                  </a:schemeClr>
                </a:gs>
                <a:gs pos="27000">
                  <a:schemeClr val="tx1">
                    <a:lumMod val="50000"/>
                    <a:lumOff val="50000"/>
                  </a:schemeClr>
                </a:gs>
                <a:gs pos="1000">
                  <a:schemeClr val="tx1">
                    <a:lumMod val="75000"/>
                    <a:lumOff val="2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6C0141F-240F-4FE2-A4C5-0D39397D3EFD}"/>
              </a:ext>
            </a:extLst>
          </p:cNvPr>
          <p:cNvSpPr/>
          <p:nvPr userDrawn="1"/>
        </p:nvSpPr>
        <p:spPr>
          <a:xfrm>
            <a:off x="0" y="1"/>
            <a:ext cx="12192000" cy="101600"/>
          </a:xfrm>
          <a:prstGeom prst="rect">
            <a:avLst/>
          </a:prstGeom>
          <a:solidFill>
            <a:srgbClr val="FBE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422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4EA2-0357-4FAA-8613-B3303EB7D9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0A5BC4-5D84-4505-89B4-FEA2E43F9C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849509-51D1-4060-9828-7BDC3AFD67A6}"/>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5" name="Footer Placeholder 4">
            <a:extLst>
              <a:ext uri="{FF2B5EF4-FFF2-40B4-BE49-F238E27FC236}">
                <a16:creationId xmlns:a16="http://schemas.microsoft.com/office/drawing/2014/main" id="{AF26B4FA-1401-4A1F-94BB-9AC2BCC0E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2EC979-51CC-421F-B27B-759C1EAC2A65}"/>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258976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287F-7FCF-4711-AD9A-435627DE58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8F9C5A-78D6-41B7-A513-C5671A7D2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F1202A-082E-4EE7-BE07-76DC6A2932E1}"/>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5" name="Footer Placeholder 4">
            <a:extLst>
              <a:ext uri="{FF2B5EF4-FFF2-40B4-BE49-F238E27FC236}">
                <a16:creationId xmlns:a16="http://schemas.microsoft.com/office/drawing/2014/main" id="{F5DF9869-2EA5-45DB-BE44-5735E1DDC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6C959-2441-4707-894A-BDEE5EEE76B7}"/>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165615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1A56-BFC8-43AA-AA57-33BF3FC8D8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D9F740-7B74-4D41-A000-D0E415F57E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C8B727-186C-40B5-B043-57D4F0D4CC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AF4859-C9C2-4CF8-84CE-AC6584669915}"/>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6" name="Footer Placeholder 5">
            <a:extLst>
              <a:ext uri="{FF2B5EF4-FFF2-40B4-BE49-F238E27FC236}">
                <a16:creationId xmlns:a16="http://schemas.microsoft.com/office/drawing/2014/main" id="{E3374C4E-F08C-4DE1-96FA-A5FB713E0D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6F700-6F3E-49D4-9908-D3E46558ABFF}"/>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71740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4C1B-242A-4478-BB6F-E0AD518100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BF6348-D80A-4722-B381-AC0EBEE81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64500-9C94-43A3-B62D-DAFDCA1301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ED361F-B99C-4205-B872-506283469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04FC7-0BEE-4D21-9496-DCE7017B67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AB3460-5A8A-4D04-8F2B-3FA52BD58AD4}"/>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8" name="Footer Placeholder 7">
            <a:extLst>
              <a:ext uri="{FF2B5EF4-FFF2-40B4-BE49-F238E27FC236}">
                <a16:creationId xmlns:a16="http://schemas.microsoft.com/office/drawing/2014/main" id="{2ADF3487-6B0F-45B6-8385-B0DA116B00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660433-F899-44AA-B9F1-CBDF00F9E6D3}"/>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385946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3DA8-4954-442D-B467-C107973D67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9C27E8-63CE-4FBC-A63E-459EC30F0DAC}"/>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4" name="Footer Placeholder 3">
            <a:extLst>
              <a:ext uri="{FF2B5EF4-FFF2-40B4-BE49-F238E27FC236}">
                <a16:creationId xmlns:a16="http://schemas.microsoft.com/office/drawing/2014/main" id="{1728F117-B36E-42D5-B7C6-F7E8B85320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5D5545-B791-4951-A83E-4AAE018F09D5}"/>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137125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DF68C-F259-4494-B6F1-0BA5277A4C39}"/>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3" name="Footer Placeholder 2">
            <a:extLst>
              <a:ext uri="{FF2B5EF4-FFF2-40B4-BE49-F238E27FC236}">
                <a16:creationId xmlns:a16="http://schemas.microsoft.com/office/drawing/2014/main" id="{2C00E899-2A5C-4D00-AED6-3C7AA5C14F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F8888A-9D77-4C32-A511-0013DF708024}"/>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78785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2A77-6877-4E6E-9274-C584678C1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F6E633-A195-420A-90BD-867488BF8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0164F2-73C8-4899-A436-D2A972E8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6EA90-6CC5-4B38-87E1-2DAA45768AFC}"/>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6" name="Footer Placeholder 5">
            <a:extLst>
              <a:ext uri="{FF2B5EF4-FFF2-40B4-BE49-F238E27FC236}">
                <a16:creationId xmlns:a16="http://schemas.microsoft.com/office/drawing/2014/main" id="{62C8C099-ADAA-40E2-90DB-C0405CEC0F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5C4A1-1969-4F58-A71E-401CB780B54E}"/>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318653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5484-976A-43B5-B030-203F1BDCB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D085E3-90F8-4D31-A13F-7F94D1418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142A31-4836-45FB-90FB-877950399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549D6-3D9E-485A-8B68-D9D2919854EE}"/>
              </a:ext>
            </a:extLst>
          </p:cNvPr>
          <p:cNvSpPr>
            <a:spLocks noGrp="1"/>
          </p:cNvSpPr>
          <p:nvPr>
            <p:ph type="dt" sz="half" idx="10"/>
          </p:nvPr>
        </p:nvSpPr>
        <p:spPr/>
        <p:txBody>
          <a:bodyPr/>
          <a:lstStyle/>
          <a:p>
            <a:fld id="{412B7569-AED4-4D69-8368-0074C1A19ECD}" type="datetimeFigureOut">
              <a:rPr lang="en-GB" smtClean="0"/>
              <a:t>28/04/2021</a:t>
            </a:fld>
            <a:endParaRPr lang="en-GB"/>
          </a:p>
        </p:txBody>
      </p:sp>
      <p:sp>
        <p:nvSpPr>
          <p:cNvPr id="6" name="Footer Placeholder 5">
            <a:extLst>
              <a:ext uri="{FF2B5EF4-FFF2-40B4-BE49-F238E27FC236}">
                <a16:creationId xmlns:a16="http://schemas.microsoft.com/office/drawing/2014/main" id="{57E4E618-39FF-4639-8CAD-C4E93670DE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BC8651-CDF3-4E38-A3B1-4F0BC02FB943}"/>
              </a:ext>
            </a:extLst>
          </p:cNvPr>
          <p:cNvSpPr>
            <a:spLocks noGrp="1"/>
          </p:cNvSpPr>
          <p:nvPr>
            <p:ph type="sldNum" sz="quarter" idx="12"/>
          </p:nvPr>
        </p:nvSpPr>
        <p:spPr/>
        <p:txBody>
          <a:bodyPr/>
          <a:lstStyle/>
          <a:p>
            <a:fld id="{339D0EF7-BE66-4F88-9B5B-DD3EC36F15D2}" type="slidenum">
              <a:rPr lang="en-GB" smtClean="0"/>
              <a:t>‹#›</a:t>
            </a:fld>
            <a:endParaRPr lang="en-GB"/>
          </a:p>
        </p:txBody>
      </p:sp>
    </p:spTree>
    <p:extLst>
      <p:ext uri="{BB962C8B-B14F-4D97-AF65-F5344CB8AC3E}">
        <p14:creationId xmlns:p14="http://schemas.microsoft.com/office/powerpoint/2010/main" val="115195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5B641-ACB5-4C00-849C-46328D142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5D7D89-70C6-4D06-8A0E-A53E6E6A7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2166C-C165-449E-9C9E-2D473C49C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B7569-AED4-4D69-8368-0074C1A19ECD}" type="datetimeFigureOut">
              <a:rPr lang="en-GB" smtClean="0"/>
              <a:t>28/04/2021</a:t>
            </a:fld>
            <a:endParaRPr lang="en-GB"/>
          </a:p>
        </p:txBody>
      </p:sp>
      <p:sp>
        <p:nvSpPr>
          <p:cNvPr id="5" name="Footer Placeholder 4">
            <a:extLst>
              <a:ext uri="{FF2B5EF4-FFF2-40B4-BE49-F238E27FC236}">
                <a16:creationId xmlns:a16="http://schemas.microsoft.com/office/drawing/2014/main" id="{7BD63C25-82D7-431B-8F36-9F003E508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A2A8FC-AE01-4709-BF7F-2DDA012FC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D0EF7-BE66-4F88-9B5B-DD3EC36F15D2}" type="slidenum">
              <a:rPr lang="en-GB" smtClean="0"/>
              <a:t>‹#›</a:t>
            </a:fld>
            <a:endParaRPr lang="en-GB"/>
          </a:p>
        </p:txBody>
      </p:sp>
    </p:spTree>
    <p:extLst>
      <p:ext uri="{BB962C8B-B14F-4D97-AF65-F5344CB8AC3E}">
        <p14:creationId xmlns:p14="http://schemas.microsoft.com/office/powerpoint/2010/main" val="124709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5" r:id="rId13"/>
    <p:sldLayoutId id="2147483664" r:id="rId14"/>
    <p:sldLayoutId id="2147483666" r:id="rId15"/>
    <p:sldLayoutId id="214748366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8.jpeg"/><Relationship Id="rId11" Type="http://schemas.openxmlformats.org/officeDocument/2006/relationships/image" Target="../media/image12.jpg"/><Relationship Id="rId5" Type="http://schemas.openxmlformats.org/officeDocument/2006/relationships/image" Target="../media/image7.jp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g"/><Relationship Id="rId14" Type="http://schemas.openxmlformats.org/officeDocument/2006/relationships/image" Target="../media/image1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0.jp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1.jpg"/><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hyperlink" Target="https://www.lshtm.ac.uk/research/centres-projects-groups/uo#publications" TargetMode="External"/><Relationship Id="rId3" Type="http://schemas.openxmlformats.org/officeDocument/2006/relationships/image" Target="../media/image43.tmp"/><Relationship Id="rId7" Type="http://schemas.openxmlformats.org/officeDocument/2006/relationships/image" Target="../media/image47.tmp"/><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46.tmp"/><Relationship Id="rId5" Type="http://schemas.openxmlformats.org/officeDocument/2006/relationships/image" Target="../media/image45.tmp"/><Relationship Id="rId4" Type="http://schemas.openxmlformats.org/officeDocument/2006/relationships/image" Target="../media/image44.tmp"/></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F112-D08C-4B19-938D-9E48A9E979C8}"/>
              </a:ext>
            </a:extLst>
          </p:cNvPr>
          <p:cNvSpPr>
            <a:spLocks noGrp="1"/>
          </p:cNvSpPr>
          <p:nvPr>
            <p:ph type="ctrTitle"/>
          </p:nvPr>
        </p:nvSpPr>
        <p:spPr>
          <a:xfrm>
            <a:off x="2637008" y="361883"/>
            <a:ext cx="8997029" cy="1072336"/>
          </a:xfrm>
        </p:spPr>
        <p:txBody>
          <a:bodyPr wrap="square" lIns="0" tIns="36000" rIns="36000" bIns="36000" anchor="ctr" anchorCtr="0">
            <a:spAutoFit/>
          </a:bodyPr>
          <a:lstStyle/>
          <a:p>
            <a:pPr algn="l">
              <a:lnSpc>
                <a:spcPct val="120000"/>
              </a:lnSpc>
              <a:spcBef>
                <a:spcPts val="0"/>
              </a:spcBef>
            </a:pPr>
            <a:r>
              <a:rPr lang="en-GB" sz="2800" dirty="0">
                <a:solidFill>
                  <a:schemeClr val="bg1"/>
                </a:solidFill>
                <a:latin typeface="+mn-lt"/>
              </a:rPr>
              <a:t>Applying a ‘whole systems’ approach to infection prevention &amp; control in primary health care clinics in South Africa</a:t>
            </a:r>
          </a:p>
        </p:txBody>
      </p:sp>
      <p:sp>
        <p:nvSpPr>
          <p:cNvPr id="3" name="Subtitle 2">
            <a:extLst>
              <a:ext uri="{FF2B5EF4-FFF2-40B4-BE49-F238E27FC236}">
                <a16:creationId xmlns:a16="http://schemas.microsoft.com/office/drawing/2014/main" id="{BB56B1E7-7AF5-42E8-91B5-AC9B3957708B}"/>
              </a:ext>
            </a:extLst>
          </p:cNvPr>
          <p:cNvSpPr>
            <a:spLocks noGrp="1"/>
          </p:cNvSpPr>
          <p:nvPr>
            <p:ph type="subTitle" idx="1"/>
          </p:nvPr>
        </p:nvSpPr>
        <p:spPr>
          <a:xfrm>
            <a:off x="1867786" y="3713891"/>
            <a:ext cx="8456428" cy="294302"/>
          </a:xfrm>
        </p:spPr>
        <p:txBody>
          <a:bodyPr wrap="square" lIns="36000" tIns="36000" rIns="36000" bIns="36000" anchor="ctr" anchorCtr="0">
            <a:spAutoFit/>
          </a:bodyPr>
          <a:lstStyle/>
          <a:p>
            <a:pPr algn="ctr" fontAlgn="base">
              <a:spcBef>
                <a:spcPct val="0"/>
              </a:spcBef>
              <a:spcAft>
                <a:spcPct val="0"/>
              </a:spcAft>
            </a:pPr>
            <a:r>
              <a:rPr lang="en-ZA" sz="1600" b="1" dirty="0">
                <a:cs typeface="Arial" charset="0"/>
              </a:rPr>
              <a:t>Funded by the ESRC/AMR Cross-Council Initiative and The Bloomsbury SET</a:t>
            </a:r>
            <a:endParaRPr lang="en-GB" sz="1600" b="1" dirty="0"/>
          </a:p>
        </p:txBody>
      </p:sp>
      <p:sp>
        <p:nvSpPr>
          <p:cNvPr id="16" name="TextBox 15">
            <a:extLst>
              <a:ext uri="{FF2B5EF4-FFF2-40B4-BE49-F238E27FC236}">
                <a16:creationId xmlns:a16="http://schemas.microsoft.com/office/drawing/2014/main" id="{52C2578C-FB98-4751-A870-111B52450C6F}"/>
              </a:ext>
            </a:extLst>
          </p:cNvPr>
          <p:cNvSpPr txBox="1"/>
          <p:nvPr/>
        </p:nvSpPr>
        <p:spPr>
          <a:xfrm>
            <a:off x="2637008" y="1812287"/>
            <a:ext cx="9286144" cy="565146"/>
          </a:xfrm>
          <a:prstGeom prst="rect">
            <a:avLst/>
          </a:prstGeom>
          <a:noFill/>
        </p:spPr>
        <p:txBody>
          <a:bodyPr wrap="square" lIns="0" tIns="36000" rIns="36000" bIns="36000" rtlCol="0">
            <a:spAutoFit/>
          </a:bodyPr>
          <a:lstStyle/>
          <a:p>
            <a:r>
              <a:rPr lang="en-GB" sz="3200" b="1" dirty="0">
                <a:solidFill>
                  <a:schemeClr val="bg1"/>
                </a:solidFill>
                <a:latin typeface="Sitka Banner" panose="02000505000000020004" pitchFamily="2" charset="0"/>
              </a:rPr>
              <a:t>Critical reflections from the </a:t>
            </a:r>
            <a:r>
              <a:rPr lang="en-GB" sz="3200" b="1" i="1" dirty="0">
                <a:solidFill>
                  <a:schemeClr val="bg1"/>
                </a:solidFill>
                <a:latin typeface="Sitka Banner" panose="02000505000000020004" pitchFamily="2" charset="0"/>
              </a:rPr>
              <a:t>Umoya omuhle </a:t>
            </a:r>
            <a:r>
              <a:rPr lang="en-GB" sz="3200" b="1" dirty="0">
                <a:solidFill>
                  <a:schemeClr val="bg1"/>
                </a:solidFill>
                <a:latin typeface="Sitka Banner" panose="02000505000000020004" pitchFamily="2" charset="0"/>
              </a:rPr>
              <a:t>project</a:t>
            </a:r>
            <a:endParaRPr lang="en-GB" sz="3200" b="1" dirty="0">
              <a:solidFill>
                <a:schemeClr val="bg1"/>
              </a:solidFill>
            </a:endParaRPr>
          </a:p>
        </p:txBody>
      </p:sp>
      <p:grpSp>
        <p:nvGrpSpPr>
          <p:cNvPr id="11" name="Group 10">
            <a:extLst>
              <a:ext uri="{FF2B5EF4-FFF2-40B4-BE49-F238E27FC236}">
                <a16:creationId xmlns:a16="http://schemas.microsoft.com/office/drawing/2014/main" id="{C7B1BE88-3FC5-4762-A382-BD12809C87FC}"/>
              </a:ext>
            </a:extLst>
          </p:cNvPr>
          <p:cNvGrpSpPr/>
          <p:nvPr/>
        </p:nvGrpSpPr>
        <p:grpSpPr>
          <a:xfrm>
            <a:off x="3898605" y="4186986"/>
            <a:ext cx="4394790" cy="381094"/>
            <a:chOff x="4613488" y="3779347"/>
            <a:chExt cx="4238068" cy="367504"/>
          </a:xfrm>
        </p:grpSpPr>
        <p:pic>
          <p:nvPicPr>
            <p:cNvPr id="7" name="Picture 6">
              <a:extLst>
                <a:ext uri="{FF2B5EF4-FFF2-40B4-BE49-F238E27FC236}">
                  <a16:creationId xmlns:a16="http://schemas.microsoft.com/office/drawing/2014/main" id="{7254C035-C472-4325-B2D5-9246D7837E1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889284" y="3779347"/>
              <a:ext cx="439474" cy="367504"/>
            </a:xfrm>
            <a:prstGeom prst="rect">
              <a:avLst/>
            </a:prstGeom>
          </p:spPr>
        </p:pic>
        <p:pic>
          <p:nvPicPr>
            <p:cNvPr id="19" name="Picture 18">
              <a:extLst>
                <a:ext uri="{FF2B5EF4-FFF2-40B4-BE49-F238E27FC236}">
                  <a16:creationId xmlns:a16="http://schemas.microsoft.com/office/drawing/2014/main" id="{238F6881-0D97-4BBC-A5C0-5D165C02C9E3}"/>
                </a:ext>
              </a:extLst>
            </p:cNvPr>
            <p:cNvPicPr>
              <a:picLocks noChangeAspect="1"/>
            </p:cNvPicPr>
            <p:nvPr/>
          </p:nvPicPr>
          <p:blipFill rotWithShape="1">
            <a:blip r:embed="rId4">
              <a:extLst>
                <a:ext uri="{28A0092B-C50C-407E-A947-70E740481C1C}">
                  <a14:useLocalDpi xmlns:a14="http://schemas.microsoft.com/office/drawing/2010/main" val="0"/>
                </a:ext>
              </a:extLst>
            </a:blip>
            <a:srcRect l="4111" t="13255" r="4111" b="13255"/>
            <a:stretch/>
          </p:blipFill>
          <p:spPr>
            <a:xfrm>
              <a:off x="6967609" y="3779659"/>
              <a:ext cx="610903" cy="366881"/>
            </a:xfrm>
            <a:prstGeom prst="rect">
              <a:avLst/>
            </a:prstGeom>
          </p:spPr>
        </p:pic>
        <p:pic>
          <p:nvPicPr>
            <p:cNvPr id="21" name="Picture 20">
              <a:extLst>
                <a:ext uri="{FF2B5EF4-FFF2-40B4-BE49-F238E27FC236}">
                  <a16:creationId xmlns:a16="http://schemas.microsoft.com/office/drawing/2014/main" id="{D2871909-105C-4125-8274-40DE85950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3488" y="3779659"/>
              <a:ext cx="636945" cy="366880"/>
            </a:xfrm>
            <a:prstGeom prst="rect">
              <a:avLst/>
            </a:prstGeom>
          </p:spPr>
        </p:pic>
        <p:pic>
          <p:nvPicPr>
            <p:cNvPr id="10" name="Picture 9">
              <a:extLst>
                <a:ext uri="{FF2B5EF4-FFF2-40B4-BE49-F238E27FC236}">
                  <a16:creationId xmlns:a16="http://schemas.microsoft.com/office/drawing/2014/main" id="{1C3BE6AC-771C-4682-AD88-F011031D16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7660" b="48049"/>
            <a:stretch/>
          </p:blipFill>
          <p:spPr>
            <a:xfrm>
              <a:off x="8217362" y="3779499"/>
              <a:ext cx="634194" cy="367200"/>
            </a:xfrm>
            <a:prstGeom prst="rect">
              <a:avLst/>
            </a:prstGeom>
          </p:spPr>
        </p:pic>
      </p:grpSp>
      <p:pic>
        <p:nvPicPr>
          <p:cNvPr id="13" name="Picture 12" descr="Logo&#10;&#10;Description automatically generated">
            <a:extLst>
              <a:ext uri="{FF2B5EF4-FFF2-40B4-BE49-F238E27FC236}">
                <a16:creationId xmlns:a16="http://schemas.microsoft.com/office/drawing/2014/main" id="{E7492095-9CA9-4772-B244-C26643556243}"/>
              </a:ext>
            </a:extLst>
          </p:cNvPr>
          <p:cNvPicPr>
            <a:picLocks noChangeAspect="1"/>
          </p:cNvPicPr>
          <p:nvPr/>
        </p:nvPicPr>
        <p:blipFill rotWithShape="1">
          <a:blip r:embed="rId7">
            <a:biLevel thresh="25000"/>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rcRect l="2746" r="59919"/>
          <a:stretch/>
        </p:blipFill>
        <p:spPr>
          <a:xfrm>
            <a:off x="196953" y="78847"/>
            <a:ext cx="2025252" cy="2704758"/>
          </a:xfrm>
          <a:prstGeom prst="rect">
            <a:avLst/>
          </a:prstGeom>
        </p:spPr>
      </p:pic>
      <p:cxnSp>
        <p:nvCxnSpPr>
          <p:cNvPr id="29" name="Straight Connector 28">
            <a:extLst>
              <a:ext uri="{FF2B5EF4-FFF2-40B4-BE49-F238E27FC236}">
                <a16:creationId xmlns:a16="http://schemas.microsoft.com/office/drawing/2014/main" id="{D3AAB65D-8D3C-4795-9364-6C74809607C4}"/>
              </a:ext>
            </a:extLst>
          </p:cNvPr>
          <p:cNvCxnSpPr>
            <a:cxnSpLocks/>
          </p:cNvCxnSpPr>
          <p:nvPr/>
        </p:nvCxnSpPr>
        <p:spPr>
          <a:xfrm flipH="1">
            <a:off x="2637008" y="1625291"/>
            <a:ext cx="86725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2DD10401-8871-43EA-ADAC-7A40353492EB}"/>
              </a:ext>
            </a:extLst>
          </p:cNvPr>
          <p:cNvSpPr txBox="1">
            <a:spLocks/>
          </p:cNvSpPr>
          <p:nvPr/>
        </p:nvSpPr>
        <p:spPr>
          <a:xfrm>
            <a:off x="1867786" y="3111364"/>
            <a:ext cx="8456428" cy="440496"/>
          </a:xfrm>
          <a:prstGeom prst="rect">
            <a:avLst/>
          </a:prstGeom>
        </p:spPr>
        <p:txBody>
          <a:bodyPr vert="horz" wrap="square" lIns="36000" tIns="36000" rIns="36000" bIns="36000" rtlCol="0" anchor="ctr" anchorCtr="0">
            <a:spAutoFit/>
          </a:bodyPr>
          <a:lstStyle>
            <a:lvl1pPr marL="0" indent="0" algn="ctr" defTabSz="914400" rtl="0" eaLnBrk="1" latinLnBrk="0" hangingPunct="1">
              <a:lnSpc>
                <a:spcPct val="90000"/>
              </a:lnSpc>
              <a:spcBef>
                <a:spcPts val="18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30000"/>
              </a:lnSpc>
              <a:spcBef>
                <a:spcPct val="0"/>
              </a:spcBef>
              <a:spcAft>
                <a:spcPts val="1000"/>
              </a:spcAft>
            </a:pPr>
            <a:r>
              <a:rPr lang="en-ZA" sz="2000" b="1" dirty="0">
                <a:solidFill>
                  <a:schemeClr val="tx1"/>
                </a:solidFill>
                <a:cs typeface="Arial"/>
              </a:rPr>
              <a:t>1000 UK | 1100 SA | Wednesday 28 April 2021</a:t>
            </a:r>
            <a:endParaRPr lang="en-GB" sz="2000" b="1" dirty="0">
              <a:solidFill>
                <a:schemeClr val="tx1"/>
              </a:solidFill>
              <a:cs typeface="Calibri" panose="020F0502020204030204"/>
            </a:endParaRPr>
          </a:p>
        </p:txBody>
      </p:sp>
      <p:sp>
        <p:nvSpPr>
          <p:cNvPr id="17" name="Oval 16">
            <a:extLst>
              <a:ext uri="{FF2B5EF4-FFF2-40B4-BE49-F238E27FC236}">
                <a16:creationId xmlns:a16="http://schemas.microsoft.com/office/drawing/2014/main" id="{5A35B842-A9A6-4E15-A4A6-DB9FF3976664}"/>
              </a:ext>
            </a:extLst>
          </p:cNvPr>
          <p:cNvSpPr/>
          <p:nvPr/>
        </p:nvSpPr>
        <p:spPr>
          <a:xfrm>
            <a:off x="-505316" y="0"/>
            <a:ext cx="3482414" cy="3482414"/>
          </a:xfrm>
          <a:prstGeom prst="ellipse">
            <a:avLst/>
          </a:prstGeom>
          <a:gradFill flip="none" rotWithShape="1">
            <a:gsLst>
              <a:gs pos="48000">
                <a:srgbClr val="FFFFFF">
                  <a:alpha val="10000"/>
                </a:srgbClr>
              </a:gs>
              <a:gs pos="71000">
                <a:schemeClr val="bg1">
                  <a:alpha val="0"/>
                </a:schemeClr>
              </a:gs>
              <a:gs pos="33000">
                <a:schemeClr val="bg1">
                  <a:alpha val="20000"/>
                </a:schemeClr>
              </a:gs>
              <a:gs pos="16000">
                <a:schemeClr val="bg1">
                  <a:alpha val="30000"/>
                </a:schemeClr>
              </a:gs>
              <a:gs pos="1000">
                <a:schemeClr val="bg1">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Logo&#10;&#10;Description automatically generated">
            <a:extLst>
              <a:ext uri="{FF2B5EF4-FFF2-40B4-BE49-F238E27FC236}">
                <a16:creationId xmlns:a16="http://schemas.microsoft.com/office/drawing/2014/main" id="{2F7E4748-9288-4B8D-AD0F-EB467EF1B6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9868" y="4996615"/>
            <a:ext cx="1070642" cy="1085680"/>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38924289-224F-4BB5-A450-0CC3F1D92B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7786" y="5213741"/>
            <a:ext cx="2035712" cy="651428"/>
          </a:xfrm>
          <a:prstGeom prst="rect">
            <a:avLst/>
          </a:prstGeom>
        </p:spPr>
      </p:pic>
      <p:pic>
        <p:nvPicPr>
          <p:cNvPr id="25" name="Picture 24" descr="A picture containing graphical user interface&#10;&#10;Description automatically generated">
            <a:extLst>
              <a:ext uri="{FF2B5EF4-FFF2-40B4-BE49-F238E27FC236}">
                <a16:creationId xmlns:a16="http://schemas.microsoft.com/office/drawing/2014/main" id="{FFFB3ACA-DD7A-450C-91F3-B4BBEC7D5A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3154" y="6116619"/>
            <a:ext cx="2032100" cy="684000"/>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FCAD0073-067F-4761-8549-622AE49007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8855" y="6132905"/>
            <a:ext cx="1355854" cy="651428"/>
          </a:xfrm>
          <a:prstGeom prst="rect">
            <a:avLst/>
          </a:prstGeom>
        </p:spPr>
      </p:pic>
      <p:pic>
        <p:nvPicPr>
          <p:cNvPr id="28" name="Picture 27" descr="Logo&#10;&#10;Description automatically generated">
            <a:extLst>
              <a:ext uri="{FF2B5EF4-FFF2-40B4-BE49-F238E27FC236}">
                <a16:creationId xmlns:a16="http://schemas.microsoft.com/office/drawing/2014/main" id="{89F25C3C-A600-4450-8F68-140DB9E2D735}"/>
              </a:ext>
            </a:extLst>
          </p:cNvPr>
          <p:cNvPicPr>
            <a:picLocks noChangeAspect="1"/>
          </p:cNvPicPr>
          <p:nvPr/>
        </p:nvPicPr>
        <p:blipFill rotWithShape="1">
          <a:blip r:embed="rId13">
            <a:extLst>
              <a:ext uri="{28A0092B-C50C-407E-A947-70E740481C1C}">
                <a14:useLocalDpi xmlns:a14="http://schemas.microsoft.com/office/drawing/2010/main" val="0"/>
              </a:ext>
            </a:extLst>
          </a:blip>
          <a:srcRect l="3907" t="22609" r="3907" b="22609"/>
          <a:stretch/>
        </p:blipFill>
        <p:spPr>
          <a:xfrm>
            <a:off x="8106880" y="5197455"/>
            <a:ext cx="2044440" cy="684000"/>
          </a:xfrm>
          <a:prstGeom prst="rect">
            <a:avLst/>
          </a:prstGeom>
        </p:spPr>
      </p:pic>
      <p:pic>
        <p:nvPicPr>
          <p:cNvPr id="30" name="Picture 29" descr="Text, letter&#10;&#10;Description automatically generated">
            <a:extLst>
              <a:ext uri="{FF2B5EF4-FFF2-40B4-BE49-F238E27FC236}">
                <a16:creationId xmlns:a16="http://schemas.microsoft.com/office/drawing/2014/main" id="{609921D2-2916-43F1-B270-9C65467C253C}"/>
              </a:ext>
            </a:extLst>
          </p:cNvPr>
          <p:cNvPicPr>
            <a:picLocks noChangeAspect="1"/>
          </p:cNvPicPr>
          <p:nvPr/>
        </p:nvPicPr>
        <p:blipFill rotWithShape="1">
          <a:blip r:embed="rId14">
            <a:extLst>
              <a:ext uri="{28A0092B-C50C-407E-A947-70E740481C1C}">
                <a14:useLocalDpi xmlns:a14="http://schemas.microsoft.com/office/drawing/2010/main" val="0"/>
              </a:ext>
            </a:extLst>
          </a:blip>
          <a:srcRect l="9598" t="31382" r="9598" b="31382"/>
          <a:stretch/>
        </p:blipFill>
        <p:spPr>
          <a:xfrm>
            <a:off x="9349925" y="6132905"/>
            <a:ext cx="2513220" cy="651428"/>
          </a:xfrm>
          <a:prstGeom prst="rect">
            <a:avLst/>
          </a:prstGeom>
        </p:spPr>
      </p:pic>
      <p:pic>
        <p:nvPicPr>
          <p:cNvPr id="31" name="Picture 30" descr="Logo, icon&#10;&#10;Description automatically generated">
            <a:extLst>
              <a:ext uri="{FF2B5EF4-FFF2-40B4-BE49-F238E27FC236}">
                <a16:creationId xmlns:a16="http://schemas.microsoft.com/office/drawing/2014/main" id="{A0451F33-41D5-4D7B-8BCC-F9325F1F92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22205" y="6191113"/>
            <a:ext cx="2032101" cy="535012"/>
          </a:xfrm>
          <a:prstGeom prst="rect">
            <a:avLst/>
          </a:prstGeom>
        </p:spPr>
      </p:pic>
      <p:pic>
        <p:nvPicPr>
          <p:cNvPr id="27" name="Picture 26">
            <a:extLst>
              <a:ext uri="{FF2B5EF4-FFF2-40B4-BE49-F238E27FC236}">
                <a16:creationId xmlns:a16="http://schemas.microsoft.com/office/drawing/2014/main" id="{D592C569-AADA-4943-BA49-E33A8BBFBE1D}"/>
              </a:ext>
            </a:extLst>
          </p:cNvPr>
          <p:cNvPicPr>
            <a:picLocks noChangeAspect="1"/>
          </p:cNvPicPr>
          <p:nvPr/>
        </p:nvPicPr>
        <p:blipFill rotWithShape="1">
          <a:blip r:embed="rId16"/>
          <a:srcRect l="12939" r="12939" b="69545"/>
          <a:stretch/>
        </p:blipFill>
        <p:spPr>
          <a:xfrm>
            <a:off x="0" y="4782941"/>
            <a:ext cx="12192000" cy="2075059"/>
          </a:xfrm>
          <a:prstGeom prst="rect">
            <a:avLst/>
          </a:prstGeom>
          <a:effectLst>
            <a:outerShdw blurRad="50800" dist="38100" dir="16200000" rotWithShape="0">
              <a:schemeClr val="tx1">
                <a:lumMod val="65000"/>
                <a:lumOff val="35000"/>
                <a:alpha val="40000"/>
              </a:schemeClr>
            </a:outerShdw>
          </a:effectLst>
        </p:spPr>
      </p:pic>
      <p:pic>
        <p:nvPicPr>
          <p:cNvPr id="33" name="Picture 32" descr="Graphical user interface, application&#10;&#10;Description automatically generated">
            <a:extLst>
              <a:ext uri="{FF2B5EF4-FFF2-40B4-BE49-F238E27FC236}">
                <a16:creationId xmlns:a16="http://schemas.microsoft.com/office/drawing/2014/main" id="{6F6AFC14-AD2D-4737-9B42-6990699930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23427" y="6170619"/>
            <a:ext cx="1608324" cy="576000"/>
          </a:xfrm>
          <a:prstGeom prst="rect">
            <a:avLst/>
          </a:prstGeom>
        </p:spPr>
      </p:pic>
    </p:spTree>
    <p:extLst>
      <p:ext uri="{BB962C8B-B14F-4D97-AF65-F5344CB8AC3E}">
        <p14:creationId xmlns:p14="http://schemas.microsoft.com/office/powerpoint/2010/main" val="336689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D03A-3F5A-425D-9ED2-DD3CAC0F0D5C}"/>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E347D660-C55D-46C7-A7A5-3A1910801CA5}"/>
              </a:ext>
            </a:extLst>
          </p:cNvPr>
          <p:cNvSpPr>
            <a:spLocks noGrp="1"/>
          </p:cNvSpPr>
          <p:nvPr>
            <p:ph type="body" sz="quarter" idx="10"/>
          </p:nvPr>
        </p:nvSpPr>
        <p:spPr/>
        <p:txBody>
          <a:bodyPr/>
          <a:lstStyle/>
          <a:p>
            <a:pPr marL="0" indent="0">
              <a:buNone/>
            </a:pPr>
            <a:r>
              <a:rPr lang="en-ZA" dirty="0"/>
              <a:t>Perspective adopted by Umoya omuhle - TB IPC  studied as a ‘complex’ intervention, dependent on:</a:t>
            </a:r>
          </a:p>
          <a:p>
            <a:pPr lvl="1"/>
            <a:r>
              <a:rPr lang="en-GB" dirty="0"/>
              <a:t>A number of interacting, multi-synergistic components, across the levels of the health system; </a:t>
            </a:r>
          </a:p>
          <a:p>
            <a:pPr lvl="1"/>
            <a:r>
              <a:rPr lang="en-GB" dirty="0"/>
              <a:t>Changes to the organisation of care, use of space, and to administrative processes; </a:t>
            </a:r>
          </a:p>
          <a:p>
            <a:pPr lvl="1"/>
            <a:r>
              <a:rPr lang="en-GB" dirty="0"/>
              <a:t>Changes in perception and behaviour, from different categories of health care workers, and from patients; </a:t>
            </a:r>
          </a:p>
          <a:p>
            <a:pPr lvl="1"/>
            <a:r>
              <a:rPr lang="en-GB" dirty="0"/>
              <a:t>Different types of professional activity from within and across the levels of the health system </a:t>
            </a:r>
          </a:p>
          <a:p>
            <a:pPr lvl="1"/>
            <a:r>
              <a:rPr lang="en-GB" dirty="0"/>
              <a:t>Flexibility and adaptations to local care contexts</a:t>
            </a:r>
            <a:endParaRPr lang="en-ZA" dirty="0"/>
          </a:p>
        </p:txBody>
      </p:sp>
    </p:spTree>
    <p:extLst>
      <p:ext uri="{BB962C8B-B14F-4D97-AF65-F5344CB8AC3E}">
        <p14:creationId xmlns:p14="http://schemas.microsoft.com/office/powerpoint/2010/main" val="15449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6B52-4D47-432F-A08B-0DDE8A7DF855}"/>
              </a:ext>
            </a:extLst>
          </p:cNvPr>
          <p:cNvSpPr>
            <a:spLocks noGrp="1"/>
          </p:cNvSpPr>
          <p:nvPr>
            <p:ph type="title"/>
          </p:nvPr>
        </p:nvSpPr>
        <p:spPr/>
        <p:txBody>
          <a:bodyPr/>
          <a:lstStyle/>
          <a:p>
            <a:r>
              <a:rPr lang="en-GB" dirty="0"/>
              <a:t>Aim</a:t>
            </a:r>
          </a:p>
        </p:txBody>
      </p:sp>
      <p:sp>
        <p:nvSpPr>
          <p:cNvPr id="3" name="Text Placeholder 2">
            <a:extLst>
              <a:ext uri="{FF2B5EF4-FFF2-40B4-BE49-F238E27FC236}">
                <a16:creationId xmlns:a16="http://schemas.microsoft.com/office/drawing/2014/main" id="{E57EBE03-19BC-402B-94A5-A835E2A5DBFB}"/>
              </a:ext>
            </a:extLst>
          </p:cNvPr>
          <p:cNvSpPr>
            <a:spLocks noGrp="1"/>
          </p:cNvSpPr>
          <p:nvPr>
            <p:ph type="body" sz="quarter" idx="10"/>
          </p:nvPr>
        </p:nvSpPr>
        <p:spPr/>
        <p:txBody>
          <a:bodyPr/>
          <a:lstStyle/>
          <a:p>
            <a:r>
              <a:rPr lang="en-GB" dirty="0"/>
              <a:t>Analysis of TB IPC implementation within the micro-system of primary care health facilities</a:t>
            </a:r>
          </a:p>
          <a:p>
            <a:r>
              <a:rPr lang="en-GB" dirty="0"/>
              <a:t>Understand TB IPC practices </a:t>
            </a:r>
            <a:r>
              <a:rPr lang="en-GB" u="sng" dirty="0"/>
              <a:t>in context</a:t>
            </a:r>
            <a:endParaRPr lang="en-ZA" u="sng" dirty="0"/>
          </a:p>
          <a:p>
            <a:pPr lvl="1"/>
            <a:r>
              <a:rPr lang="en-ZA" dirty="0"/>
              <a:t>Service delivery environment</a:t>
            </a:r>
          </a:p>
          <a:p>
            <a:pPr lvl="2"/>
            <a:r>
              <a:rPr lang="en-ZA" dirty="0"/>
              <a:t>Administrative systems and workflows</a:t>
            </a:r>
          </a:p>
          <a:p>
            <a:pPr lvl="2"/>
            <a:r>
              <a:rPr lang="en-ZA" dirty="0"/>
              <a:t>Organisation of care</a:t>
            </a:r>
          </a:p>
          <a:p>
            <a:pPr lvl="2"/>
            <a:r>
              <a:rPr lang="en-ZA" dirty="0"/>
              <a:t>Patient flows</a:t>
            </a:r>
          </a:p>
          <a:p>
            <a:pPr lvl="1"/>
            <a:r>
              <a:rPr lang="en-ZA" dirty="0"/>
              <a:t>Organisational structures, processes and culture</a:t>
            </a:r>
          </a:p>
          <a:p>
            <a:pPr marL="0" indent="0">
              <a:buNone/>
            </a:pPr>
            <a:endParaRPr lang="en-GB" dirty="0"/>
          </a:p>
        </p:txBody>
      </p:sp>
    </p:spTree>
    <p:extLst>
      <p:ext uri="{BB962C8B-B14F-4D97-AF65-F5344CB8AC3E}">
        <p14:creationId xmlns:p14="http://schemas.microsoft.com/office/powerpoint/2010/main" val="199105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8B2D-9FEC-4E73-B708-B7DD89E3D230}"/>
              </a:ext>
            </a:extLst>
          </p:cNvPr>
          <p:cNvSpPr>
            <a:spLocks noGrp="1"/>
          </p:cNvSpPr>
          <p:nvPr>
            <p:ph type="title"/>
          </p:nvPr>
        </p:nvSpPr>
        <p:spPr/>
        <p:txBody>
          <a:bodyPr/>
          <a:lstStyle/>
          <a:p>
            <a:r>
              <a:rPr lang="en-GB" dirty="0"/>
              <a:t>Methods</a:t>
            </a:r>
          </a:p>
        </p:txBody>
      </p:sp>
      <p:sp>
        <p:nvSpPr>
          <p:cNvPr id="3" name="Text Placeholder 2">
            <a:extLst>
              <a:ext uri="{FF2B5EF4-FFF2-40B4-BE49-F238E27FC236}">
                <a16:creationId xmlns:a16="http://schemas.microsoft.com/office/drawing/2014/main" id="{83F6ACD1-6FC2-4ED2-A6A3-58EF970EEC85}"/>
              </a:ext>
            </a:extLst>
          </p:cNvPr>
          <p:cNvSpPr>
            <a:spLocks noGrp="1"/>
          </p:cNvSpPr>
          <p:nvPr>
            <p:ph type="body" sz="quarter" idx="10"/>
          </p:nvPr>
        </p:nvSpPr>
        <p:spPr/>
        <p:txBody>
          <a:bodyPr/>
          <a:lstStyle/>
          <a:p>
            <a:r>
              <a:rPr lang="en-GB" dirty="0"/>
              <a:t>Case study approach, adopting immersive ethnographic methods </a:t>
            </a:r>
          </a:p>
          <a:p>
            <a:r>
              <a:rPr lang="en-GB" dirty="0"/>
              <a:t>Data generated through:</a:t>
            </a:r>
          </a:p>
          <a:p>
            <a:pPr lvl="1"/>
            <a:r>
              <a:rPr lang="en-GB" dirty="0"/>
              <a:t>Structured and unstructured observations</a:t>
            </a:r>
            <a:r>
              <a:rPr lang="en-ZA" dirty="0"/>
              <a:t> (</a:t>
            </a:r>
            <a:r>
              <a:rPr lang="en-ZA" dirty="0">
                <a:latin typeface="Calibri" panose="020F0502020204030204" pitchFamily="34" charset="0"/>
                <a:cs typeface="Calibri" panose="020F0502020204030204" pitchFamily="34" charset="0"/>
              </a:rPr>
              <a:t>±</a:t>
            </a:r>
            <a:r>
              <a:rPr lang="en-ZA" dirty="0"/>
              <a:t> 80 hours per clinic)</a:t>
            </a:r>
          </a:p>
          <a:p>
            <a:pPr lvl="1"/>
            <a:r>
              <a:rPr lang="en-ZA" dirty="0"/>
              <a:t>Formal interviews and informal conversations - with healthcare managers, healthcare workers, clinic support staff, and patients</a:t>
            </a:r>
          </a:p>
          <a:p>
            <a:pPr lvl="1"/>
            <a:r>
              <a:rPr lang="en-ZA" dirty="0"/>
              <a:t>Patient flow mapping</a:t>
            </a:r>
          </a:p>
          <a:p>
            <a:r>
              <a:rPr lang="en-ZA" dirty="0"/>
              <a:t>3-step thematic data analysis </a:t>
            </a:r>
          </a:p>
          <a:p>
            <a:pPr lvl="1"/>
            <a:r>
              <a:rPr lang="en-ZA" dirty="0"/>
              <a:t>Thick case descriptions </a:t>
            </a:r>
          </a:p>
          <a:p>
            <a:pPr lvl="1"/>
            <a:r>
              <a:rPr lang="en-ZA" dirty="0"/>
              <a:t>Within case analysis</a:t>
            </a:r>
          </a:p>
          <a:p>
            <a:pPr lvl="1"/>
            <a:r>
              <a:rPr lang="en-ZA" dirty="0"/>
              <a:t>Across case analysis</a:t>
            </a:r>
          </a:p>
          <a:p>
            <a:pPr marL="0" indent="0">
              <a:buNone/>
            </a:pPr>
            <a:endParaRPr lang="en-GB" dirty="0"/>
          </a:p>
        </p:txBody>
      </p:sp>
    </p:spTree>
    <p:extLst>
      <p:ext uri="{BB962C8B-B14F-4D97-AF65-F5344CB8AC3E}">
        <p14:creationId xmlns:p14="http://schemas.microsoft.com/office/powerpoint/2010/main" val="376577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5577-EEAC-450C-8C76-B069D5F7E367}"/>
              </a:ext>
            </a:extLst>
          </p:cNvPr>
          <p:cNvSpPr>
            <a:spLocks noGrp="1"/>
          </p:cNvSpPr>
          <p:nvPr>
            <p:ph type="title"/>
          </p:nvPr>
        </p:nvSpPr>
        <p:spPr/>
        <p:txBody>
          <a:bodyPr/>
          <a:lstStyle/>
          <a:p>
            <a:r>
              <a:rPr lang="en-GB" dirty="0"/>
              <a:t>Results: The main waiting area – a lens on the micro-system</a:t>
            </a:r>
          </a:p>
        </p:txBody>
      </p:sp>
      <p:sp>
        <p:nvSpPr>
          <p:cNvPr id="4" name="Content Placeholder 15">
            <a:extLst>
              <a:ext uri="{FF2B5EF4-FFF2-40B4-BE49-F238E27FC236}">
                <a16:creationId xmlns:a16="http://schemas.microsoft.com/office/drawing/2014/main" id="{3C7FB806-6F5A-4958-825D-A3AF0D6777D0}"/>
              </a:ext>
            </a:extLst>
          </p:cNvPr>
          <p:cNvSpPr txBox="1">
            <a:spLocks/>
          </p:cNvSpPr>
          <p:nvPr/>
        </p:nvSpPr>
        <p:spPr>
          <a:xfrm>
            <a:off x="430530" y="4490992"/>
            <a:ext cx="5570681" cy="1848840"/>
          </a:xfrm>
          <a:prstGeom prst="rect">
            <a:avLst/>
          </a:prstGeom>
          <a:solidFill>
            <a:schemeClr val="accent4">
              <a:lumMod val="20000"/>
              <a:lumOff val="80000"/>
              <a:alpha val="38000"/>
            </a:schemeClr>
          </a:solidFill>
          <a:ln>
            <a:solidFill>
              <a:schemeClr val="tx1"/>
            </a:solidFill>
          </a:ln>
        </p:spPr>
        <p:txBody>
          <a:bodyPr vert="horz" wrap="square" lIns="90000" tIns="46800" rIns="90000" bIns="468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2000" b="1" dirty="0"/>
              <a:t>Compromised TB IPC in main waiting area:</a:t>
            </a:r>
          </a:p>
          <a:p>
            <a:pPr marL="0" indent="0">
              <a:lnSpc>
                <a:spcPct val="100000"/>
              </a:lnSpc>
              <a:spcBef>
                <a:spcPts val="0"/>
              </a:spcBef>
              <a:buNone/>
            </a:pPr>
            <a:r>
              <a:rPr lang="en-GB" sz="1800" dirty="0"/>
              <a:t>Long waiting times in over-crowded waiting area, with possible extended exposure to people with active TB – exacerbated by poor ventilation, no cough triaging, no respiratory separation, no evidence of respiratory hygiene, poor use of PPE</a:t>
            </a:r>
            <a:endParaRPr lang="en-US" sz="1800" b="1" dirty="0"/>
          </a:p>
        </p:txBody>
      </p:sp>
      <p:sp>
        <p:nvSpPr>
          <p:cNvPr id="5" name="TextBox 4">
            <a:extLst>
              <a:ext uri="{FF2B5EF4-FFF2-40B4-BE49-F238E27FC236}">
                <a16:creationId xmlns:a16="http://schemas.microsoft.com/office/drawing/2014/main" id="{DBEAC35D-2936-483F-B156-E5C9AB138DA9}"/>
              </a:ext>
            </a:extLst>
          </p:cNvPr>
          <p:cNvSpPr txBox="1"/>
          <p:nvPr/>
        </p:nvSpPr>
        <p:spPr>
          <a:xfrm>
            <a:off x="6281986" y="909310"/>
            <a:ext cx="5685587" cy="2451175"/>
          </a:xfrm>
          <a:prstGeom prst="rect">
            <a:avLst/>
          </a:prstGeom>
          <a:solidFill>
            <a:schemeClr val="accent4">
              <a:lumMod val="40000"/>
              <a:lumOff val="60000"/>
              <a:alpha val="68000"/>
            </a:schemeClr>
          </a:solidFill>
          <a:ln>
            <a:solidFill>
              <a:srgbClr val="000000"/>
            </a:solidFill>
          </a:ln>
        </p:spPr>
        <p:txBody>
          <a:bodyPr wrap="square" lIns="72000" tIns="36000" rIns="36000" bIns="36000" rtlCol="0">
            <a:spAutoFit/>
          </a:bodyPr>
          <a:lstStyle/>
          <a:p>
            <a:pPr>
              <a:lnSpc>
                <a:spcPct val="120000"/>
              </a:lnSpc>
            </a:pPr>
            <a:r>
              <a:rPr lang="en-ZA" sz="2000" b="1" dirty="0"/>
              <a:t>Conditions in the main waiting area embedded in the Integrated Clinical Services Model of care</a:t>
            </a:r>
          </a:p>
          <a:p>
            <a:pPr>
              <a:lnSpc>
                <a:spcPct val="120000"/>
              </a:lnSpc>
            </a:pPr>
            <a:r>
              <a:rPr lang="en-GB" dirty="0"/>
              <a:t>Appointment scheduling (inefficiently implemented)</a:t>
            </a:r>
          </a:p>
          <a:p>
            <a:pPr>
              <a:lnSpc>
                <a:spcPct val="120000"/>
              </a:lnSpc>
            </a:pPr>
            <a:r>
              <a:rPr lang="en-GB" dirty="0"/>
              <a:t>Pre-appointment retrieval of clinical records (not done)</a:t>
            </a:r>
          </a:p>
          <a:p>
            <a:pPr>
              <a:lnSpc>
                <a:spcPct val="120000"/>
              </a:lnSpc>
            </a:pPr>
            <a:r>
              <a:rPr lang="en-GB" dirty="0"/>
              <a:t>Single administrative point (incomplete interpretation)</a:t>
            </a:r>
          </a:p>
          <a:p>
            <a:pPr>
              <a:lnSpc>
                <a:spcPct val="120000"/>
              </a:lnSpc>
            </a:pPr>
            <a:r>
              <a:rPr lang="en-GB" dirty="0"/>
              <a:t>Re-organisation of patient flow based on streams of care (inefficiently implemented)</a:t>
            </a:r>
          </a:p>
        </p:txBody>
      </p:sp>
      <p:sp>
        <p:nvSpPr>
          <p:cNvPr id="6" name="TextBox 5">
            <a:extLst>
              <a:ext uri="{FF2B5EF4-FFF2-40B4-BE49-F238E27FC236}">
                <a16:creationId xmlns:a16="http://schemas.microsoft.com/office/drawing/2014/main" id="{271448C3-CA4B-4BA3-AA2C-0552843E9909}"/>
              </a:ext>
            </a:extLst>
          </p:cNvPr>
          <p:cNvSpPr txBox="1"/>
          <p:nvPr/>
        </p:nvSpPr>
        <p:spPr>
          <a:xfrm>
            <a:off x="6281986" y="3551752"/>
            <a:ext cx="5685587" cy="2766270"/>
          </a:xfrm>
          <a:prstGeom prst="rect">
            <a:avLst/>
          </a:prstGeom>
          <a:solidFill>
            <a:schemeClr val="accent4">
              <a:lumMod val="40000"/>
              <a:lumOff val="60000"/>
            </a:schemeClr>
          </a:solidFill>
          <a:ln>
            <a:solidFill>
              <a:srgbClr val="000000"/>
            </a:solidFill>
          </a:ln>
        </p:spPr>
        <p:txBody>
          <a:bodyPr wrap="square" lIns="72000" tIns="36000" rIns="36000" bIns="36000" rtlCol="0">
            <a:spAutoFit/>
          </a:bodyPr>
          <a:lstStyle/>
          <a:p>
            <a:pPr>
              <a:lnSpc>
                <a:spcPct val="120000"/>
              </a:lnSpc>
            </a:pPr>
            <a:r>
              <a:rPr lang="en-GB" sz="2000" b="1" dirty="0"/>
              <a:t>Analysis of system challenges</a:t>
            </a:r>
          </a:p>
          <a:p>
            <a:pPr marL="214313" indent="-214313">
              <a:lnSpc>
                <a:spcPct val="120000"/>
              </a:lnSpc>
              <a:buFont typeface="Lucida Grande"/>
              <a:buChar char="-"/>
            </a:pPr>
            <a:r>
              <a:rPr lang="en-GB" dirty="0"/>
              <a:t>Technical expertise for policy translation to local context</a:t>
            </a:r>
          </a:p>
          <a:p>
            <a:pPr marL="214313" indent="-214313">
              <a:lnSpc>
                <a:spcPct val="120000"/>
              </a:lnSpc>
              <a:buFont typeface="Lucida Grande"/>
              <a:buChar char="-"/>
            </a:pPr>
            <a:r>
              <a:rPr lang="en-GB" dirty="0"/>
              <a:t>Organisational structure: hierarchical</a:t>
            </a:r>
          </a:p>
          <a:p>
            <a:pPr marL="214313" indent="-214313">
              <a:lnSpc>
                <a:spcPct val="120000"/>
              </a:lnSpc>
              <a:buFont typeface="Lucida Grande"/>
              <a:buChar char="-"/>
            </a:pPr>
            <a:r>
              <a:rPr lang="en-GB" dirty="0"/>
              <a:t>Organisational culture: compliance</a:t>
            </a:r>
          </a:p>
          <a:p>
            <a:pPr marL="214313" indent="-214313">
              <a:lnSpc>
                <a:spcPct val="120000"/>
              </a:lnSpc>
              <a:buFont typeface="Lucida Grande"/>
              <a:buChar char="-"/>
            </a:pPr>
            <a:r>
              <a:rPr lang="en-GB" dirty="0"/>
              <a:t>Differentiation of management roles within and between system levels</a:t>
            </a:r>
          </a:p>
          <a:p>
            <a:pPr marL="214313" indent="-214313">
              <a:lnSpc>
                <a:spcPct val="120000"/>
              </a:lnSpc>
              <a:buFont typeface="Lucida Grande"/>
              <a:buChar char="-"/>
            </a:pPr>
            <a:r>
              <a:rPr lang="en-GB" dirty="0"/>
              <a:t>Team synergies</a:t>
            </a:r>
          </a:p>
          <a:p>
            <a:pPr marL="214313" indent="-214313">
              <a:lnSpc>
                <a:spcPct val="120000"/>
              </a:lnSpc>
              <a:buFont typeface="Lucida Grande"/>
              <a:buChar char="-"/>
            </a:pPr>
            <a:r>
              <a:rPr lang="en-GB" dirty="0"/>
              <a:t>Adaptive learning capacity and innovation</a:t>
            </a:r>
          </a:p>
        </p:txBody>
      </p:sp>
      <p:grpSp>
        <p:nvGrpSpPr>
          <p:cNvPr id="7" name="Group 6">
            <a:extLst>
              <a:ext uri="{FF2B5EF4-FFF2-40B4-BE49-F238E27FC236}">
                <a16:creationId xmlns:a16="http://schemas.microsoft.com/office/drawing/2014/main" id="{0B4ED1FE-57EC-4F77-B75E-139462177021}"/>
              </a:ext>
            </a:extLst>
          </p:cNvPr>
          <p:cNvGrpSpPr/>
          <p:nvPr/>
        </p:nvGrpSpPr>
        <p:grpSpPr>
          <a:xfrm>
            <a:off x="430530" y="909311"/>
            <a:ext cx="5589959" cy="3419622"/>
            <a:chOff x="224427" y="909311"/>
            <a:chExt cx="5589959" cy="3419622"/>
          </a:xfrm>
        </p:grpSpPr>
        <p:grpSp>
          <p:nvGrpSpPr>
            <p:cNvPr id="8" name="Group 7">
              <a:extLst>
                <a:ext uri="{FF2B5EF4-FFF2-40B4-BE49-F238E27FC236}">
                  <a16:creationId xmlns:a16="http://schemas.microsoft.com/office/drawing/2014/main" id="{38B96650-8DE3-428C-9577-422560223F89}"/>
                </a:ext>
              </a:extLst>
            </p:cNvPr>
            <p:cNvGrpSpPr/>
            <p:nvPr/>
          </p:nvGrpSpPr>
          <p:grpSpPr>
            <a:xfrm>
              <a:off x="224427" y="909311"/>
              <a:ext cx="5589959" cy="3419622"/>
              <a:chOff x="224427" y="912791"/>
              <a:chExt cx="3312506" cy="2026405"/>
            </a:xfrm>
          </p:grpSpPr>
          <p:grpSp>
            <p:nvGrpSpPr>
              <p:cNvPr id="10" name="Group 9">
                <a:extLst>
                  <a:ext uri="{FF2B5EF4-FFF2-40B4-BE49-F238E27FC236}">
                    <a16:creationId xmlns:a16="http://schemas.microsoft.com/office/drawing/2014/main" id="{9D2292FF-25E5-4736-963D-770E986076D9}"/>
                  </a:ext>
                </a:extLst>
              </p:cNvPr>
              <p:cNvGrpSpPr/>
              <p:nvPr/>
            </p:nvGrpSpPr>
            <p:grpSpPr>
              <a:xfrm>
                <a:off x="224427" y="912791"/>
                <a:ext cx="3312506" cy="2026405"/>
                <a:chOff x="-5961018" y="2044621"/>
                <a:chExt cx="12891319" cy="6822593"/>
              </a:xfrm>
            </p:grpSpPr>
            <p:pic>
              <p:nvPicPr>
                <p:cNvPr id="17" name="Picture 16">
                  <a:extLst>
                    <a:ext uri="{FF2B5EF4-FFF2-40B4-BE49-F238E27FC236}">
                      <a16:creationId xmlns:a16="http://schemas.microsoft.com/office/drawing/2014/main" id="{F8FAF755-0F6A-46D4-BD7D-E7A9F30F4D99}"/>
                    </a:ext>
                  </a:extLst>
                </p:cNvPr>
                <p:cNvPicPr>
                  <a:picLocks noChangeAspect="1"/>
                </p:cNvPicPr>
                <p:nvPr/>
              </p:nvPicPr>
              <p:blipFill rotWithShape="1">
                <a:blip r:embed="rId3"/>
                <a:srcRect b="6060"/>
                <a:stretch/>
              </p:blipFill>
              <p:spPr>
                <a:xfrm>
                  <a:off x="-5961018" y="2044621"/>
                  <a:ext cx="12891319" cy="6822593"/>
                </a:xfrm>
                <a:prstGeom prst="rect">
                  <a:avLst/>
                </a:prstGeom>
                <a:ln>
                  <a:solidFill>
                    <a:srgbClr val="000000"/>
                  </a:solidFill>
                </a:ln>
              </p:spPr>
            </p:pic>
            <p:sp>
              <p:nvSpPr>
                <p:cNvPr id="18" name="Oval 17">
                  <a:extLst>
                    <a:ext uri="{FF2B5EF4-FFF2-40B4-BE49-F238E27FC236}">
                      <a16:creationId xmlns:a16="http://schemas.microsoft.com/office/drawing/2014/main" id="{D7C583A0-9816-4622-A9EB-E07BFA0713B3}"/>
                    </a:ext>
                  </a:extLst>
                </p:cNvPr>
                <p:cNvSpPr/>
                <p:nvPr/>
              </p:nvSpPr>
              <p:spPr>
                <a:xfrm flipH="1">
                  <a:off x="-929551" y="7186171"/>
                  <a:ext cx="330803" cy="814709"/>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8A69CFB7-9E93-4B3A-9ACC-A5ACDAA58C94}"/>
                    </a:ext>
                  </a:extLst>
                </p:cNvPr>
                <p:cNvSpPr/>
                <p:nvPr/>
              </p:nvSpPr>
              <p:spPr>
                <a:xfrm>
                  <a:off x="817353" y="6139536"/>
                  <a:ext cx="234561" cy="520450"/>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D7C17069-4E52-4FAC-BD01-80FF2101D02B}"/>
                    </a:ext>
                  </a:extLst>
                </p:cNvPr>
                <p:cNvSpPr/>
                <p:nvPr/>
              </p:nvSpPr>
              <p:spPr>
                <a:xfrm>
                  <a:off x="-1878459" y="4783936"/>
                  <a:ext cx="234557" cy="316484"/>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B47071A2-455A-4CC2-8557-F5A45F43B2AF}"/>
                    </a:ext>
                  </a:extLst>
                </p:cNvPr>
                <p:cNvSpPr/>
                <p:nvPr/>
              </p:nvSpPr>
              <p:spPr>
                <a:xfrm>
                  <a:off x="677956" y="4877578"/>
                  <a:ext cx="234561" cy="316484"/>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020DF8B2-07C8-4875-AA4D-416D3C5787B8}"/>
                    </a:ext>
                  </a:extLst>
                </p:cNvPr>
                <p:cNvSpPr/>
                <p:nvPr/>
              </p:nvSpPr>
              <p:spPr>
                <a:xfrm>
                  <a:off x="1914757" y="4099931"/>
                  <a:ext cx="221411" cy="379349"/>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1" name="Oval 10">
                <a:extLst>
                  <a:ext uri="{FF2B5EF4-FFF2-40B4-BE49-F238E27FC236}">
                    <a16:creationId xmlns:a16="http://schemas.microsoft.com/office/drawing/2014/main" id="{5E817BFE-64BE-4172-ACC2-B1698C2605E6}"/>
                  </a:ext>
                </a:extLst>
              </p:cNvPr>
              <p:cNvSpPr/>
              <p:nvPr/>
            </p:nvSpPr>
            <p:spPr>
              <a:xfrm>
                <a:off x="1602295" y="2031074"/>
                <a:ext cx="60271" cy="133482"/>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8058CB25-54D7-4357-B0BA-5D1FA727BCC6}"/>
                  </a:ext>
                </a:extLst>
              </p:cNvPr>
              <p:cNvSpPr/>
              <p:nvPr/>
            </p:nvSpPr>
            <p:spPr>
              <a:xfrm>
                <a:off x="2257681" y="1904650"/>
                <a:ext cx="60271" cy="133482"/>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E5DE770D-AC71-47E0-BDD3-2F80A2A7899E}"/>
                  </a:ext>
                </a:extLst>
              </p:cNvPr>
              <p:cNvSpPr/>
              <p:nvPr/>
            </p:nvSpPr>
            <p:spPr>
              <a:xfrm>
                <a:off x="2882931" y="1960609"/>
                <a:ext cx="60271" cy="133482"/>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355B1A3E-2C47-42BD-8429-570CFA8BE0FC}"/>
                  </a:ext>
                </a:extLst>
              </p:cNvPr>
              <p:cNvSpPr/>
              <p:nvPr/>
            </p:nvSpPr>
            <p:spPr>
              <a:xfrm>
                <a:off x="2463831" y="1837909"/>
                <a:ext cx="45719" cy="133482"/>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809E2562-1F67-4D95-985C-E4CD291ABA88}"/>
                  </a:ext>
                </a:extLst>
              </p:cNvPr>
              <p:cNvSpPr/>
              <p:nvPr/>
            </p:nvSpPr>
            <p:spPr>
              <a:xfrm>
                <a:off x="3179796" y="1966165"/>
                <a:ext cx="60271" cy="127926"/>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E9D9277D-698A-401C-ABF0-92961C0966DA}"/>
                  </a:ext>
                </a:extLst>
              </p:cNvPr>
              <p:cNvSpPr/>
              <p:nvPr/>
            </p:nvSpPr>
            <p:spPr>
              <a:xfrm>
                <a:off x="3401670" y="1902599"/>
                <a:ext cx="60271" cy="133482"/>
              </a:xfrm>
              <a:prstGeom prst="ellipse">
                <a:avLst/>
              </a:prstGeom>
              <a:solidFill>
                <a:srgbClr val="201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9" name="TextBox 8">
              <a:extLst>
                <a:ext uri="{FF2B5EF4-FFF2-40B4-BE49-F238E27FC236}">
                  <a16:creationId xmlns:a16="http://schemas.microsoft.com/office/drawing/2014/main" id="{430721D6-CB5F-44BD-A039-98CD8D73C4CF}"/>
                </a:ext>
              </a:extLst>
            </p:cNvPr>
            <p:cNvSpPr txBox="1"/>
            <p:nvPr/>
          </p:nvSpPr>
          <p:spPr>
            <a:xfrm>
              <a:off x="224427" y="4086953"/>
              <a:ext cx="5589959" cy="241980"/>
            </a:xfrm>
            <a:prstGeom prst="rect">
              <a:avLst/>
            </a:prstGeom>
            <a:solidFill>
              <a:schemeClr val="bg1">
                <a:alpha val="68000"/>
              </a:schemeClr>
            </a:solidFill>
          </p:spPr>
          <p:txBody>
            <a:bodyPr wrap="square" lIns="36000" tIns="36000" rIns="36000" bIns="36000" rtlCol="0">
              <a:spAutoFit/>
            </a:bodyPr>
            <a:lstStyle/>
            <a:p>
              <a:r>
                <a:rPr lang="en-ZA" sz="1100" dirty="0"/>
                <a:t>Not actual clinic –  illustrative only</a:t>
              </a:r>
            </a:p>
          </p:txBody>
        </p:sp>
      </p:grpSp>
    </p:spTree>
    <p:extLst>
      <p:ext uri="{BB962C8B-B14F-4D97-AF65-F5344CB8AC3E}">
        <p14:creationId xmlns:p14="http://schemas.microsoft.com/office/powerpoint/2010/main" val="326139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F63E-772F-4A61-8D1F-126CF44F281F}"/>
              </a:ext>
            </a:extLst>
          </p:cNvPr>
          <p:cNvSpPr>
            <a:spLocks noGrp="1"/>
          </p:cNvSpPr>
          <p:nvPr>
            <p:ph type="title"/>
          </p:nvPr>
        </p:nvSpPr>
        <p:spPr/>
        <p:txBody>
          <a:bodyPr/>
          <a:lstStyle/>
          <a:p>
            <a:r>
              <a:rPr lang="en-GB" dirty="0"/>
              <a:t>Implications for Health Systems Researchers</a:t>
            </a:r>
          </a:p>
        </p:txBody>
      </p:sp>
      <p:sp>
        <p:nvSpPr>
          <p:cNvPr id="3" name="Text Placeholder 2">
            <a:extLst>
              <a:ext uri="{FF2B5EF4-FFF2-40B4-BE49-F238E27FC236}">
                <a16:creationId xmlns:a16="http://schemas.microsoft.com/office/drawing/2014/main" id="{60956C32-7581-4639-AB51-BA22CDB8F730}"/>
              </a:ext>
            </a:extLst>
          </p:cNvPr>
          <p:cNvSpPr>
            <a:spLocks noGrp="1"/>
          </p:cNvSpPr>
          <p:nvPr>
            <p:ph type="body" sz="quarter" idx="10"/>
          </p:nvPr>
        </p:nvSpPr>
        <p:spPr/>
        <p:txBody>
          <a:bodyPr/>
          <a:lstStyle/>
          <a:p>
            <a:r>
              <a:rPr lang="en-ZA" dirty="0"/>
              <a:t>Multiple complexities</a:t>
            </a:r>
          </a:p>
          <a:p>
            <a:r>
              <a:rPr lang="en-ZA" dirty="0"/>
              <a:t>Multiple ways of knowing</a:t>
            </a:r>
          </a:p>
          <a:p>
            <a:r>
              <a:rPr lang="en-ZA" dirty="0"/>
              <a:t>Build ability to make paradigmatic choices</a:t>
            </a:r>
          </a:p>
          <a:p>
            <a:endParaRPr lang="en-GB" dirty="0"/>
          </a:p>
        </p:txBody>
      </p:sp>
    </p:spTree>
    <p:extLst>
      <p:ext uri="{BB962C8B-B14F-4D97-AF65-F5344CB8AC3E}">
        <p14:creationId xmlns:p14="http://schemas.microsoft.com/office/powerpoint/2010/main" val="68667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0787-F0AC-46D6-A4EF-353D9CDC75C7}"/>
              </a:ext>
            </a:extLst>
          </p:cNvPr>
          <p:cNvSpPr>
            <a:spLocks noGrp="1"/>
          </p:cNvSpPr>
          <p:nvPr>
            <p:ph type="ctrTitle"/>
          </p:nvPr>
        </p:nvSpPr>
        <p:spPr>
          <a:xfrm>
            <a:off x="683986" y="2003498"/>
            <a:ext cx="11116128" cy="1311128"/>
          </a:xfrm>
        </p:spPr>
        <p:txBody>
          <a:bodyPr/>
          <a:lstStyle/>
          <a:p>
            <a:r>
              <a:rPr lang="en-GB" dirty="0"/>
              <a:t>Assessing material and social infrastructure</a:t>
            </a:r>
          </a:p>
        </p:txBody>
      </p:sp>
      <p:sp>
        <p:nvSpPr>
          <p:cNvPr id="5" name="Text Placeholder 3">
            <a:extLst>
              <a:ext uri="{FF2B5EF4-FFF2-40B4-BE49-F238E27FC236}">
                <a16:creationId xmlns:a16="http://schemas.microsoft.com/office/drawing/2014/main" id="{AAA1F4AE-F80C-4FC5-A957-691EE0B19779}"/>
              </a:ext>
            </a:extLst>
          </p:cNvPr>
          <p:cNvSpPr txBox="1">
            <a:spLocks/>
          </p:cNvSpPr>
          <p:nvPr/>
        </p:nvSpPr>
        <p:spPr>
          <a:xfrm>
            <a:off x="6663382" y="5383476"/>
            <a:ext cx="3990590" cy="829971"/>
          </a:xfrm>
          <a:prstGeom prst="rect">
            <a:avLst/>
          </a:prstGeom>
        </p:spPr>
        <p:txBody>
          <a:bodyPr vert="horz" wrap="square" lIns="91440" tIns="45720" rIns="91440" bIns="45720" rtlCol="0">
            <a:sp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Karina Kielmann</a:t>
            </a:r>
          </a:p>
          <a:p>
            <a:r>
              <a:rPr lang="en-GB" sz="2000" b="0" dirty="0"/>
              <a:t>Queen Margaret University</a:t>
            </a:r>
            <a:endParaRPr lang="en-GB" sz="2400" b="0" dirty="0"/>
          </a:p>
        </p:txBody>
      </p:sp>
      <p:pic>
        <p:nvPicPr>
          <p:cNvPr id="6" name="Picture 5" descr="A person smiling for the camera&#10;&#10;Description automatically generated with medium confidence">
            <a:extLst>
              <a:ext uri="{FF2B5EF4-FFF2-40B4-BE49-F238E27FC236}">
                <a16:creationId xmlns:a16="http://schemas.microsoft.com/office/drawing/2014/main" id="{04C4287D-3982-4A62-BC5E-252C5A5E6706}"/>
              </a:ext>
            </a:extLst>
          </p:cNvPr>
          <p:cNvPicPr>
            <a:picLocks noChangeAspect="1"/>
          </p:cNvPicPr>
          <p:nvPr/>
        </p:nvPicPr>
        <p:blipFill rotWithShape="1">
          <a:blip r:embed="rId3">
            <a:extLst>
              <a:ext uri="{28A0092B-C50C-407E-A947-70E740481C1C}">
                <a14:useLocalDpi xmlns:a14="http://schemas.microsoft.com/office/drawing/2010/main" val="0"/>
              </a:ext>
            </a:extLst>
          </a:blip>
          <a:srcRect l="15450" r="12977" b="32745"/>
          <a:stretch/>
        </p:blipFill>
        <p:spPr>
          <a:xfrm>
            <a:off x="7880775" y="3686672"/>
            <a:ext cx="1555804" cy="1620000"/>
          </a:xfrm>
          <a:prstGeom prst="rect">
            <a:avLst/>
          </a:prstGeom>
          <a:ln w="19050">
            <a:solidFill>
              <a:schemeClr val="tx1"/>
            </a:solidFill>
          </a:ln>
        </p:spPr>
      </p:pic>
      <p:sp>
        <p:nvSpPr>
          <p:cNvPr id="7" name="Text Placeholder 3">
            <a:extLst>
              <a:ext uri="{FF2B5EF4-FFF2-40B4-BE49-F238E27FC236}">
                <a16:creationId xmlns:a16="http://schemas.microsoft.com/office/drawing/2014/main" id="{92A35B9E-EF4F-48DC-B074-363EB7CEB4D6}"/>
              </a:ext>
            </a:extLst>
          </p:cNvPr>
          <p:cNvSpPr txBox="1">
            <a:spLocks/>
          </p:cNvSpPr>
          <p:nvPr/>
        </p:nvSpPr>
        <p:spPr>
          <a:xfrm>
            <a:off x="1084944" y="5383476"/>
            <a:ext cx="4566556" cy="829971"/>
          </a:xfrm>
          <a:prstGeom prst="rect">
            <a:avLst/>
          </a:prstGeom>
        </p:spPr>
        <p:txBody>
          <a:bodyPr vert="horz" wrap="square" lIns="91440" tIns="45720" rIns="91440" bIns="45720" rtlCol="0">
            <a:sp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Hayley MacGregor</a:t>
            </a:r>
          </a:p>
          <a:p>
            <a:r>
              <a:rPr lang="en-GB" sz="2000" b="0" dirty="0"/>
              <a:t>Institute of Development Studies</a:t>
            </a:r>
            <a:endParaRPr lang="en-GB" sz="2400" b="0" dirty="0"/>
          </a:p>
        </p:txBody>
      </p:sp>
      <p:pic>
        <p:nvPicPr>
          <p:cNvPr id="4" name="Picture 3" descr="A picture containing outdoor, water, person, person&#10;&#10;Description automatically generated">
            <a:extLst>
              <a:ext uri="{FF2B5EF4-FFF2-40B4-BE49-F238E27FC236}">
                <a16:creationId xmlns:a16="http://schemas.microsoft.com/office/drawing/2014/main" id="{6B0672DB-2705-4DEB-A783-C079B633939D}"/>
              </a:ext>
            </a:extLst>
          </p:cNvPr>
          <p:cNvPicPr>
            <a:picLocks noChangeAspect="1"/>
          </p:cNvPicPr>
          <p:nvPr/>
        </p:nvPicPr>
        <p:blipFill rotWithShape="1">
          <a:blip r:embed="rId4">
            <a:extLst>
              <a:ext uri="{28A0092B-C50C-407E-A947-70E740481C1C}">
                <a14:useLocalDpi xmlns:a14="http://schemas.microsoft.com/office/drawing/2010/main" val="0"/>
              </a:ext>
            </a:extLst>
          </a:blip>
          <a:srcRect l="23246" t="17514" r="39856" b="24864"/>
          <a:stretch/>
        </p:blipFill>
        <p:spPr>
          <a:xfrm>
            <a:off x="2590320" y="3686672"/>
            <a:ext cx="1555803" cy="1620000"/>
          </a:xfrm>
          <a:prstGeom prst="rect">
            <a:avLst/>
          </a:prstGeom>
          <a:ln w="19050">
            <a:solidFill>
              <a:schemeClr val="tx1"/>
            </a:solidFill>
          </a:ln>
        </p:spPr>
      </p:pic>
    </p:spTree>
    <p:extLst>
      <p:ext uri="{BB962C8B-B14F-4D97-AF65-F5344CB8AC3E}">
        <p14:creationId xmlns:p14="http://schemas.microsoft.com/office/powerpoint/2010/main" val="12061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A166-84FA-4422-89F9-7446DF9D2149}"/>
              </a:ext>
            </a:extLst>
          </p:cNvPr>
          <p:cNvSpPr>
            <a:spLocks noGrp="1"/>
          </p:cNvSpPr>
          <p:nvPr>
            <p:ph type="title"/>
          </p:nvPr>
        </p:nvSpPr>
        <p:spPr/>
        <p:txBody>
          <a:bodyPr/>
          <a:lstStyle/>
          <a:p>
            <a:r>
              <a:rPr lang="en-GB" b="1" dirty="0"/>
              <a:t>Infrastructure</a:t>
            </a:r>
            <a:r>
              <a:rPr lang="en-GB" dirty="0"/>
              <a:t> </a:t>
            </a:r>
          </a:p>
        </p:txBody>
      </p:sp>
      <p:sp>
        <p:nvSpPr>
          <p:cNvPr id="3" name="Content Placeholder 2">
            <a:extLst>
              <a:ext uri="{FF2B5EF4-FFF2-40B4-BE49-F238E27FC236}">
                <a16:creationId xmlns:a16="http://schemas.microsoft.com/office/drawing/2014/main" id="{CF90E034-994F-4523-BCCA-EC811A4365E6}"/>
              </a:ext>
            </a:extLst>
          </p:cNvPr>
          <p:cNvSpPr>
            <a:spLocks noGrp="1"/>
          </p:cNvSpPr>
          <p:nvPr>
            <p:ph type="body" sz="quarter" idx="10"/>
          </p:nvPr>
        </p:nvSpPr>
        <p:spPr/>
        <p:txBody>
          <a:bodyPr>
            <a:normAutofit/>
          </a:bodyPr>
          <a:lstStyle/>
          <a:p>
            <a:r>
              <a:rPr lang="en-GB" sz="2600" dirty="0">
                <a:solidFill>
                  <a:srgbClr val="1C1D1E"/>
                </a:solidFill>
              </a:rPr>
              <a:t>G</a:t>
            </a:r>
            <a:r>
              <a:rPr lang="en-GB" sz="2600" b="0" i="0" dirty="0">
                <a:solidFill>
                  <a:srgbClr val="1C1D1E"/>
                </a:solidFill>
                <a:effectLst/>
              </a:rPr>
              <a:t>enerally refers to structural  and logistical components of health facilities, e.g. </a:t>
            </a:r>
          </a:p>
          <a:p>
            <a:pPr marL="720000" indent="0">
              <a:buNone/>
            </a:pPr>
            <a:r>
              <a:rPr lang="en-GB" sz="2600" dirty="0">
                <a:solidFill>
                  <a:srgbClr val="333333"/>
                </a:solidFill>
              </a:rPr>
              <a:t>“</a:t>
            </a:r>
            <a:r>
              <a:rPr lang="en-GB" sz="2600" i="1" dirty="0">
                <a:solidFill>
                  <a:srgbClr val="333333"/>
                </a:solidFill>
              </a:rPr>
              <a:t>the </a:t>
            </a:r>
            <a:r>
              <a:rPr lang="en-GB" sz="2600" b="0" i="1" dirty="0">
                <a:solidFill>
                  <a:srgbClr val="333333"/>
                </a:solidFill>
                <a:effectLst/>
              </a:rPr>
              <a:t>total of physical, technical and organizational components or assets that are prerequisites for the delivery of health care services</a:t>
            </a:r>
            <a:r>
              <a:rPr lang="en-GB" sz="2600" b="0" i="0" dirty="0">
                <a:solidFill>
                  <a:srgbClr val="333333"/>
                </a:solidFill>
                <a:effectLst/>
              </a:rPr>
              <a:t>”(1) </a:t>
            </a:r>
          </a:p>
          <a:p>
            <a:r>
              <a:rPr lang="en-GB" sz="2600" b="0" i="0" dirty="0">
                <a:solidFill>
                  <a:srgbClr val="1C1D1E"/>
                </a:solidFill>
                <a:effectLst/>
                <a:latin typeface="Open Sans"/>
              </a:rPr>
              <a:t>Infrastructures are not just material entities—they are also practiced and relational (2); “embedded” within established networks, relationships, dynamics, cultures</a:t>
            </a:r>
            <a:r>
              <a:rPr lang="en-GB" sz="2600" dirty="0">
                <a:solidFill>
                  <a:srgbClr val="1C1D1E"/>
                </a:solidFill>
                <a:latin typeface="Open Sans"/>
              </a:rPr>
              <a:t> or ‘social’ infrastructures</a:t>
            </a:r>
          </a:p>
          <a:p>
            <a:pPr marL="0" indent="-457200">
              <a:buNone/>
            </a:pPr>
            <a:endParaRPr lang="en-GB" b="0" i="0" dirty="0">
              <a:solidFill>
                <a:srgbClr val="333333"/>
              </a:solidFill>
              <a:effectLst/>
            </a:endParaRPr>
          </a:p>
          <a:p>
            <a:endParaRPr lang="en-GB" dirty="0"/>
          </a:p>
          <a:p>
            <a:endParaRPr lang="en-GB" b="0" i="0" dirty="0">
              <a:solidFill>
                <a:srgbClr val="1C1D1E"/>
              </a:solidFill>
              <a:effectLst/>
              <a:latin typeface="Open Sans"/>
            </a:endParaRPr>
          </a:p>
          <a:p>
            <a:pPr marL="0" indent="0">
              <a:buNone/>
            </a:pPr>
            <a:endParaRPr lang="en-GB" b="0" i="0" dirty="0">
              <a:solidFill>
                <a:srgbClr val="333333"/>
              </a:solidFill>
              <a:effectLst/>
              <a:latin typeface="Georgia" panose="02040502050405020303" pitchFamily="18" charset="0"/>
            </a:endParaRPr>
          </a:p>
        </p:txBody>
      </p:sp>
      <p:sp>
        <p:nvSpPr>
          <p:cNvPr id="4" name="TextBox 3">
            <a:extLst>
              <a:ext uri="{FF2B5EF4-FFF2-40B4-BE49-F238E27FC236}">
                <a16:creationId xmlns:a16="http://schemas.microsoft.com/office/drawing/2014/main" id="{C6C24DB0-475B-4A52-9C67-34EFA4ACE5A6}"/>
              </a:ext>
            </a:extLst>
          </p:cNvPr>
          <p:cNvSpPr txBox="1"/>
          <p:nvPr/>
        </p:nvSpPr>
        <p:spPr>
          <a:xfrm>
            <a:off x="401637" y="5281593"/>
            <a:ext cx="7002463" cy="954107"/>
          </a:xfrm>
          <a:prstGeom prst="rect">
            <a:avLst/>
          </a:prstGeom>
          <a:noFill/>
        </p:spPr>
        <p:txBody>
          <a:bodyPr wrap="square" rtlCol="0">
            <a:spAutoFit/>
          </a:bodyPr>
          <a:lstStyle/>
          <a:p>
            <a:r>
              <a:rPr lang="en-GB" sz="1400" b="0" i="0" dirty="0">
                <a:solidFill>
                  <a:schemeClr val="tx1">
                    <a:lumMod val="50000"/>
                    <a:lumOff val="50000"/>
                  </a:schemeClr>
                </a:solidFill>
                <a:effectLst/>
              </a:rPr>
              <a:t>1. Scholz, S. et al (2015) Rapid assessment of infrastructure of primary health care facilities – a relevant instrument for health care systems management. </a:t>
            </a:r>
            <a:r>
              <a:rPr lang="en-GB" sz="1400" b="0" i="1" dirty="0">
                <a:solidFill>
                  <a:schemeClr val="tx1">
                    <a:lumMod val="50000"/>
                    <a:lumOff val="50000"/>
                  </a:schemeClr>
                </a:solidFill>
                <a:effectLst/>
              </a:rPr>
              <a:t>BMC Health </a:t>
            </a:r>
            <a:r>
              <a:rPr lang="en-GB" sz="1400" b="0" i="1" dirty="0" err="1">
                <a:solidFill>
                  <a:schemeClr val="tx1">
                    <a:lumMod val="50000"/>
                    <a:lumOff val="50000"/>
                  </a:schemeClr>
                </a:solidFill>
                <a:effectLst/>
              </a:rPr>
              <a:t>Serv</a:t>
            </a:r>
            <a:r>
              <a:rPr lang="en-GB" sz="1400" b="0" i="1" dirty="0">
                <a:solidFill>
                  <a:schemeClr val="tx1">
                    <a:lumMod val="50000"/>
                    <a:lumOff val="50000"/>
                  </a:schemeClr>
                </a:solidFill>
                <a:effectLst/>
              </a:rPr>
              <a:t> Res</a:t>
            </a:r>
            <a:r>
              <a:rPr lang="en-GB" sz="1400" b="0" i="0" dirty="0">
                <a:solidFill>
                  <a:schemeClr val="tx1">
                    <a:lumMod val="50000"/>
                    <a:lumOff val="50000"/>
                  </a:schemeClr>
                </a:solidFill>
                <a:effectLst/>
              </a:rPr>
              <a:t> </a:t>
            </a:r>
            <a:r>
              <a:rPr lang="en-GB" sz="1400" b="1" i="0" dirty="0">
                <a:solidFill>
                  <a:schemeClr val="tx1">
                    <a:lumMod val="50000"/>
                    <a:lumOff val="50000"/>
                  </a:schemeClr>
                </a:solidFill>
                <a:effectLst/>
              </a:rPr>
              <a:t>15, </a:t>
            </a:r>
            <a:r>
              <a:rPr lang="en-GB" sz="1400" b="0" i="0" dirty="0">
                <a:solidFill>
                  <a:schemeClr val="tx1">
                    <a:lumMod val="50000"/>
                    <a:lumOff val="50000"/>
                  </a:schemeClr>
                </a:solidFill>
                <a:effectLst/>
              </a:rPr>
              <a:t>183 </a:t>
            </a:r>
          </a:p>
          <a:p>
            <a:endParaRPr lang="en-GB" sz="1400" dirty="0">
              <a:solidFill>
                <a:schemeClr val="tx1">
                  <a:lumMod val="50000"/>
                  <a:lumOff val="50000"/>
                </a:schemeClr>
              </a:solidFill>
              <a:effectLst/>
            </a:endParaRPr>
          </a:p>
          <a:p>
            <a:r>
              <a:rPr lang="en-GB" sz="1400" dirty="0">
                <a:solidFill>
                  <a:schemeClr val="tx1">
                    <a:lumMod val="50000"/>
                    <a:lumOff val="50000"/>
                  </a:schemeClr>
                </a:solidFill>
                <a:effectLst/>
              </a:rPr>
              <a:t>2. Starr, SL (1999) The Ethnography of Infrastructure. </a:t>
            </a:r>
            <a:r>
              <a:rPr lang="en-GB" sz="1400" i="1" dirty="0">
                <a:solidFill>
                  <a:schemeClr val="tx1">
                    <a:lumMod val="50000"/>
                    <a:lumOff val="50000"/>
                  </a:schemeClr>
                </a:solidFill>
                <a:effectLst/>
              </a:rPr>
              <a:t>American Behavioural Scientist</a:t>
            </a:r>
            <a:endParaRPr lang="en-GB" sz="1400" dirty="0">
              <a:solidFill>
                <a:schemeClr val="tx1">
                  <a:lumMod val="50000"/>
                  <a:lumOff val="50000"/>
                </a:schemeClr>
              </a:solidFill>
              <a:latin typeface="-apple-system"/>
            </a:endParaRPr>
          </a:p>
        </p:txBody>
      </p:sp>
    </p:spTree>
    <p:extLst>
      <p:ext uri="{BB962C8B-B14F-4D97-AF65-F5344CB8AC3E}">
        <p14:creationId xmlns:p14="http://schemas.microsoft.com/office/powerpoint/2010/main" val="348814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ACB67C3-D34D-4220-85CE-4F06C534BA37}"/>
              </a:ext>
            </a:extLst>
          </p:cNvPr>
          <p:cNvPicPr>
            <a:picLocks noGrp="1" noChangeAspect="1"/>
          </p:cNvPicPr>
          <p:nvPr>
            <p:ph sz="half" idx="4294967295"/>
          </p:nvPr>
        </p:nvPicPr>
        <p:blipFill rotWithShape="1">
          <a:blip r:embed="rId3"/>
          <a:srcRect l="25105" t="24817" r="24475" b="12055"/>
          <a:stretch/>
        </p:blipFill>
        <p:spPr>
          <a:xfrm>
            <a:off x="1780381" y="211138"/>
            <a:ext cx="8453438" cy="5953125"/>
          </a:xfrm>
        </p:spPr>
      </p:pic>
      <p:sp>
        <p:nvSpPr>
          <p:cNvPr id="13" name="TextBox 12">
            <a:extLst>
              <a:ext uri="{FF2B5EF4-FFF2-40B4-BE49-F238E27FC236}">
                <a16:creationId xmlns:a16="http://schemas.microsoft.com/office/drawing/2014/main" id="{D0D178B9-1F31-465B-A7BA-A7E8239CC1DB}"/>
              </a:ext>
            </a:extLst>
          </p:cNvPr>
          <p:cNvSpPr txBox="1"/>
          <p:nvPr/>
        </p:nvSpPr>
        <p:spPr>
          <a:xfrm rot="10800000" flipV="1">
            <a:off x="8313482" y="1055213"/>
            <a:ext cx="3345117" cy="2554545"/>
          </a:xfrm>
          <a:prstGeom prst="rect">
            <a:avLst/>
          </a:prstGeom>
          <a:noFill/>
        </p:spPr>
        <p:txBody>
          <a:bodyPr wrap="square" rtlCol="0">
            <a:spAutoFit/>
          </a:bodyPr>
          <a:lstStyle/>
          <a:p>
            <a:r>
              <a:rPr lang="en-GB" sz="2000" dirty="0"/>
              <a:t>WHO supports </a:t>
            </a:r>
            <a:r>
              <a:rPr lang="en-GB" sz="2000" b="1" dirty="0"/>
              <a:t>‘multi-modal strategies’ for </a:t>
            </a:r>
            <a:r>
              <a:rPr lang="en-GB" sz="2000" b="1" dirty="0" err="1"/>
              <a:t>implementa-tion</a:t>
            </a:r>
            <a:r>
              <a:rPr lang="en-GB" sz="2000" b="1" dirty="0"/>
              <a:t> of IP</a:t>
            </a:r>
            <a:r>
              <a:rPr lang="en-GB" sz="2000" dirty="0"/>
              <a:t>C as “</a:t>
            </a:r>
            <a:r>
              <a:rPr lang="en-GB" sz="2000" i="1" dirty="0"/>
              <a:t>the way to achieve the system change, climate and behaviour that supports IPC progress and, ultimately, the measurable impac</a:t>
            </a:r>
            <a:r>
              <a:rPr lang="en-GB" sz="2000" dirty="0"/>
              <a:t>t” for patients and HCW</a:t>
            </a:r>
          </a:p>
        </p:txBody>
      </p:sp>
      <p:cxnSp>
        <p:nvCxnSpPr>
          <p:cNvPr id="17" name="Straight Arrow Connector 16">
            <a:extLst>
              <a:ext uri="{FF2B5EF4-FFF2-40B4-BE49-F238E27FC236}">
                <a16:creationId xmlns:a16="http://schemas.microsoft.com/office/drawing/2014/main" id="{05B70581-6235-49ED-A9EC-06E86B0ED7F8}"/>
              </a:ext>
            </a:extLst>
          </p:cNvPr>
          <p:cNvCxnSpPr>
            <a:cxnSpLocks/>
          </p:cNvCxnSpPr>
          <p:nvPr/>
        </p:nvCxnSpPr>
        <p:spPr>
          <a:xfrm flipH="1" flipV="1">
            <a:off x="6604079" y="4759390"/>
            <a:ext cx="1746273" cy="12223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6BB86E-6900-410F-BAC5-D07BE1EDD5A5}"/>
              </a:ext>
            </a:extLst>
          </p:cNvPr>
          <p:cNvSpPr txBox="1"/>
          <p:nvPr/>
        </p:nvSpPr>
        <p:spPr>
          <a:xfrm>
            <a:off x="8350352" y="4225311"/>
            <a:ext cx="3156396" cy="1938992"/>
          </a:xfrm>
          <a:prstGeom prst="rect">
            <a:avLst/>
          </a:prstGeom>
          <a:noFill/>
        </p:spPr>
        <p:txBody>
          <a:bodyPr wrap="square" rtlCol="0">
            <a:spAutoFit/>
          </a:bodyPr>
          <a:lstStyle/>
          <a:p>
            <a:r>
              <a:rPr lang="en-GB" sz="2000" b="1" dirty="0"/>
              <a:t>Limited understanding of the ‘enabling environment’:</a:t>
            </a:r>
            <a:endParaRPr lang="en-GB" sz="2000" dirty="0"/>
          </a:p>
          <a:p>
            <a:r>
              <a:rPr lang="en-GB" sz="2000" dirty="0"/>
              <a:t>focus on material components while social infrastructure is less visible, hence taken-for-granted</a:t>
            </a:r>
          </a:p>
        </p:txBody>
      </p:sp>
      <p:sp>
        <p:nvSpPr>
          <p:cNvPr id="3" name="TextBox 2">
            <a:extLst>
              <a:ext uri="{FF2B5EF4-FFF2-40B4-BE49-F238E27FC236}">
                <a16:creationId xmlns:a16="http://schemas.microsoft.com/office/drawing/2014/main" id="{794E0CA0-A1DF-43B2-9D82-2573740A7803}"/>
              </a:ext>
            </a:extLst>
          </p:cNvPr>
          <p:cNvSpPr txBox="1"/>
          <p:nvPr/>
        </p:nvSpPr>
        <p:spPr>
          <a:xfrm>
            <a:off x="9683027" y="385920"/>
            <a:ext cx="1101584" cy="307777"/>
          </a:xfrm>
          <a:prstGeom prst="rect">
            <a:avLst/>
          </a:prstGeom>
          <a:noFill/>
        </p:spPr>
        <p:txBody>
          <a:bodyPr wrap="none" rtlCol="0">
            <a:spAutoFit/>
          </a:bodyPr>
          <a:lstStyle/>
          <a:p>
            <a:r>
              <a:rPr lang="en-GB" sz="1400" b="1" dirty="0"/>
              <a:t>(WHO 2016)</a:t>
            </a:r>
          </a:p>
        </p:txBody>
      </p:sp>
      <p:sp>
        <p:nvSpPr>
          <p:cNvPr id="5" name="TextBox 4">
            <a:extLst>
              <a:ext uri="{FF2B5EF4-FFF2-40B4-BE49-F238E27FC236}">
                <a16:creationId xmlns:a16="http://schemas.microsoft.com/office/drawing/2014/main" id="{E6AB2BAB-95C9-4044-BC70-00DF41A9BBB4}"/>
              </a:ext>
            </a:extLst>
          </p:cNvPr>
          <p:cNvSpPr txBox="1"/>
          <p:nvPr/>
        </p:nvSpPr>
        <p:spPr>
          <a:xfrm>
            <a:off x="337075" y="1997839"/>
            <a:ext cx="3156396" cy="2862322"/>
          </a:xfrm>
          <a:prstGeom prst="rect">
            <a:avLst/>
          </a:prstGeom>
          <a:noFill/>
        </p:spPr>
        <p:txBody>
          <a:bodyPr wrap="square" rtlCol="0" anchor="ctr">
            <a:spAutoFit/>
          </a:bodyPr>
          <a:lstStyle/>
          <a:p>
            <a:r>
              <a:rPr lang="en-GB" sz="2000" dirty="0"/>
              <a:t>IPC:</a:t>
            </a:r>
            <a:br>
              <a:rPr lang="en-GB" sz="2000" dirty="0"/>
            </a:br>
            <a:r>
              <a:rPr lang="en-GB" sz="2000" dirty="0"/>
              <a:t>A set of ‘</a:t>
            </a:r>
            <a:r>
              <a:rPr lang="en-GB" sz="2000" b="1" dirty="0"/>
              <a:t>control levers</a:t>
            </a:r>
            <a:r>
              <a:rPr lang="en-GB" sz="2000" dirty="0"/>
              <a:t>’ to reduce risk for staff and patients by reducing exposure and transmission in clinics; made </a:t>
            </a:r>
            <a:r>
              <a:rPr lang="en-GB" sz="2000" i="1" dirty="0"/>
              <a:t>visible</a:t>
            </a:r>
            <a:r>
              <a:rPr lang="en-GB" sz="2000" dirty="0"/>
              <a:t> in standard practices e.g. masks, gloves, guidelines, windows, air extraction</a:t>
            </a:r>
            <a:endParaRPr lang="en-GB" dirty="0"/>
          </a:p>
        </p:txBody>
      </p:sp>
    </p:spTree>
    <p:extLst>
      <p:ext uri="{BB962C8B-B14F-4D97-AF65-F5344CB8AC3E}">
        <p14:creationId xmlns:p14="http://schemas.microsoft.com/office/powerpoint/2010/main" val="7608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5A43F2-461F-413E-A9BC-2FCEAF03ED71}"/>
              </a:ext>
            </a:extLst>
          </p:cNvPr>
          <p:cNvSpPr>
            <a:spLocks noGrp="1"/>
          </p:cNvSpPr>
          <p:nvPr>
            <p:ph type="title" idx="4294967295"/>
          </p:nvPr>
        </p:nvSpPr>
        <p:spPr>
          <a:xfrm>
            <a:off x="4879748" y="31182"/>
            <a:ext cx="6586537" cy="1113292"/>
          </a:xfrm>
        </p:spPr>
        <p:txBody>
          <a:bodyPr anchor="b">
            <a:normAutofit/>
          </a:bodyPr>
          <a:lstStyle/>
          <a:p>
            <a:r>
              <a:rPr lang="en-GB" sz="3200" b="1" dirty="0"/>
              <a:t>Ventilation, Flow and PPE</a:t>
            </a:r>
          </a:p>
        </p:txBody>
      </p:sp>
      <p:sp>
        <p:nvSpPr>
          <p:cNvPr id="12" name="Content Placeholder 11">
            <a:extLst>
              <a:ext uri="{FF2B5EF4-FFF2-40B4-BE49-F238E27FC236}">
                <a16:creationId xmlns:a16="http://schemas.microsoft.com/office/drawing/2014/main" id="{68443B1B-55C7-41F5-A701-2DCFC65FE7D0}"/>
              </a:ext>
            </a:extLst>
          </p:cNvPr>
          <p:cNvSpPr>
            <a:spLocks noGrp="1"/>
          </p:cNvSpPr>
          <p:nvPr>
            <p:ph idx="4294967295"/>
          </p:nvPr>
        </p:nvSpPr>
        <p:spPr>
          <a:xfrm>
            <a:off x="4879748" y="1287464"/>
            <a:ext cx="6934881" cy="4982708"/>
          </a:xfrm>
        </p:spPr>
        <p:txBody>
          <a:bodyPr>
            <a:normAutofit fontScale="92500" lnSpcReduction="10000"/>
          </a:bodyPr>
          <a:lstStyle/>
          <a:p>
            <a:pPr marL="0" indent="0">
              <a:lnSpc>
                <a:spcPct val="107000"/>
              </a:lnSpc>
              <a:spcAft>
                <a:spcPts val="800"/>
              </a:spcAft>
              <a:buNone/>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Interdisciplinary approach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Quantitative measurements </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 air exchange in different sizes of rooms with different degrees of ventilation; measurement of congregation of people in different sizes of rooms, at different times of the day; calculation of the risk of transmission associated with different scenarios.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Qualitative research: </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Interviews and observations of how staff and patients use space; exploration of reasons for lack of PPE use and ventilation of spaces; examination of the organisation of care and clinics logistics and the effect on patient flow; attention to where bottlenecks for congregation occur and why.</a:t>
            </a:r>
          </a:p>
          <a:p>
            <a:pPr>
              <a:lnSpc>
                <a:spcPct val="107000"/>
              </a:lnSpc>
              <a:spcAft>
                <a:spcPts val="800"/>
              </a:spcAft>
            </a:pPr>
            <a:r>
              <a:rPr lang="en-GB"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Clinic d</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esign</a:t>
            </a:r>
            <a:r>
              <a:rPr lang="en-GB"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interviews with architects and engineers about design priorities and processes; exploration of the challenges associated with retrofits changes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pic>
        <p:nvPicPr>
          <p:cNvPr id="4" name="Picture 3">
            <a:extLst>
              <a:ext uri="{FF2B5EF4-FFF2-40B4-BE49-F238E27FC236}">
                <a16:creationId xmlns:a16="http://schemas.microsoft.com/office/drawing/2014/main" id="{079ECC40-D2FB-4F89-B406-75070ADDD846}"/>
              </a:ext>
            </a:extLst>
          </p:cNvPr>
          <p:cNvPicPr>
            <a:picLocks/>
          </p:cNvPicPr>
          <p:nvPr/>
        </p:nvPicPr>
        <p:blipFill rotWithShape="1">
          <a:blip r:embed="rId3" cstate="print">
            <a:extLst>
              <a:ext uri="{28A0092B-C50C-407E-A947-70E740481C1C}">
                <a14:useLocalDpi xmlns:a14="http://schemas.microsoft.com/office/drawing/2010/main" val="0"/>
              </a:ext>
            </a:extLst>
          </a:blip>
          <a:srcRect l="9875"/>
          <a:stretch/>
        </p:blipFill>
        <p:spPr>
          <a:xfrm>
            <a:off x="20" y="10"/>
            <a:ext cx="4635571" cy="6857990"/>
          </a:xfrm>
          <a:prstGeom prst="rect">
            <a:avLst/>
          </a:prstGeom>
          <a:effectLst/>
        </p:spPr>
      </p:pic>
    </p:spTree>
    <p:extLst>
      <p:ext uri="{BB962C8B-B14F-4D97-AF65-F5344CB8AC3E}">
        <p14:creationId xmlns:p14="http://schemas.microsoft.com/office/powerpoint/2010/main" val="144645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1A08-F1E9-442A-83F2-7E204E9D7735}"/>
              </a:ext>
            </a:extLst>
          </p:cNvPr>
          <p:cNvSpPr>
            <a:spLocks noGrp="1"/>
          </p:cNvSpPr>
          <p:nvPr>
            <p:ph type="title" idx="4294967295"/>
          </p:nvPr>
        </p:nvSpPr>
        <p:spPr>
          <a:xfrm>
            <a:off x="4923291" y="0"/>
            <a:ext cx="6586537" cy="1287463"/>
          </a:xfrm>
        </p:spPr>
        <p:txBody>
          <a:bodyPr anchor="b">
            <a:normAutofit/>
          </a:bodyPr>
          <a:lstStyle/>
          <a:p>
            <a:r>
              <a:rPr lang="en-US" sz="3200" b="1" dirty="0"/>
              <a:t>A</a:t>
            </a:r>
            <a:r>
              <a:rPr lang="en-GB" sz="3200" b="1" dirty="0"/>
              <a:t> whole systems approach</a:t>
            </a:r>
          </a:p>
        </p:txBody>
      </p:sp>
      <p:sp>
        <p:nvSpPr>
          <p:cNvPr id="8" name="Content Placeholder 7">
            <a:extLst>
              <a:ext uri="{FF2B5EF4-FFF2-40B4-BE49-F238E27FC236}">
                <a16:creationId xmlns:a16="http://schemas.microsoft.com/office/drawing/2014/main" id="{A7156687-45A9-418A-875F-1CF5D006164B}"/>
              </a:ext>
            </a:extLst>
          </p:cNvPr>
          <p:cNvSpPr>
            <a:spLocks noGrp="1"/>
          </p:cNvSpPr>
          <p:nvPr>
            <p:ph idx="4294967295"/>
          </p:nvPr>
        </p:nvSpPr>
        <p:spPr>
          <a:xfrm>
            <a:off x="4975296" y="1523886"/>
            <a:ext cx="6804252" cy="4565423"/>
          </a:xfrm>
        </p:spPr>
        <p:txBody>
          <a:bodyPr>
            <a:normAutofit/>
          </a:bodyPr>
          <a:lstStyle/>
          <a:p>
            <a:pPr marL="0" indent="0">
              <a:lnSpc>
                <a:spcPct val="100000"/>
              </a:lnSpc>
              <a:buNone/>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Ventilation, congregation and PPE approached as separate elements in IPC assessments, with an emphasis on the material infrastructures</a:t>
            </a:r>
          </a:p>
          <a:p>
            <a:pPr marL="0" indent="0">
              <a:lnSpc>
                <a:spcPct val="100000"/>
              </a:lnSpc>
              <a:buNone/>
            </a:pPr>
            <a:endPar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whole systems analysis shows the interconnections in practice between factors determining the extent of ventilation and congregation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social and material infrastructures associated with clinics are </a:t>
            </a:r>
            <a:r>
              <a:rPr lang="en-GB"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closely</a:t>
            </a: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interconnected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interactions of both of these elements affect risk of transmission and what is possible to achieve in terms of an enabling/disabling environment for IPC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400" dirty="0"/>
          </a:p>
          <a:p>
            <a:pPr>
              <a:lnSpc>
                <a:spcPct val="100000"/>
              </a:lnSpc>
            </a:pPr>
            <a:endParaRPr lang="en-US" sz="2400" dirty="0"/>
          </a:p>
        </p:txBody>
      </p:sp>
      <p:pic>
        <p:nvPicPr>
          <p:cNvPr id="4" name="Content Placeholder 3">
            <a:extLst>
              <a:ext uri="{FF2B5EF4-FFF2-40B4-BE49-F238E27FC236}">
                <a16:creationId xmlns:a16="http://schemas.microsoft.com/office/drawing/2014/main" id="{8D6E8489-C46A-4853-9EA1-9375E6C7E9A9}"/>
              </a:ext>
            </a:extLst>
          </p:cNvPr>
          <p:cNvPicPr>
            <a:picLocks/>
          </p:cNvPicPr>
          <p:nvPr/>
        </p:nvPicPr>
        <p:blipFill rotWithShape="1">
          <a:blip r:embed="rId3">
            <a:extLst>
              <a:ext uri="{28A0092B-C50C-407E-A947-70E740481C1C}">
                <a14:useLocalDpi xmlns:a14="http://schemas.microsoft.com/office/drawing/2010/main" val="0"/>
              </a:ext>
            </a:extLst>
          </a:blip>
          <a:srcRect l="33596" r="15708"/>
          <a:stretch/>
        </p:blipFill>
        <p:spPr>
          <a:xfrm>
            <a:off x="20" y="10"/>
            <a:ext cx="4635571" cy="6857990"/>
          </a:xfrm>
          <a:prstGeom prst="rect">
            <a:avLst/>
          </a:prstGeom>
          <a:effectLst/>
        </p:spPr>
      </p:pic>
    </p:spTree>
    <p:extLst>
      <p:ext uri="{BB962C8B-B14F-4D97-AF65-F5344CB8AC3E}">
        <p14:creationId xmlns:p14="http://schemas.microsoft.com/office/powerpoint/2010/main" val="158745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1BEC-BAD2-494D-AD50-1FCA971AFB44}"/>
              </a:ext>
            </a:extLst>
          </p:cNvPr>
          <p:cNvSpPr>
            <a:spLocks noGrp="1"/>
          </p:cNvSpPr>
          <p:nvPr>
            <p:ph type="ctrTitle"/>
          </p:nvPr>
        </p:nvSpPr>
        <p:spPr>
          <a:xfrm>
            <a:off x="2134506" y="2308196"/>
            <a:ext cx="8215087" cy="701731"/>
          </a:xfrm>
        </p:spPr>
        <p:txBody>
          <a:bodyPr/>
          <a:lstStyle/>
          <a:p>
            <a:r>
              <a:rPr lang="en-GB" dirty="0"/>
              <a:t>Welcome and introduction</a:t>
            </a:r>
          </a:p>
        </p:txBody>
      </p:sp>
      <p:pic>
        <p:nvPicPr>
          <p:cNvPr id="8" name="Picture 7" descr="A person smiling for the camera&#10;&#10;Description automatically generated with low confidence">
            <a:extLst>
              <a:ext uri="{FF2B5EF4-FFF2-40B4-BE49-F238E27FC236}">
                <a16:creationId xmlns:a16="http://schemas.microsoft.com/office/drawing/2014/main" id="{A00A15E6-435F-4E71-A2D4-4EE7F6392D6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964620" y="3686672"/>
            <a:ext cx="1620000" cy="1620000"/>
          </a:xfrm>
          <a:prstGeom prst="rect">
            <a:avLst/>
          </a:prstGeom>
          <a:ln w="19050">
            <a:solidFill>
              <a:schemeClr val="tx1"/>
            </a:solidFill>
          </a:ln>
        </p:spPr>
      </p:pic>
      <p:sp>
        <p:nvSpPr>
          <p:cNvPr id="14" name="Text Placeholder 3">
            <a:extLst>
              <a:ext uri="{FF2B5EF4-FFF2-40B4-BE49-F238E27FC236}">
                <a16:creationId xmlns:a16="http://schemas.microsoft.com/office/drawing/2014/main" id="{14DE0363-3775-4412-AA89-C277F1E5F9D3}"/>
              </a:ext>
            </a:extLst>
          </p:cNvPr>
          <p:cNvSpPr>
            <a:spLocks noGrp="1"/>
          </p:cNvSpPr>
          <p:nvPr>
            <p:ph type="body" sz="quarter" idx="10"/>
          </p:nvPr>
        </p:nvSpPr>
        <p:spPr>
          <a:xfrm>
            <a:off x="1148440" y="5383476"/>
            <a:ext cx="5252360" cy="1106970"/>
          </a:xfrm>
        </p:spPr>
        <p:txBody>
          <a:bodyPr/>
          <a:lstStyle/>
          <a:p>
            <a:r>
              <a:rPr lang="en-GB" sz="2400" dirty="0"/>
              <a:t>Alison Grant</a:t>
            </a:r>
          </a:p>
          <a:p>
            <a:r>
              <a:rPr lang="en-GB" sz="2000" b="0" dirty="0"/>
              <a:t>London School of Hygiene &amp; Tropical Medicine and Africa Health Research Institute</a:t>
            </a:r>
            <a:endParaRPr lang="en-GB" sz="2400" b="0" dirty="0"/>
          </a:p>
        </p:txBody>
      </p:sp>
      <p:sp>
        <p:nvSpPr>
          <p:cNvPr id="15" name="Text Placeholder 3">
            <a:extLst>
              <a:ext uri="{FF2B5EF4-FFF2-40B4-BE49-F238E27FC236}">
                <a16:creationId xmlns:a16="http://schemas.microsoft.com/office/drawing/2014/main" id="{EC701AB3-9C78-4834-B7FD-87B515273AA9}"/>
              </a:ext>
            </a:extLst>
          </p:cNvPr>
          <p:cNvSpPr txBox="1">
            <a:spLocks/>
          </p:cNvSpPr>
          <p:nvPr/>
        </p:nvSpPr>
        <p:spPr>
          <a:xfrm>
            <a:off x="6663382" y="5383476"/>
            <a:ext cx="3990590" cy="829971"/>
          </a:xfrm>
          <a:prstGeom prst="rect">
            <a:avLst/>
          </a:prstGeom>
        </p:spPr>
        <p:txBody>
          <a:bodyPr vert="horz" wrap="square" lIns="91440" tIns="45720" rIns="91440" bIns="45720" rtlCol="0">
            <a:sp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Karina Kielmann</a:t>
            </a:r>
          </a:p>
          <a:p>
            <a:r>
              <a:rPr lang="en-GB" sz="2000" b="0" dirty="0"/>
              <a:t>Queen Margaret University</a:t>
            </a:r>
            <a:endParaRPr lang="en-GB" sz="2400" b="0" dirty="0"/>
          </a:p>
        </p:txBody>
      </p:sp>
      <p:pic>
        <p:nvPicPr>
          <p:cNvPr id="17" name="Picture 16" descr="A person smiling for the camera&#10;&#10;Description automatically generated with medium confidence">
            <a:extLst>
              <a:ext uri="{FF2B5EF4-FFF2-40B4-BE49-F238E27FC236}">
                <a16:creationId xmlns:a16="http://schemas.microsoft.com/office/drawing/2014/main" id="{CD1DD778-6B78-47F0-A27B-82603F5E6B4C}"/>
              </a:ext>
            </a:extLst>
          </p:cNvPr>
          <p:cNvPicPr>
            <a:picLocks noChangeAspect="1"/>
          </p:cNvPicPr>
          <p:nvPr/>
        </p:nvPicPr>
        <p:blipFill rotWithShape="1">
          <a:blip r:embed="rId5">
            <a:extLst>
              <a:ext uri="{28A0092B-C50C-407E-A947-70E740481C1C}">
                <a14:useLocalDpi xmlns:a14="http://schemas.microsoft.com/office/drawing/2010/main" val="0"/>
              </a:ext>
            </a:extLst>
          </a:blip>
          <a:srcRect l="15450" r="12977" b="32745"/>
          <a:stretch/>
        </p:blipFill>
        <p:spPr>
          <a:xfrm>
            <a:off x="7880775" y="3686672"/>
            <a:ext cx="1555804" cy="1620000"/>
          </a:xfrm>
          <a:prstGeom prst="rect">
            <a:avLst/>
          </a:prstGeom>
          <a:ln w="19050">
            <a:solidFill>
              <a:schemeClr val="tx1"/>
            </a:solidFill>
          </a:ln>
        </p:spPr>
      </p:pic>
    </p:spTree>
    <p:extLst>
      <p:ext uri="{BB962C8B-B14F-4D97-AF65-F5344CB8AC3E}">
        <p14:creationId xmlns:p14="http://schemas.microsoft.com/office/powerpoint/2010/main" val="106904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FDDC-4A9C-4CC1-93BF-F5F6AEE7C5B1}"/>
              </a:ext>
            </a:extLst>
          </p:cNvPr>
          <p:cNvSpPr>
            <a:spLocks noGrp="1"/>
          </p:cNvSpPr>
          <p:nvPr>
            <p:ph type="title"/>
          </p:nvPr>
        </p:nvSpPr>
        <p:spPr>
          <a:xfrm>
            <a:off x="1884760" y="244730"/>
            <a:ext cx="3875483" cy="697380"/>
          </a:xfrm>
        </p:spPr>
        <p:txBody>
          <a:bodyPr vert="horz" wrap="square" lIns="91440" tIns="45720" rIns="91440" bIns="45720" rtlCol="0" anchor="b">
            <a:normAutofit fontScale="90000"/>
          </a:bodyPr>
          <a:lstStyle/>
          <a:p>
            <a:pPr>
              <a:lnSpc>
                <a:spcPct val="90000"/>
              </a:lnSpc>
            </a:pPr>
            <a:br>
              <a:rPr lang="en-US" sz="3100" dirty="0">
                <a:latin typeface="+mj-lt"/>
              </a:rPr>
            </a:br>
            <a:endParaRPr lang="en-US" sz="3100" dirty="0">
              <a:latin typeface="+mj-lt"/>
            </a:endParaRPr>
          </a:p>
        </p:txBody>
      </p:sp>
      <p:pic>
        <p:nvPicPr>
          <p:cNvPr id="27" name="Picture 26">
            <a:extLst>
              <a:ext uri="{FF2B5EF4-FFF2-40B4-BE49-F238E27FC236}">
                <a16:creationId xmlns:a16="http://schemas.microsoft.com/office/drawing/2014/main" id="{8E878C04-B803-48E7-B538-1FD97ABE3A01}"/>
              </a:ext>
            </a:extLst>
          </p:cNvPr>
          <p:cNvPicPr/>
          <p:nvPr/>
        </p:nvPicPr>
        <p:blipFill rotWithShape="1">
          <a:blip r:embed="rId3" cstate="print">
            <a:extLst>
              <a:ext uri="{28A0092B-C50C-407E-A947-70E740481C1C}">
                <a14:useLocalDpi xmlns:a14="http://schemas.microsoft.com/office/drawing/2010/main" val="0"/>
              </a:ext>
            </a:extLst>
          </a:blip>
          <a:srcRect l="25095" r="39869" b="-1"/>
          <a:stretch/>
        </p:blipFill>
        <p:spPr bwMode="auto">
          <a:xfrm>
            <a:off x="7371170" y="0"/>
            <a:ext cx="4852848"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
        <p:nvSpPr>
          <p:cNvPr id="3" name="TextBox 2">
            <a:extLst>
              <a:ext uri="{FF2B5EF4-FFF2-40B4-BE49-F238E27FC236}">
                <a16:creationId xmlns:a16="http://schemas.microsoft.com/office/drawing/2014/main" id="{6703A9A2-EDC8-4D84-9A12-DC2DA6034A4C}"/>
              </a:ext>
            </a:extLst>
          </p:cNvPr>
          <p:cNvSpPr txBox="1"/>
          <p:nvPr/>
        </p:nvSpPr>
        <p:spPr>
          <a:xfrm>
            <a:off x="263236" y="1126933"/>
            <a:ext cx="7223414" cy="47551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Metrics and targets (and measurement thereof) make certain practices more visible at expense of implicit, intangible infrastructure</a:t>
            </a:r>
          </a:p>
          <a:p>
            <a:pPr marL="285750" indent="-285750">
              <a:spcAft>
                <a:spcPts val="600"/>
              </a:spcAft>
              <a:buFont typeface="Arial" panose="020B0604020202020204" pitchFamily="34" charset="0"/>
              <a:buChar char="•"/>
            </a:pPr>
            <a:r>
              <a:rPr lang="en-US" sz="2400" dirty="0"/>
              <a:t>A wider understanding of social infrastructure against the backdrop of inherited infrastructural inequalities is necessary</a:t>
            </a:r>
          </a:p>
          <a:p>
            <a:pPr marL="285750" indent="-285750">
              <a:spcAft>
                <a:spcPts val="600"/>
              </a:spcAft>
              <a:buFont typeface="Arial" panose="020B0604020202020204" pitchFamily="34" charset="0"/>
              <a:buChar char="•"/>
            </a:pPr>
            <a:r>
              <a:rPr lang="en-US" sz="2400" dirty="0"/>
              <a:t>Synergy/tensions with policies such as Ideal Clinic can enable/disable wider change e.g. in appointment systems, queue management, </a:t>
            </a:r>
            <a:r>
              <a:rPr lang="en-US" sz="2400" dirty="0" err="1"/>
              <a:t>organisation</a:t>
            </a:r>
            <a:r>
              <a:rPr lang="en-US" sz="2400" dirty="0"/>
              <a:t> of care into patients streams or differentiation of care</a:t>
            </a:r>
          </a:p>
          <a:p>
            <a:pPr marL="285750" indent="-285750">
              <a:spcAft>
                <a:spcPts val="600"/>
              </a:spcAft>
              <a:buFont typeface="Arial" panose="020B0604020202020204" pitchFamily="34" charset="0"/>
              <a:buChar char="•"/>
            </a:pPr>
            <a:r>
              <a:rPr lang="en-GB" sz="2400" dirty="0">
                <a:solidFill>
                  <a:srgbClr val="1C1D1E"/>
                </a:solidFill>
              </a:rPr>
              <a:t>Material and social infrastructure are mutually constituted</a:t>
            </a:r>
            <a:endParaRPr lang="en-GB" sz="2400" dirty="0"/>
          </a:p>
        </p:txBody>
      </p:sp>
      <p:sp>
        <p:nvSpPr>
          <p:cNvPr id="5" name="TextBox 4">
            <a:extLst>
              <a:ext uri="{FF2B5EF4-FFF2-40B4-BE49-F238E27FC236}">
                <a16:creationId xmlns:a16="http://schemas.microsoft.com/office/drawing/2014/main" id="{A321B437-A6CA-49D8-8DA3-B998384577E2}"/>
              </a:ext>
            </a:extLst>
          </p:cNvPr>
          <p:cNvSpPr txBox="1"/>
          <p:nvPr/>
        </p:nvSpPr>
        <p:spPr>
          <a:xfrm>
            <a:off x="392079" y="331810"/>
            <a:ext cx="7094571" cy="523220"/>
          </a:xfrm>
          <a:prstGeom prst="rect">
            <a:avLst/>
          </a:prstGeom>
          <a:noFill/>
        </p:spPr>
        <p:txBody>
          <a:bodyPr wrap="none" rtlCol="0">
            <a:spAutoFit/>
          </a:bodyPr>
          <a:lstStyle/>
          <a:p>
            <a:r>
              <a:rPr lang="en-US" sz="2800" b="1" dirty="0"/>
              <a:t>Re-thinking the ‘enabling environment’ for IPC</a:t>
            </a:r>
            <a:endParaRPr lang="en-GB" sz="2800" b="1" dirty="0"/>
          </a:p>
        </p:txBody>
      </p:sp>
    </p:spTree>
    <p:extLst>
      <p:ext uri="{BB962C8B-B14F-4D97-AF65-F5344CB8AC3E}">
        <p14:creationId xmlns:p14="http://schemas.microsoft.com/office/powerpoint/2010/main" val="285733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C5E9691-E168-4D86-BDEE-6EB2BF80DDA0}"/>
              </a:ext>
            </a:extLst>
          </p:cNvPr>
          <p:cNvSpPr/>
          <p:nvPr/>
        </p:nvSpPr>
        <p:spPr>
          <a:xfrm>
            <a:off x="8229600" y="101600"/>
            <a:ext cx="3962400" cy="6285345"/>
          </a:xfrm>
          <a:prstGeom prst="rect">
            <a:avLst/>
          </a:prstGeom>
          <a:solidFill>
            <a:srgbClr val="FFF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89956A28-E893-4C92-93C2-5209EC4354A0}"/>
              </a:ext>
            </a:extLst>
          </p:cNvPr>
          <p:cNvSpPr>
            <a:spLocks noGrp="1"/>
          </p:cNvSpPr>
          <p:nvPr>
            <p:ph type="body" sz="quarter" idx="4294967295"/>
          </p:nvPr>
        </p:nvSpPr>
        <p:spPr>
          <a:xfrm>
            <a:off x="60001" y="928254"/>
            <a:ext cx="4100384" cy="1143903"/>
          </a:xfrm>
        </p:spPr>
        <p:txBody>
          <a:bodyPr anchor="t">
            <a:spAutoFit/>
          </a:bodyPr>
          <a:lstStyle/>
          <a:p>
            <a:pPr marL="0" indent="0" algn="ctr">
              <a:lnSpc>
                <a:spcPct val="100000"/>
              </a:lnSpc>
              <a:buNone/>
            </a:pPr>
            <a:r>
              <a:rPr lang="en-GB" sz="2400" b="1" dirty="0"/>
              <a:t>Helen Schneider</a:t>
            </a:r>
          </a:p>
          <a:p>
            <a:pPr marL="0" indent="0" algn="ctr">
              <a:lnSpc>
                <a:spcPct val="100000"/>
              </a:lnSpc>
              <a:buNone/>
            </a:pPr>
            <a:r>
              <a:rPr lang="en-GB" sz="1800" dirty="0"/>
              <a:t>University of the Western Cape, </a:t>
            </a:r>
            <a:br>
              <a:rPr lang="en-GB" sz="1800" dirty="0"/>
            </a:br>
            <a:r>
              <a:rPr lang="en-GB" sz="1800" dirty="0"/>
              <a:t>Cape Town, South Africa</a:t>
            </a:r>
          </a:p>
        </p:txBody>
      </p:sp>
      <p:pic>
        <p:nvPicPr>
          <p:cNvPr id="6" name="Picture 5" descr="A person wearing glasses&#10;&#10;Description automatically generated with medium confidence">
            <a:extLst>
              <a:ext uri="{FF2B5EF4-FFF2-40B4-BE49-F238E27FC236}">
                <a16:creationId xmlns:a16="http://schemas.microsoft.com/office/drawing/2014/main" id="{E895531A-3199-49B9-9F75-38D11C8F9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593" y="2711524"/>
            <a:ext cx="1555200" cy="2160000"/>
          </a:xfrm>
          <a:prstGeom prst="rect">
            <a:avLst/>
          </a:prstGeom>
          <a:ln w="19050">
            <a:solidFill>
              <a:schemeClr val="tx1"/>
            </a:solidFill>
          </a:ln>
        </p:spPr>
      </p:pic>
      <p:sp>
        <p:nvSpPr>
          <p:cNvPr id="4" name="Text Placeholder 2">
            <a:extLst>
              <a:ext uri="{FF2B5EF4-FFF2-40B4-BE49-F238E27FC236}">
                <a16:creationId xmlns:a16="http://schemas.microsoft.com/office/drawing/2014/main" id="{833AE7B3-B947-4DE8-A10A-5CACC04ED3AA}"/>
              </a:ext>
            </a:extLst>
          </p:cNvPr>
          <p:cNvSpPr txBox="1">
            <a:spLocks/>
          </p:cNvSpPr>
          <p:nvPr/>
        </p:nvSpPr>
        <p:spPr>
          <a:xfrm>
            <a:off x="3919111" y="928254"/>
            <a:ext cx="3686400" cy="1143903"/>
          </a:xfrm>
          <a:prstGeom prst="rect">
            <a:avLst/>
          </a:prstGeom>
        </p:spPr>
        <p:txBody>
          <a:bodyPr vert="horz" lIns="91440" tIns="45720" rIns="91440" bIns="45720" rtlCol="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t>Thilo Govender</a:t>
            </a:r>
          </a:p>
          <a:p>
            <a:pPr marL="0" indent="0" algn="ctr">
              <a:buNone/>
            </a:pPr>
            <a:r>
              <a:rPr lang="en-GB" sz="1800" dirty="0"/>
              <a:t>King Dininzulu Hospital, </a:t>
            </a:r>
            <a:br>
              <a:rPr lang="en-GB" sz="1800" dirty="0"/>
            </a:br>
            <a:r>
              <a:rPr lang="en-GB" sz="1800" dirty="0"/>
              <a:t>Durban, South Africa</a:t>
            </a:r>
          </a:p>
        </p:txBody>
      </p:sp>
      <p:pic>
        <p:nvPicPr>
          <p:cNvPr id="10" name="Picture 9" descr="A person in a red dress&#10;&#10;Description automatically generated with medium confidence">
            <a:extLst>
              <a:ext uri="{FF2B5EF4-FFF2-40B4-BE49-F238E27FC236}">
                <a16:creationId xmlns:a16="http://schemas.microsoft.com/office/drawing/2014/main" id="{25424E0A-F08E-44AB-A9A6-58A961967587}"/>
              </a:ext>
            </a:extLst>
          </p:cNvPr>
          <p:cNvPicPr>
            <a:picLocks noChangeAspect="1"/>
          </p:cNvPicPr>
          <p:nvPr/>
        </p:nvPicPr>
        <p:blipFill rotWithShape="1">
          <a:blip r:embed="rId4">
            <a:extLst>
              <a:ext uri="{28A0092B-C50C-407E-A947-70E740481C1C}">
                <a14:useLocalDpi xmlns:a14="http://schemas.microsoft.com/office/drawing/2010/main" val="0"/>
              </a:ext>
            </a:extLst>
          </a:blip>
          <a:srcRect t="21034"/>
          <a:stretch/>
        </p:blipFill>
        <p:spPr>
          <a:xfrm>
            <a:off x="4850531" y="2711523"/>
            <a:ext cx="1823560" cy="2160000"/>
          </a:xfrm>
          <a:prstGeom prst="rect">
            <a:avLst/>
          </a:prstGeom>
          <a:ln w="19050">
            <a:solidFill>
              <a:schemeClr val="tx1"/>
            </a:solidFill>
          </a:ln>
        </p:spPr>
      </p:pic>
      <p:sp>
        <p:nvSpPr>
          <p:cNvPr id="12" name="Text Placeholder 2">
            <a:extLst>
              <a:ext uri="{FF2B5EF4-FFF2-40B4-BE49-F238E27FC236}">
                <a16:creationId xmlns:a16="http://schemas.microsoft.com/office/drawing/2014/main" id="{69AB85D5-9F35-40E0-9C5F-0F83AB67AA71}"/>
              </a:ext>
            </a:extLst>
          </p:cNvPr>
          <p:cNvSpPr txBox="1">
            <a:spLocks/>
          </p:cNvSpPr>
          <p:nvPr/>
        </p:nvSpPr>
        <p:spPr>
          <a:xfrm>
            <a:off x="8484412" y="928254"/>
            <a:ext cx="3465850" cy="1420902"/>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t>Janet Seeley</a:t>
            </a:r>
          </a:p>
          <a:p>
            <a:pPr marL="0" indent="0" algn="ctr">
              <a:buNone/>
            </a:pPr>
            <a:r>
              <a:rPr lang="en-GB" sz="1800" dirty="0"/>
              <a:t>London School of Hygiene &amp; Tropical Medicine and </a:t>
            </a:r>
            <a:br>
              <a:rPr lang="en-GB" sz="1800" dirty="0"/>
            </a:br>
            <a:r>
              <a:rPr lang="en-GB" sz="1800" dirty="0"/>
              <a:t>Africa Health Research Institute</a:t>
            </a:r>
          </a:p>
        </p:txBody>
      </p:sp>
      <p:pic>
        <p:nvPicPr>
          <p:cNvPr id="15" name="Picture 14" descr="A picture containing person&#10;&#10;Description automatically generated">
            <a:extLst>
              <a:ext uri="{FF2B5EF4-FFF2-40B4-BE49-F238E27FC236}">
                <a16:creationId xmlns:a16="http://schemas.microsoft.com/office/drawing/2014/main" id="{9B0A4218-6FEF-47F3-9BD7-833C1992A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000" y="2711560"/>
            <a:ext cx="2160000" cy="2160000"/>
          </a:xfrm>
          <a:prstGeom prst="rect">
            <a:avLst/>
          </a:prstGeom>
          <a:ln w="19050">
            <a:solidFill>
              <a:schemeClr val="tx1"/>
            </a:solidFill>
          </a:ln>
        </p:spPr>
      </p:pic>
      <p:sp>
        <p:nvSpPr>
          <p:cNvPr id="2" name="TextBox 1">
            <a:extLst>
              <a:ext uri="{FF2B5EF4-FFF2-40B4-BE49-F238E27FC236}">
                <a16:creationId xmlns:a16="http://schemas.microsoft.com/office/drawing/2014/main" id="{BBB07298-952E-4FC4-A327-A9004636992E}"/>
              </a:ext>
            </a:extLst>
          </p:cNvPr>
          <p:cNvSpPr txBox="1"/>
          <p:nvPr/>
        </p:nvSpPr>
        <p:spPr>
          <a:xfrm>
            <a:off x="2789662" y="5560414"/>
            <a:ext cx="2159000" cy="400110"/>
          </a:xfrm>
          <a:prstGeom prst="rect">
            <a:avLst/>
          </a:prstGeom>
          <a:noFill/>
        </p:spPr>
        <p:txBody>
          <a:bodyPr wrap="square" rtlCol="0">
            <a:spAutoFit/>
          </a:bodyPr>
          <a:lstStyle/>
          <a:p>
            <a:pPr algn="ctr"/>
            <a:r>
              <a:rPr lang="en-GB" sz="2000" i="1" dirty="0">
                <a:solidFill>
                  <a:schemeClr val="tx1">
                    <a:lumMod val="50000"/>
                    <a:lumOff val="50000"/>
                  </a:schemeClr>
                </a:solidFill>
                <a:latin typeface="Sitka Banner" panose="02000505000000020004" pitchFamily="2" charset="0"/>
              </a:rPr>
              <a:t>Discussants</a:t>
            </a:r>
          </a:p>
        </p:txBody>
      </p:sp>
      <p:sp>
        <p:nvSpPr>
          <p:cNvPr id="11" name="TextBox 10">
            <a:extLst>
              <a:ext uri="{FF2B5EF4-FFF2-40B4-BE49-F238E27FC236}">
                <a16:creationId xmlns:a16="http://schemas.microsoft.com/office/drawing/2014/main" id="{5624F28A-DD7A-4C3A-A706-805BF4DF853F}"/>
              </a:ext>
            </a:extLst>
          </p:cNvPr>
          <p:cNvSpPr txBox="1"/>
          <p:nvPr/>
        </p:nvSpPr>
        <p:spPr>
          <a:xfrm>
            <a:off x="9017000" y="5560414"/>
            <a:ext cx="2159000" cy="400110"/>
          </a:xfrm>
          <a:prstGeom prst="rect">
            <a:avLst/>
          </a:prstGeom>
          <a:noFill/>
        </p:spPr>
        <p:txBody>
          <a:bodyPr wrap="square" rtlCol="0">
            <a:spAutoFit/>
          </a:bodyPr>
          <a:lstStyle/>
          <a:p>
            <a:pPr algn="ctr"/>
            <a:r>
              <a:rPr lang="en-GB" sz="2000" i="1" dirty="0">
                <a:solidFill>
                  <a:schemeClr val="tx1">
                    <a:lumMod val="50000"/>
                    <a:lumOff val="50000"/>
                  </a:schemeClr>
                </a:solidFill>
                <a:latin typeface="Sitka Banner" panose="02000505000000020004" pitchFamily="2" charset="0"/>
              </a:rPr>
              <a:t>Facilitator</a:t>
            </a:r>
          </a:p>
        </p:txBody>
      </p:sp>
    </p:spTree>
    <p:extLst>
      <p:ext uri="{BB962C8B-B14F-4D97-AF65-F5344CB8AC3E}">
        <p14:creationId xmlns:p14="http://schemas.microsoft.com/office/powerpoint/2010/main" val="457108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78A9-5494-4879-A1AB-11809045031E}"/>
              </a:ext>
            </a:extLst>
          </p:cNvPr>
          <p:cNvSpPr>
            <a:spLocks noGrp="1"/>
          </p:cNvSpPr>
          <p:nvPr>
            <p:ph type="ctrTitle"/>
          </p:nvPr>
        </p:nvSpPr>
        <p:spPr/>
        <p:txBody>
          <a:bodyPr anchor="ctr">
            <a:normAutofit/>
          </a:bodyPr>
          <a:lstStyle/>
          <a:p>
            <a:r>
              <a:rPr lang="en-GB" dirty="0"/>
              <a:t>Discussion</a:t>
            </a:r>
          </a:p>
        </p:txBody>
      </p:sp>
      <p:sp>
        <p:nvSpPr>
          <p:cNvPr id="4" name="Subtitle 3">
            <a:extLst>
              <a:ext uri="{FF2B5EF4-FFF2-40B4-BE49-F238E27FC236}">
                <a16:creationId xmlns:a16="http://schemas.microsoft.com/office/drawing/2014/main" id="{B8D1AB89-539B-4D0A-88A2-CEC22DDB2BE8}"/>
              </a:ext>
            </a:extLst>
          </p:cNvPr>
          <p:cNvSpPr>
            <a:spLocks noGrp="1"/>
          </p:cNvSpPr>
          <p:nvPr>
            <p:ph type="subTitle" idx="1"/>
          </p:nvPr>
        </p:nvSpPr>
        <p:spPr/>
        <p:txBody>
          <a:bodyPr>
            <a:normAutofit/>
          </a:bodyPr>
          <a:lstStyle/>
          <a:p>
            <a:r>
              <a:rPr lang="en-GB" sz="2800" dirty="0"/>
              <a:t>Unravelling complexity in a complex system</a:t>
            </a:r>
          </a:p>
        </p:txBody>
      </p:sp>
    </p:spTree>
    <p:extLst>
      <p:ext uri="{BB962C8B-B14F-4D97-AF65-F5344CB8AC3E}">
        <p14:creationId xmlns:p14="http://schemas.microsoft.com/office/powerpoint/2010/main" val="286543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24A7-F3D1-4D0D-A8C8-95D1B1DA96AF}"/>
              </a:ext>
            </a:extLst>
          </p:cNvPr>
          <p:cNvSpPr>
            <a:spLocks noGrp="1"/>
          </p:cNvSpPr>
          <p:nvPr>
            <p:ph type="ctrTitle"/>
          </p:nvPr>
        </p:nvSpPr>
        <p:spPr>
          <a:xfrm>
            <a:off x="2134506" y="2003498"/>
            <a:ext cx="8215087" cy="1311128"/>
          </a:xfrm>
        </p:spPr>
        <p:txBody>
          <a:bodyPr/>
          <a:lstStyle/>
          <a:p>
            <a:r>
              <a:rPr lang="en-GB" dirty="0"/>
              <a:t>Using System Dynamics Modelling in </a:t>
            </a:r>
            <a:r>
              <a:rPr lang="en-GB" i="1" dirty="0"/>
              <a:t>Umoya omuhle</a:t>
            </a:r>
          </a:p>
        </p:txBody>
      </p:sp>
      <p:sp>
        <p:nvSpPr>
          <p:cNvPr id="3" name="Subtitle 2">
            <a:extLst>
              <a:ext uri="{FF2B5EF4-FFF2-40B4-BE49-F238E27FC236}">
                <a16:creationId xmlns:a16="http://schemas.microsoft.com/office/drawing/2014/main" id="{366E30C0-F0BF-4E0E-BCDE-09674673BCF8}"/>
              </a:ext>
            </a:extLst>
          </p:cNvPr>
          <p:cNvSpPr>
            <a:spLocks noGrp="1"/>
          </p:cNvSpPr>
          <p:nvPr>
            <p:ph type="subTitle" idx="1"/>
          </p:nvPr>
        </p:nvSpPr>
        <p:spPr>
          <a:xfrm>
            <a:off x="4013200" y="3543375"/>
            <a:ext cx="4724400" cy="1655762"/>
          </a:xfrm>
        </p:spPr>
        <p:txBody>
          <a:bodyPr>
            <a:normAutofit/>
          </a:bodyPr>
          <a:lstStyle/>
          <a:p>
            <a:r>
              <a:rPr lang="en-GB" sz="2800" b="1" dirty="0"/>
              <a:t>Potential gains and losses for whole system framings</a:t>
            </a:r>
            <a:endParaRPr lang="en-US" sz="2800" b="1" dirty="0"/>
          </a:p>
        </p:txBody>
      </p:sp>
      <p:sp>
        <p:nvSpPr>
          <p:cNvPr id="4" name="Text Placeholder 3">
            <a:extLst>
              <a:ext uri="{FF2B5EF4-FFF2-40B4-BE49-F238E27FC236}">
                <a16:creationId xmlns:a16="http://schemas.microsoft.com/office/drawing/2014/main" id="{D7EBC70E-8785-43E3-90D4-2CDC54370E23}"/>
              </a:ext>
            </a:extLst>
          </p:cNvPr>
          <p:cNvSpPr>
            <a:spLocks noGrp="1"/>
          </p:cNvSpPr>
          <p:nvPr>
            <p:ph type="body" sz="quarter" idx="10"/>
          </p:nvPr>
        </p:nvSpPr>
        <p:spPr>
          <a:xfrm>
            <a:off x="1369564" y="5306672"/>
            <a:ext cx="3149884" cy="829971"/>
          </a:xfrm>
        </p:spPr>
        <p:txBody>
          <a:bodyPr/>
          <a:lstStyle/>
          <a:p>
            <a:r>
              <a:rPr lang="en-GB" sz="2400" dirty="0"/>
              <a:t>Karin Diaconu </a:t>
            </a:r>
          </a:p>
          <a:p>
            <a:r>
              <a:rPr lang="en-GB" sz="2000" b="0" dirty="0"/>
              <a:t>Queen Margaret University</a:t>
            </a:r>
          </a:p>
        </p:txBody>
      </p:sp>
      <p:sp>
        <p:nvSpPr>
          <p:cNvPr id="5" name="Text Placeholder 3">
            <a:extLst>
              <a:ext uri="{FF2B5EF4-FFF2-40B4-BE49-F238E27FC236}">
                <a16:creationId xmlns:a16="http://schemas.microsoft.com/office/drawing/2014/main" id="{F6CA0D61-688E-4151-AFF3-74E144029C82}"/>
              </a:ext>
            </a:extLst>
          </p:cNvPr>
          <p:cNvSpPr txBox="1">
            <a:spLocks/>
          </p:cNvSpPr>
          <p:nvPr/>
        </p:nvSpPr>
        <p:spPr>
          <a:xfrm>
            <a:off x="7998831" y="5306672"/>
            <a:ext cx="3646632" cy="1106970"/>
          </a:xfrm>
          <a:prstGeom prst="rect">
            <a:avLst/>
          </a:prstGeom>
        </p:spPr>
        <p:txBody>
          <a:bodyPr vert="horz" wrap="square" lIns="91440" tIns="45720" rIns="91440" bIns="45720" rtlCol="0">
            <a:sp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Justin Parkhurst</a:t>
            </a:r>
          </a:p>
          <a:p>
            <a:r>
              <a:rPr lang="en-GB" sz="2000" b="0" dirty="0"/>
              <a:t>The London School of Economics </a:t>
            </a:r>
            <a:br>
              <a:rPr lang="en-GB" sz="2000" b="0" dirty="0"/>
            </a:br>
            <a:r>
              <a:rPr lang="en-GB" sz="2000" b="0" dirty="0"/>
              <a:t>and Political Science</a:t>
            </a:r>
          </a:p>
        </p:txBody>
      </p:sp>
      <p:pic>
        <p:nvPicPr>
          <p:cNvPr id="7" name="Picture 6" descr="A picture containing person, wall, person, indoor&#10;&#10;Description automatically generated">
            <a:extLst>
              <a:ext uri="{FF2B5EF4-FFF2-40B4-BE49-F238E27FC236}">
                <a16:creationId xmlns:a16="http://schemas.microsoft.com/office/drawing/2014/main" id="{EEFF4022-FDC3-4403-80A0-E7F418EF3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06" y="3637357"/>
            <a:ext cx="1620000" cy="1620000"/>
          </a:xfrm>
          <a:prstGeom prst="rect">
            <a:avLst/>
          </a:prstGeom>
          <a:ln w="19050">
            <a:solidFill>
              <a:schemeClr val="tx1"/>
            </a:solidFill>
          </a:ln>
        </p:spPr>
      </p:pic>
      <p:pic>
        <p:nvPicPr>
          <p:cNvPr id="11" name="Picture 10" descr="A person wearing glasses&#10;&#10;Description automatically generated with medium confidence">
            <a:extLst>
              <a:ext uri="{FF2B5EF4-FFF2-40B4-BE49-F238E27FC236}">
                <a16:creationId xmlns:a16="http://schemas.microsoft.com/office/drawing/2014/main" id="{F1410147-8447-42AE-A4C7-49EFFBB04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147" y="3637357"/>
            <a:ext cx="1620000" cy="1620000"/>
          </a:xfrm>
          <a:prstGeom prst="rect">
            <a:avLst/>
          </a:prstGeom>
          <a:ln w="19050">
            <a:solidFill>
              <a:schemeClr val="tx1"/>
            </a:solidFill>
          </a:ln>
        </p:spPr>
      </p:pic>
    </p:spTree>
    <p:extLst>
      <p:ext uri="{BB962C8B-B14F-4D97-AF65-F5344CB8AC3E}">
        <p14:creationId xmlns:p14="http://schemas.microsoft.com/office/powerpoint/2010/main" val="209570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4528CDA-08E2-BD43-8FC8-C53A060E1715}"/>
              </a:ext>
            </a:extLst>
          </p:cNvPr>
          <p:cNvSpPr txBox="1"/>
          <p:nvPr/>
        </p:nvSpPr>
        <p:spPr>
          <a:xfrm>
            <a:off x="364209" y="985156"/>
            <a:ext cx="7028483" cy="3416320"/>
          </a:xfrm>
          <a:prstGeom prst="rect">
            <a:avLst/>
          </a:prstGeom>
          <a:noFill/>
        </p:spPr>
        <p:txBody>
          <a:bodyPr wrap="square" rtlCol="0">
            <a:spAutoFit/>
          </a:bodyPr>
          <a:lstStyle/>
          <a:p>
            <a:r>
              <a:rPr lang="en-US" sz="2400" dirty="0"/>
              <a:t>Recognition that current modelling approaches are not capturing sufficient complexity:</a:t>
            </a:r>
          </a:p>
          <a:p>
            <a:pPr marL="342900" indent="-342900">
              <a:buFont typeface="Arial" panose="020B0604020202020204" pitchFamily="34" charset="0"/>
              <a:buChar char="•"/>
            </a:pPr>
            <a:r>
              <a:rPr lang="en-US" sz="2400" dirty="0"/>
              <a:t>Focus principally on one intervention </a:t>
            </a:r>
          </a:p>
          <a:p>
            <a:pPr marL="342900" indent="-342900">
              <a:buFont typeface="Arial" panose="020B0604020202020204" pitchFamily="34" charset="0"/>
              <a:buChar char="•"/>
            </a:pPr>
            <a:r>
              <a:rPr lang="en-US" sz="2400" dirty="0"/>
              <a:t>Depict minimal interaction among health system components</a:t>
            </a:r>
          </a:p>
          <a:p>
            <a:endParaRPr lang="en-US" sz="2400" b="1" i="1" dirty="0"/>
          </a:p>
          <a:p>
            <a:r>
              <a:rPr lang="en-US" sz="2400" i="1" dirty="0"/>
              <a:t>If we agree that more complexity needs to be captured, </a:t>
            </a:r>
            <a:r>
              <a:rPr lang="en-US" sz="2400" b="1" i="1" dirty="0"/>
              <a:t>we agree to move towards “health system modelling” </a:t>
            </a:r>
            <a:r>
              <a:rPr lang="en-US" sz="2400" b="1" dirty="0">
                <a:sym typeface="Symbol" panose="05050102010706020507" pitchFamily="18" charset="2"/>
              </a:rPr>
              <a:t> </a:t>
            </a:r>
            <a:r>
              <a:rPr lang="en-US" sz="2400" dirty="0"/>
              <a:t>SDM is one method that can help with that</a:t>
            </a:r>
          </a:p>
        </p:txBody>
      </p:sp>
      <p:sp>
        <p:nvSpPr>
          <p:cNvPr id="3" name="TextBox 2">
            <a:extLst>
              <a:ext uri="{FF2B5EF4-FFF2-40B4-BE49-F238E27FC236}">
                <a16:creationId xmlns:a16="http://schemas.microsoft.com/office/drawing/2014/main" id="{4541264B-F21D-D84D-8326-8305813E276B}"/>
              </a:ext>
            </a:extLst>
          </p:cNvPr>
          <p:cNvSpPr txBox="1"/>
          <p:nvPr/>
        </p:nvSpPr>
        <p:spPr>
          <a:xfrm>
            <a:off x="364210" y="4596498"/>
            <a:ext cx="11463579" cy="2031325"/>
          </a:xfrm>
          <a:prstGeom prst="rect">
            <a:avLst/>
          </a:prstGeom>
          <a:noFill/>
        </p:spPr>
        <p:txBody>
          <a:bodyPr wrap="square" rtlCol="0">
            <a:spAutoFit/>
          </a:bodyPr>
          <a:lstStyle/>
          <a:p>
            <a:r>
              <a:rPr lang="en-US" i="1" dirty="0"/>
              <a:t>“</a:t>
            </a:r>
            <a:r>
              <a:rPr lang="en-GB" i="1" dirty="0"/>
              <a:t>System Dynamics is a computer-aided approach for strategy and policy design.  It uses simulation </a:t>
            </a:r>
            <a:r>
              <a:rPr lang="en-GB" i="1" dirty="0" err="1"/>
              <a:t>modeling</a:t>
            </a:r>
            <a:r>
              <a:rPr lang="en-GB" i="1" dirty="0"/>
              <a:t> based on feedback systems theory and is an analytical approach that complements systems thinking. It applies to dynamic problems arising in complex social, managerial, economic, or ecological systems — literally any dynamic systems characterized by interdependence, mutual interaction, information feedback, and circular causality.” </a:t>
            </a:r>
            <a:r>
              <a:rPr lang="en-US" i="1" dirty="0"/>
              <a:t> </a:t>
            </a:r>
            <a:r>
              <a:rPr lang="en-US" dirty="0"/>
              <a:t>(SDM Society)</a:t>
            </a:r>
          </a:p>
          <a:p>
            <a:endParaRPr lang="en-US" dirty="0"/>
          </a:p>
          <a:p>
            <a:r>
              <a:rPr lang="en-US" dirty="0"/>
              <a:t>Invented by Jay Forrester in the 1950s but further refined by others: </a:t>
            </a:r>
            <a:r>
              <a:rPr lang="en-US" dirty="0" err="1"/>
              <a:t>Sterman</a:t>
            </a:r>
            <a:r>
              <a:rPr lang="en-US" dirty="0"/>
              <a:t>, </a:t>
            </a:r>
            <a:r>
              <a:rPr lang="en-US" dirty="0" err="1"/>
              <a:t>Vennix</a:t>
            </a:r>
            <a:r>
              <a:rPr lang="en-US" dirty="0"/>
              <a:t>, </a:t>
            </a:r>
            <a:r>
              <a:rPr lang="en-US" dirty="0" err="1"/>
              <a:t>Rouwette</a:t>
            </a:r>
            <a:r>
              <a:rPr lang="en-US" dirty="0"/>
              <a:t>, </a:t>
            </a:r>
            <a:r>
              <a:rPr lang="en-US" dirty="0" err="1"/>
              <a:t>Hovmand</a:t>
            </a:r>
            <a:r>
              <a:rPr lang="en-US" dirty="0"/>
              <a:t>, Homer</a:t>
            </a:r>
          </a:p>
          <a:p>
            <a:endParaRPr lang="en-US" dirty="0"/>
          </a:p>
        </p:txBody>
      </p:sp>
      <p:graphicFrame>
        <p:nvGraphicFramePr>
          <p:cNvPr id="28" name="Content Placeholder 3">
            <a:extLst>
              <a:ext uri="{FF2B5EF4-FFF2-40B4-BE49-F238E27FC236}">
                <a16:creationId xmlns:a16="http://schemas.microsoft.com/office/drawing/2014/main" id="{966188E5-08B2-724F-83A1-68FD9D31BCF6}"/>
              </a:ext>
            </a:extLst>
          </p:cNvPr>
          <p:cNvGraphicFramePr>
            <a:graphicFrameLocks/>
          </p:cNvGraphicFramePr>
          <p:nvPr/>
        </p:nvGraphicFramePr>
        <p:xfrm>
          <a:off x="7573289" y="897060"/>
          <a:ext cx="4254500" cy="359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02F4C386-8251-405F-99F8-E2E8F501A34E}"/>
              </a:ext>
            </a:extLst>
          </p:cNvPr>
          <p:cNvSpPr>
            <a:spLocks noGrp="1"/>
          </p:cNvSpPr>
          <p:nvPr>
            <p:ph type="title"/>
          </p:nvPr>
        </p:nvSpPr>
        <p:spPr/>
        <p:txBody>
          <a:bodyPr/>
          <a:lstStyle/>
          <a:p>
            <a:r>
              <a:rPr lang="en-GB" dirty="0"/>
              <a:t>Application in HPSR</a:t>
            </a:r>
          </a:p>
        </p:txBody>
      </p:sp>
    </p:spTree>
    <p:extLst>
      <p:ext uri="{BB962C8B-B14F-4D97-AF65-F5344CB8AC3E}">
        <p14:creationId xmlns:p14="http://schemas.microsoft.com/office/powerpoint/2010/main" val="361583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DF41-B055-BD42-B170-0BD69C0A14C0}"/>
              </a:ext>
            </a:extLst>
          </p:cNvPr>
          <p:cNvSpPr>
            <a:spLocks noGrp="1"/>
          </p:cNvSpPr>
          <p:nvPr>
            <p:ph type="title"/>
          </p:nvPr>
        </p:nvSpPr>
        <p:spPr/>
        <p:txBody>
          <a:bodyPr/>
          <a:lstStyle/>
          <a:p>
            <a:r>
              <a:rPr lang="en-US" dirty="0"/>
              <a:t>Application within the project</a:t>
            </a:r>
          </a:p>
        </p:txBody>
      </p:sp>
      <p:grpSp>
        <p:nvGrpSpPr>
          <p:cNvPr id="4" name="Google Shape;900;p71">
            <a:extLst>
              <a:ext uri="{FF2B5EF4-FFF2-40B4-BE49-F238E27FC236}">
                <a16:creationId xmlns:a16="http://schemas.microsoft.com/office/drawing/2014/main" id="{D316B173-EF7E-BC4C-AD80-0B4EA007F8BF}"/>
              </a:ext>
            </a:extLst>
          </p:cNvPr>
          <p:cNvGrpSpPr/>
          <p:nvPr/>
        </p:nvGrpSpPr>
        <p:grpSpPr>
          <a:xfrm>
            <a:off x="4629148" y="496242"/>
            <a:ext cx="7562852" cy="6196665"/>
            <a:chOff x="3040132" y="92669"/>
            <a:chExt cx="8935097" cy="7453201"/>
          </a:xfrm>
        </p:grpSpPr>
        <p:sp>
          <p:nvSpPr>
            <p:cNvPr id="5" name="Google Shape;901;p71">
              <a:extLst>
                <a:ext uri="{FF2B5EF4-FFF2-40B4-BE49-F238E27FC236}">
                  <a16:creationId xmlns:a16="http://schemas.microsoft.com/office/drawing/2014/main" id="{C0E17A9D-CC33-1241-A83A-B2411940AB5A}"/>
                </a:ext>
              </a:extLst>
            </p:cNvPr>
            <p:cNvSpPr/>
            <p:nvPr/>
          </p:nvSpPr>
          <p:spPr>
            <a:xfrm rot="-1544242">
              <a:off x="3411673" y="4419450"/>
              <a:ext cx="3454491" cy="2500397"/>
            </a:xfrm>
            <a:prstGeom prst="ellipse">
              <a:avLst/>
            </a:prstGeom>
            <a:solidFill>
              <a:srgbClr val="73FEFF">
                <a:alpha val="38823"/>
              </a:srgbClr>
            </a:solidFill>
            <a:ln w="12700" cap="flat" cmpd="sng">
              <a:solidFill>
                <a:srgbClr val="73F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oogle Shape;902;p71">
              <a:extLst>
                <a:ext uri="{FF2B5EF4-FFF2-40B4-BE49-F238E27FC236}">
                  <a16:creationId xmlns:a16="http://schemas.microsoft.com/office/drawing/2014/main" id="{A79E6743-AAA0-9E49-BA70-ADE86F20E784}"/>
                </a:ext>
              </a:extLst>
            </p:cNvPr>
            <p:cNvGrpSpPr/>
            <p:nvPr/>
          </p:nvGrpSpPr>
          <p:grpSpPr>
            <a:xfrm>
              <a:off x="3696100" y="92669"/>
              <a:ext cx="8279129" cy="6654370"/>
              <a:chOff x="3696100" y="92669"/>
              <a:chExt cx="8279129" cy="6654370"/>
            </a:xfrm>
          </p:grpSpPr>
          <p:pic>
            <p:nvPicPr>
              <p:cNvPr id="7" name="Google Shape;903;p71">
                <a:extLst>
                  <a:ext uri="{FF2B5EF4-FFF2-40B4-BE49-F238E27FC236}">
                    <a16:creationId xmlns:a16="http://schemas.microsoft.com/office/drawing/2014/main" id="{0B5D946A-E7E5-C64A-99BD-89F3E3214ED3}"/>
                  </a:ext>
                </a:extLst>
              </p:cNvPr>
              <p:cNvPicPr preferRelativeResize="0"/>
              <p:nvPr/>
            </p:nvPicPr>
            <p:blipFill rotWithShape="1">
              <a:blip r:embed="rId3">
                <a:alphaModFix/>
              </a:blip>
              <a:srcRect/>
              <a:stretch/>
            </p:blipFill>
            <p:spPr>
              <a:xfrm>
                <a:off x="3696100" y="214764"/>
                <a:ext cx="7950467" cy="6532275"/>
              </a:xfrm>
              <a:prstGeom prst="rect">
                <a:avLst/>
              </a:prstGeom>
              <a:noFill/>
              <a:ln>
                <a:noFill/>
              </a:ln>
            </p:spPr>
          </p:pic>
          <p:sp>
            <p:nvSpPr>
              <p:cNvPr id="8" name="Google Shape;904;p71">
                <a:extLst>
                  <a:ext uri="{FF2B5EF4-FFF2-40B4-BE49-F238E27FC236}">
                    <a16:creationId xmlns:a16="http://schemas.microsoft.com/office/drawing/2014/main" id="{6E20330A-2098-2644-A34E-369D4EDA892A}"/>
                  </a:ext>
                </a:extLst>
              </p:cNvPr>
              <p:cNvSpPr/>
              <p:nvPr/>
            </p:nvSpPr>
            <p:spPr>
              <a:xfrm rot="-634065">
                <a:off x="6614832" y="513929"/>
                <a:ext cx="4843866" cy="2702356"/>
              </a:xfrm>
              <a:prstGeom prst="ellipse">
                <a:avLst/>
              </a:prstGeom>
              <a:solidFill>
                <a:srgbClr val="FF2F92">
                  <a:alpha val="38823"/>
                </a:srgbClr>
              </a:solidFill>
              <a:ln w="12700" cap="flat" cmpd="sng">
                <a:solidFill>
                  <a:srgbClr val="FF2F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905;p71">
                <a:extLst>
                  <a:ext uri="{FF2B5EF4-FFF2-40B4-BE49-F238E27FC236}">
                    <a16:creationId xmlns:a16="http://schemas.microsoft.com/office/drawing/2014/main" id="{906477C5-55C7-CB44-9CEF-92D08BE61BD4}"/>
                  </a:ext>
                </a:extLst>
              </p:cNvPr>
              <p:cNvSpPr/>
              <p:nvPr/>
            </p:nvSpPr>
            <p:spPr>
              <a:xfrm rot="-634065">
                <a:off x="9475760" y="2776420"/>
                <a:ext cx="2282411" cy="2578153"/>
              </a:xfrm>
              <a:prstGeom prst="ellipse">
                <a:avLst/>
              </a:prstGeom>
              <a:solidFill>
                <a:srgbClr val="FFD579">
                  <a:alpha val="40000"/>
                </a:srgbClr>
              </a:solidFill>
              <a:ln w="12700" cap="flat" cmpd="sng">
                <a:solidFill>
                  <a:srgbClr val="FFD5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 name="Rectangle 9">
            <a:extLst>
              <a:ext uri="{FF2B5EF4-FFF2-40B4-BE49-F238E27FC236}">
                <a16:creationId xmlns:a16="http://schemas.microsoft.com/office/drawing/2014/main" id="{248201F2-8E8B-6D4D-AF4D-8EE4C2F8C800}"/>
              </a:ext>
            </a:extLst>
          </p:cNvPr>
          <p:cNvSpPr/>
          <p:nvPr/>
        </p:nvSpPr>
        <p:spPr>
          <a:xfrm>
            <a:off x="401637" y="936058"/>
            <a:ext cx="4737874" cy="5222840"/>
          </a:xfrm>
          <a:prstGeom prst="rect">
            <a:avLst/>
          </a:prstGeom>
        </p:spPr>
        <p:txBody>
          <a:bodyPr wrap="square">
            <a:spAutoFit/>
          </a:bodyPr>
          <a:lstStyle/>
          <a:p>
            <a:pPr lvl="0">
              <a:lnSpc>
                <a:spcPct val="110000"/>
              </a:lnSpc>
              <a:spcAft>
                <a:spcPts val="1200"/>
              </a:spcAft>
              <a:buClr>
                <a:schemeClr val="dk1"/>
              </a:buClr>
              <a:buSzPts val="2400"/>
            </a:pPr>
            <a:r>
              <a:rPr lang="en-GB" sz="2200" dirty="0"/>
              <a:t>Two workshops (Durban, 2019) with staff from National and Provincial levels (Western Cape and KwaZulu-Natal)</a:t>
            </a:r>
          </a:p>
          <a:p>
            <a:pPr marL="742950" lvl="1" indent="-285750">
              <a:lnSpc>
                <a:spcPct val="110000"/>
              </a:lnSpc>
              <a:spcAft>
                <a:spcPts val="1200"/>
              </a:spcAft>
              <a:buClr>
                <a:schemeClr val="dk1"/>
              </a:buClr>
              <a:buSzPts val="2400"/>
              <a:buFont typeface="Arial"/>
              <a:buChar char="•"/>
            </a:pPr>
            <a:r>
              <a:rPr lang="en-GB" sz="2200" dirty="0"/>
              <a:t>Policy workshop (n = 9) : policy-makers with expertise in TB, primary care, financing, information systems, medicine availability</a:t>
            </a:r>
          </a:p>
          <a:p>
            <a:pPr marL="742950" lvl="1" indent="-285750">
              <a:lnSpc>
                <a:spcPct val="110000"/>
              </a:lnSpc>
              <a:spcAft>
                <a:spcPts val="1200"/>
              </a:spcAft>
              <a:buClr>
                <a:schemeClr val="dk1"/>
              </a:buClr>
              <a:buSzPts val="2400"/>
              <a:buFont typeface="Arial"/>
              <a:buChar char="•"/>
            </a:pPr>
            <a:r>
              <a:rPr lang="en-GB" sz="2200" dirty="0"/>
              <a:t>Practitioner workshop (n = 15): patient advocates, health care staff and managers, program leadership, architecture and infrastructure specialists</a:t>
            </a:r>
          </a:p>
        </p:txBody>
      </p:sp>
    </p:spTree>
    <p:extLst>
      <p:ext uri="{BB962C8B-B14F-4D97-AF65-F5344CB8AC3E}">
        <p14:creationId xmlns:p14="http://schemas.microsoft.com/office/powerpoint/2010/main" val="229887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7;p75">
            <a:extLst>
              <a:ext uri="{FF2B5EF4-FFF2-40B4-BE49-F238E27FC236}">
                <a16:creationId xmlns:a16="http://schemas.microsoft.com/office/drawing/2014/main" id="{1638B199-1A1E-164E-952B-487A889504C1}"/>
              </a:ext>
            </a:extLst>
          </p:cNvPr>
          <p:cNvSpPr txBox="1">
            <a:spLocks/>
          </p:cNvSpPr>
          <p:nvPr/>
        </p:nvSpPr>
        <p:spPr>
          <a:xfrm>
            <a:off x="381814" y="215463"/>
            <a:ext cx="11360150" cy="523180"/>
          </a:xfrm>
          <a:prstGeom prst="rect">
            <a:avLst/>
          </a:prstGeom>
          <a:noFill/>
          <a:ln>
            <a:noFill/>
          </a:ln>
        </p:spPr>
        <p:txBody>
          <a:bodyPr spcFirstLastPara="1" vert="horz" wrap="square" lIns="0" tIns="45700" rIns="91425" bIns="4570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buFont typeface="Calibri"/>
              <a:buNone/>
            </a:pPr>
            <a:r>
              <a:rPr lang="en-GB" sz="2800" b="1" dirty="0">
                <a:latin typeface="Calibri"/>
                <a:ea typeface="Calibri"/>
                <a:cs typeface="Calibri"/>
                <a:sym typeface="Calibri"/>
              </a:rPr>
              <a:t>Intervention targets and mechanism considerations</a:t>
            </a:r>
            <a:endParaRPr lang="en-GB" dirty="0"/>
          </a:p>
        </p:txBody>
      </p:sp>
      <p:grpSp>
        <p:nvGrpSpPr>
          <p:cNvPr id="5" name="Google Shape;948;p75">
            <a:extLst>
              <a:ext uri="{FF2B5EF4-FFF2-40B4-BE49-F238E27FC236}">
                <a16:creationId xmlns:a16="http://schemas.microsoft.com/office/drawing/2014/main" id="{43BA03CB-FBB3-374A-9626-AFC9CCCE5E0E}"/>
              </a:ext>
            </a:extLst>
          </p:cNvPr>
          <p:cNvGrpSpPr/>
          <p:nvPr/>
        </p:nvGrpSpPr>
        <p:grpSpPr>
          <a:xfrm>
            <a:off x="417849" y="1729598"/>
            <a:ext cx="5911116" cy="3820595"/>
            <a:chOff x="0" y="1183121"/>
            <a:chExt cx="5328919" cy="2352239"/>
          </a:xfrm>
        </p:grpSpPr>
        <p:sp>
          <p:nvSpPr>
            <p:cNvPr id="6" name="Google Shape;949;p75">
              <a:extLst>
                <a:ext uri="{FF2B5EF4-FFF2-40B4-BE49-F238E27FC236}">
                  <a16:creationId xmlns:a16="http://schemas.microsoft.com/office/drawing/2014/main" id="{0E37975F-3285-9244-A553-213C535AC829}"/>
                </a:ext>
              </a:extLst>
            </p:cNvPr>
            <p:cNvSpPr/>
            <p:nvPr/>
          </p:nvSpPr>
          <p:spPr>
            <a:xfrm>
              <a:off x="0" y="1448800"/>
              <a:ext cx="5328919" cy="45360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GB" dirty="0"/>
                <a:t>Medication distribution outside clinics for chronic illness, queue management systems, appointment systems</a:t>
              </a:r>
              <a:endParaRPr dirty="0"/>
            </a:p>
          </p:txBody>
        </p:sp>
        <p:sp>
          <p:nvSpPr>
            <p:cNvPr id="7" name="Google Shape;950;p75">
              <a:extLst>
                <a:ext uri="{FF2B5EF4-FFF2-40B4-BE49-F238E27FC236}">
                  <a16:creationId xmlns:a16="http://schemas.microsoft.com/office/drawing/2014/main" id="{ED940519-8941-F94F-83A0-01FC469A5209}"/>
                </a:ext>
              </a:extLst>
            </p:cNvPr>
            <p:cNvSpPr/>
            <p:nvPr/>
          </p:nvSpPr>
          <p:spPr>
            <a:xfrm>
              <a:off x="0" y="1183121"/>
              <a:ext cx="3730244" cy="3390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51;p75">
              <a:extLst>
                <a:ext uri="{FF2B5EF4-FFF2-40B4-BE49-F238E27FC236}">
                  <a16:creationId xmlns:a16="http://schemas.microsoft.com/office/drawing/2014/main" id="{FDB1EDF8-0C31-6549-93F3-49D1BCE4ED39}"/>
                </a:ext>
              </a:extLst>
            </p:cNvPr>
            <p:cNvSpPr txBox="1"/>
            <p:nvPr/>
          </p:nvSpPr>
          <p:spPr>
            <a:xfrm>
              <a:off x="0" y="1209059"/>
              <a:ext cx="3678366" cy="313061"/>
            </a:xfrm>
            <a:prstGeom prst="rect">
              <a:avLst/>
            </a:prstGeom>
            <a:noFill/>
            <a:ln>
              <a:noFill/>
            </a:ln>
          </p:spPr>
          <p:txBody>
            <a:bodyPr spcFirstLastPara="1" wrap="square" lIns="140975" tIns="0" rIns="14097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Number of people using the clinic</a:t>
              </a:r>
              <a:endParaRPr/>
            </a:p>
          </p:txBody>
        </p:sp>
        <p:sp>
          <p:nvSpPr>
            <p:cNvPr id="9" name="Google Shape;952;p75">
              <a:extLst>
                <a:ext uri="{FF2B5EF4-FFF2-40B4-BE49-F238E27FC236}">
                  <a16:creationId xmlns:a16="http://schemas.microsoft.com/office/drawing/2014/main" id="{31E711B9-2622-CC4D-AD95-0A10A44188FF}"/>
                </a:ext>
              </a:extLst>
            </p:cNvPr>
            <p:cNvSpPr/>
            <p:nvPr/>
          </p:nvSpPr>
          <p:spPr>
            <a:xfrm>
              <a:off x="0" y="2265280"/>
              <a:ext cx="5328919" cy="4536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3 interventions focused on window/door opening, retrofitting spaces, installation of UVGI</a:t>
              </a:r>
              <a:endParaRPr dirty="0"/>
            </a:p>
          </p:txBody>
        </p:sp>
        <p:sp>
          <p:nvSpPr>
            <p:cNvPr id="10" name="Google Shape;953;p75">
              <a:extLst>
                <a:ext uri="{FF2B5EF4-FFF2-40B4-BE49-F238E27FC236}">
                  <a16:creationId xmlns:a16="http://schemas.microsoft.com/office/drawing/2014/main" id="{16DFEC89-E9F2-3742-8B10-AF6F22A77DBB}"/>
                </a:ext>
              </a:extLst>
            </p:cNvPr>
            <p:cNvSpPr/>
            <p:nvPr/>
          </p:nvSpPr>
          <p:spPr>
            <a:xfrm>
              <a:off x="0" y="1999600"/>
              <a:ext cx="3730244" cy="324984"/>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4;p75">
              <a:extLst>
                <a:ext uri="{FF2B5EF4-FFF2-40B4-BE49-F238E27FC236}">
                  <a16:creationId xmlns:a16="http://schemas.microsoft.com/office/drawing/2014/main" id="{2FB9B0DC-3F92-8D49-93B0-A175C7EDCE7D}"/>
                </a:ext>
              </a:extLst>
            </p:cNvPr>
            <p:cNvSpPr txBox="1"/>
            <p:nvPr/>
          </p:nvSpPr>
          <p:spPr>
            <a:xfrm>
              <a:off x="0" y="2025540"/>
              <a:ext cx="3678366" cy="299045"/>
            </a:xfrm>
            <a:prstGeom prst="rect">
              <a:avLst/>
            </a:prstGeom>
            <a:noFill/>
            <a:ln>
              <a:noFill/>
            </a:ln>
          </p:spPr>
          <p:txBody>
            <a:bodyPr spcFirstLastPara="1" wrap="square" lIns="140975" tIns="0" rIns="140975" bIns="0" anchor="ctr" anchorCtr="0">
              <a:noAutofit/>
            </a:bodyPr>
            <a:lstStyle/>
            <a:p>
              <a:pPr marL="0" marR="0" lvl="0" indent="0" algn="l" rtl="0">
                <a:lnSpc>
                  <a:spcPct val="90000"/>
                </a:lnSpc>
                <a:spcBef>
                  <a:spcPts val="0"/>
                </a:spcBef>
                <a:spcAft>
                  <a:spcPts val="0"/>
                </a:spcAft>
                <a:buClr>
                  <a:srgbClr val="000000"/>
                </a:buClr>
                <a:buSzPts val="1800"/>
                <a:buFont typeface="Calibri"/>
                <a:buNone/>
              </a:pPr>
              <a:r>
                <a:rPr lang="en-GB" sz="1800" dirty="0">
                  <a:solidFill>
                    <a:srgbClr val="000000"/>
                  </a:solidFill>
                  <a:latin typeface="Calibri"/>
                  <a:ea typeface="Calibri"/>
                  <a:cs typeface="Calibri"/>
                  <a:sym typeface="Calibri"/>
                </a:rPr>
                <a:t>Ventilation or safety of clinic spaces</a:t>
              </a:r>
              <a:endParaRPr dirty="0"/>
            </a:p>
          </p:txBody>
        </p:sp>
        <p:sp>
          <p:nvSpPr>
            <p:cNvPr id="12" name="Google Shape;955;p75">
              <a:extLst>
                <a:ext uri="{FF2B5EF4-FFF2-40B4-BE49-F238E27FC236}">
                  <a16:creationId xmlns:a16="http://schemas.microsoft.com/office/drawing/2014/main" id="{EAE9AE39-757F-A34A-89C5-C182406E5885}"/>
                </a:ext>
              </a:extLst>
            </p:cNvPr>
            <p:cNvSpPr/>
            <p:nvPr/>
          </p:nvSpPr>
          <p:spPr>
            <a:xfrm>
              <a:off x="0" y="3081760"/>
              <a:ext cx="5328919" cy="453600"/>
            </a:xfrm>
            <a:prstGeom prst="rect">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lvl="0"/>
              <a:r>
                <a:rPr lang="en-GB" dirty="0"/>
                <a:t>Surgical mask wearing for patients &amp; N95 respirators wearing for staff</a:t>
              </a:r>
              <a:endParaRPr dirty="0"/>
            </a:p>
          </p:txBody>
        </p:sp>
        <p:sp>
          <p:nvSpPr>
            <p:cNvPr id="13" name="Google Shape;956;p75">
              <a:extLst>
                <a:ext uri="{FF2B5EF4-FFF2-40B4-BE49-F238E27FC236}">
                  <a16:creationId xmlns:a16="http://schemas.microsoft.com/office/drawing/2014/main" id="{63512362-D99C-8643-AE7C-F7F3E7BB7D4B}"/>
                </a:ext>
              </a:extLst>
            </p:cNvPr>
            <p:cNvSpPr/>
            <p:nvPr/>
          </p:nvSpPr>
          <p:spPr>
            <a:xfrm>
              <a:off x="0" y="2816080"/>
              <a:ext cx="3730244" cy="323693"/>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57;p75">
              <a:extLst>
                <a:ext uri="{FF2B5EF4-FFF2-40B4-BE49-F238E27FC236}">
                  <a16:creationId xmlns:a16="http://schemas.microsoft.com/office/drawing/2014/main" id="{AD8F9E6B-9E39-B348-BEA3-3A15545AC667}"/>
                </a:ext>
              </a:extLst>
            </p:cNvPr>
            <p:cNvSpPr txBox="1"/>
            <p:nvPr/>
          </p:nvSpPr>
          <p:spPr>
            <a:xfrm>
              <a:off x="0" y="2842019"/>
              <a:ext cx="3678366" cy="239741"/>
            </a:xfrm>
            <a:prstGeom prst="rect">
              <a:avLst/>
            </a:prstGeom>
            <a:noFill/>
            <a:ln>
              <a:noFill/>
            </a:ln>
          </p:spPr>
          <p:txBody>
            <a:bodyPr spcFirstLastPara="1" wrap="square" lIns="140975" tIns="0" rIns="14097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dirty="0">
                  <a:solidFill>
                    <a:schemeClr val="lt1"/>
                  </a:solidFill>
                  <a:latin typeface="Calibri"/>
                  <a:ea typeface="Calibri"/>
                  <a:cs typeface="Calibri"/>
                  <a:sym typeface="Calibri"/>
                </a:rPr>
                <a:t>Personal protection measures</a:t>
              </a:r>
              <a:endParaRPr dirty="0"/>
            </a:p>
          </p:txBody>
        </p:sp>
      </p:grpSp>
      <p:sp>
        <p:nvSpPr>
          <p:cNvPr id="15" name="Google Shape;958;p75">
            <a:extLst>
              <a:ext uri="{FF2B5EF4-FFF2-40B4-BE49-F238E27FC236}">
                <a16:creationId xmlns:a16="http://schemas.microsoft.com/office/drawing/2014/main" id="{8DD5EBB3-3AF7-3942-A9CB-8B5A8EC98F4B}"/>
              </a:ext>
            </a:extLst>
          </p:cNvPr>
          <p:cNvSpPr txBox="1"/>
          <p:nvPr/>
        </p:nvSpPr>
        <p:spPr>
          <a:xfrm>
            <a:off x="381814" y="1053802"/>
            <a:ext cx="72247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dk1"/>
                </a:solidFill>
                <a:latin typeface="Calibri"/>
                <a:ea typeface="Calibri"/>
                <a:cs typeface="Calibri"/>
                <a:sym typeface="Calibri"/>
              </a:rPr>
              <a:t>Intervention targets and core mechanisms</a:t>
            </a:r>
            <a:endParaRPr sz="2400" dirty="0"/>
          </a:p>
        </p:txBody>
      </p:sp>
      <p:sp>
        <p:nvSpPr>
          <p:cNvPr id="16" name="Google Shape;959;p75">
            <a:extLst>
              <a:ext uri="{FF2B5EF4-FFF2-40B4-BE49-F238E27FC236}">
                <a16:creationId xmlns:a16="http://schemas.microsoft.com/office/drawing/2014/main" id="{8B1240C2-1C27-1C48-8B3E-38C14402264E}"/>
              </a:ext>
            </a:extLst>
          </p:cNvPr>
          <p:cNvSpPr/>
          <p:nvPr/>
        </p:nvSpPr>
        <p:spPr>
          <a:xfrm>
            <a:off x="6688657" y="1841038"/>
            <a:ext cx="279086" cy="3596133"/>
          </a:xfrm>
          <a:prstGeom prst="leftBrace">
            <a:avLst>
              <a:gd name="adj1" fmla="val 8333"/>
              <a:gd name="adj2" fmla="val 52649"/>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961;p75">
            <a:extLst>
              <a:ext uri="{FF2B5EF4-FFF2-40B4-BE49-F238E27FC236}">
                <a16:creationId xmlns:a16="http://schemas.microsoft.com/office/drawing/2014/main" id="{620BD6A8-F780-BB45-879D-90FF9F15205C}"/>
              </a:ext>
            </a:extLst>
          </p:cNvPr>
          <p:cNvSpPr txBox="1"/>
          <p:nvPr/>
        </p:nvSpPr>
        <p:spPr>
          <a:xfrm>
            <a:off x="7217300" y="1284635"/>
            <a:ext cx="4202225"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Calibri"/>
                <a:ea typeface="Calibri"/>
                <a:cs typeface="Calibri"/>
                <a:sym typeface="Calibri"/>
              </a:rPr>
              <a:t>Consultations: Ensuring buy-in of patients and stakeholders at different system levels</a:t>
            </a:r>
          </a:p>
          <a:p>
            <a:pPr marR="0" lvl="0" algn="l" rtl="0">
              <a:spcBef>
                <a:spcPts val="0"/>
              </a:spcBef>
              <a:spcAft>
                <a:spcPts val="0"/>
              </a:spcAft>
              <a:buClr>
                <a:schemeClr val="dk1"/>
              </a:buClr>
              <a:buSzPts val="2000"/>
            </a:pP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Calibri"/>
                <a:ea typeface="Calibri"/>
                <a:cs typeface="Calibri"/>
                <a:sym typeface="Calibri"/>
              </a:rPr>
              <a:t>Alignment and coordination: Integrating mechanisms within existing systems as far as possible, e.g., for M&amp;E and training and supervision</a:t>
            </a:r>
            <a:endParaRPr dirty="0"/>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Calibri"/>
                <a:ea typeface="Calibri"/>
                <a:cs typeface="Calibri"/>
                <a:sym typeface="Calibri"/>
              </a:rPr>
              <a:t>Feasibility consideration: Including elements which address clinic or system level constraints to implementation and scale-up</a:t>
            </a:r>
            <a:endParaRPr dirty="0"/>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18" name="Google Shape;960;p75">
            <a:extLst>
              <a:ext uri="{FF2B5EF4-FFF2-40B4-BE49-F238E27FC236}">
                <a16:creationId xmlns:a16="http://schemas.microsoft.com/office/drawing/2014/main" id="{160F2EFE-3D2D-E949-AE00-5606198AD113}"/>
              </a:ext>
            </a:extLst>
          </p:cNvPr>
          <p:cNvSpPr txBox="1"/>
          <p:nvPr/>
        </p:nvSpPr>
        <p:spPr>
          <a:xfrm>
            <a:off x="7217300" y="1053802"/>
            <a:ext cx="42022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dk1"/>
                </a:solidFill>
                <a:latin typeface="Calibri"/>
                <a:ea typeface="Calibri"/>
                <a:cs typeface="Calibri"/>
                <a:sym typeface="Calibri"/>
              </a:rPr>
              <a:t>Other parts of the mechanism</a:t>
            </a:r>
            <a:endParaRPr dirty="0"/>
          </a:p>
        </p:txBody>
      </p:sp>
    </p:spTree>
    <p:extLst>
      <p:ext uri="{BB962C8B-B14F-4D97-AF65-F5344CB8AC3E}">
        <p14:creationId xmlns:p14="http://schemas.microsoft.com/office/powerpoint/2010/main" val="336751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1124;p38">
            <a:extLst>
              <a:ext uri="{FF2B5EF4-FFF2-40B4-BE49-F238E27FC236}">
                <a16:creationId xmlns:a16="http://schemas.microsoft.com/office/drawing/2014/main" id="{0EB95B58-D2E0-2E43-9E2D-2BD8B6F1753A}"/>
              </a:ext>
            </a:extLst>
          </p:cNvPr>
          <p:cNvGrpSpPr/>
          <p:nvPr/>
        </p:nvGrpSpPr>
        <p:grpSpPr>
          <a:xfrm>
            <a:off x="3281720" y="821711"/>
            <a:ext cx="5502555" cy="5217721"/>
            <a:chOff x="7000306" y="4442410"/>
            <a:chExt cx="720224" cy="683464"/>
          </a:xfrm>
        </p:grpSpPr>
        <p:sp>
          <p:nvSpPr>
            <p:cNvPr id="12" name="Google Shape;1125;p38">
              <a:extLst>
                <a:ext uri="{FF2B5EF4-FFF2-40B4-BE49-F238E27FC236}">
                  <a16:creationId xmlns:a16="http://schemas.microsoft.com/office/drawing/2014/main" id="{409AA053-F11F-074B-99EF-6F4BA84DDD81}"/>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126;p38">
              <a:extLst>
                <a:ext uri="{FF2B5EF4-FFF2-40B4-BE49-F238E27FC236}">
                  <a16:creationId xmlns:a16="http://schemas.microsoft.com/office/drawing/2014/main" id="{0ECF7CC6-8395-7144-BE40-CC85D994C7FC}"/>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127;p38">
              <a:extLst>
                <a:ext uri="{FF2B5EF4-FFF2-40B4-BE49-F238E27FC236}">
                  <a16:creationId xmlns:a16="http://schemas.microsoft.com/office/drawing/2014/main" id="{A1C9C3F7-D8E2-EC44-9E8A-0827CD56E3F8}"/>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128;p38">
              <a:extLst>
                <a:ext uri="{FF2B5EF4-FFF2-40B4-BE49-F238E27FC236}">
                  <a16:creationId xmlns:a16="http://schemas.microsoft.com/office/drawing/2014/main" id="{3F225192-BECF-4044-8859-54D0CBD50237}"/>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129;p38">
              <a:extLst>
                <a:ext uri="{FF2B5EF4-FFF2-40B4-BE49-F238E27FC236}">
                  <a16:creationId xmlns:a16="http://schemas.microsoft.com/office/drawing/2014/main" id="{A24F6E67-3090-A443-A097-48EA0C533B74}"/>
                </a:ext>
              </a:extLst>
            </p:cNvPr>
            <p:cNvSpPr/>
            <p:nvPr/>
          </p:nvSpPr>
          <p:spPr>
            <a:xfrm>
              <a:off x="7228925" y="4442410"/>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dirty="0">
                <a:solidFill>
                  <a:schemeClr val="dk1"/>
                </a:solidFill>
                <a:latin typeface="Calibri"/>
                <a:ea typeface="Calibri"/>
                <a:cs typeface="Calibri"/>
                <a:sym typeface="Calibri"/>
              </a:endParaRPr>
            </a:p>
          </p:txBody>
        </p:sp>
      </p:grpSp>
      <p:sp>
        <p:nvSpPr>
          <p:cNvPr id="18" name="TextBox 17">
            <a:extLst>
              <a:ext uri="{FF2B5EF4-FFF2-40B4-BE49-F238E27FC236}">
                <a16:creationId xmlns:a16="http://schemas.microsoft.com/office/drawing/2014/main" id="{C771E9A2-95F7-9246-80EC-8BCE8B56E2A7}"/>
              </a:ext>
            </a:extLst>
          </p:cNvPr>
          <p:cNvSpPr txBox="1"/>
          <p:nvPr/>
        </p:nvSpPr>
        <p:spPr>
          <a:xfrm>
            <a:off x="5001806" y="1507337"/>
            <a:ext cx="2009220" cy="646331"/>
          </a:xfrm>
          <a:prstGeom prst="rect">
            <a:avLst/>
          </a:prstGeom>
          <a:noFill/>
        </p:spPr>
        <p:txBody>
          <a:bodyPr wrap="square" rtlCol="0">
            <a:spAutoFit/>
          </a:bodyPr>
          <a:lstStyle/>
          <a:p>
            <a:pPr algn="ctr"/>
            <a:r>
              <a:rPr lang="en-US" dirty="0">
                <a:solidFill>
                  <a:schemeClr val="bg1"/>
                </a:solidFill>
              </a:rPr>
              <a:t>Modelling health system</a:t>
            </a:r>
          </a:p>
        </p:txBody>
      </p:sp>
      <p:sp>
        <p:nvSpPr>
          <p:cNvPr id="19" name="TextBox 18">
            <a:extLst>
              <a:ext uri="{FF2B5EF4-FFF2-40B4-BE49-F238E27FC236}">
                <a16:creationId xmlns:a16="http://schemas.microsoft.com/office/drawing/2014/main" id="{D66D06A1-BAE7-8741-B06D-482D39285C8C}"/>
              </a:ext>
            </a:extLst>
          </p:cNvPr>
          <p:cNvSpPr txBox="1"/>
          <p:nvPr/>
        </p:nvSpPr>
        <p:spPr>
          <a:xfrm>
            <a:off x="6028994" y="4349896"/>
            <a:ext cx="1833681" cy="923330"/>
          </a:xfrm>
          <a:prstGeom prst="rect">
            <a:avLst/>
          </a:prstGeom>
          <a:noFill/>
        </p:spPr>
        <p:txBody>
          <a:bodyPr wrap="square" rtlCol="0">
            <a:spAutoFit/>
          </a:bodyPr>
          <a:lstStyle/>
          <a:p>
            <a:pPr algn="ctr"/>
            <a:r>
              <a:rPr lang="en-US" dirty="0">
                <a:solidFill>
                  <a:schemeClr val="bg1"/>
                </a:solidFill>
              </a:rPr>
              <a:t>Unpack and understand interactions</a:t>
            </a:r>
          </a:p>
        </p:txBody>
      </p:sp>
      <p:sp>
        <p:nvSpPr>
          <p:cNvPr id="20" name="TextBox 19">
            <a:extLst>
              <a:ext uri="{FF2B5EF4-FFF2-40B4-BE49-F238E27FC236}">
                <a16:creationId xmlns:a16="http://schemas.microsoft.com/office/drawing/2014/main" id="{EB79D6DC-04F8-6E4C-B628-8C0B1508A339}"/>
              </a:ext>
            </a:extLst>
          </p:cNvPr>
          <p:cNvSpPr txBox="1"/>
          <p:nvPr/>
        </p:nvSpPr>
        <p:spPr>
          <a:xfrm>
            <a:off x="4133035" y="4211397"/>
            <a:ext cx="1790695" cy="1200329"/>
          </a:xfrm>
          <a:prstGeom prst="rect">
            <a:avLst/>
          </a:prstGeom>
          <a:noFill/>
        </p:spPr>
        <p:txBody>
          <a:bodyPr wrap="square" rtlCol="0">
            <a:spAutoFit/>
          </a:bodyPr>
          <a:lstStyle/>
          <a:p>
            <a:pPr algn="ctr"/>
            <a:r>
              <a:rPr lang="en-US" dirty="0">
                <a:solidFill>
                  <a:schemeClr val="bg1"/>
                </a:solidFill>
              </a:rPr>
              <a:t>Identify system dynamics and intervention strategies</a:t>
            </a:r>
          </a:p>
        </p:txBody>
      </p:sp>
      <p:sp>
        <p:nvSpPr>
          <p:cNvPr id="21" name="TextBox 20">
            <a:extLst>
              <a:ext uri="{FF2B5EF4-FFF2-40B4-BE49-F238E27FC236}">
                <a16:creationId xmlns:a16="http://schemas.microsoft.com/office/drawing/2014/main" id="{E934560D-905D-1948-A6E9-59E9D6E582A7}"/>
              </a:ext>
            </a:extLst>
          </p:cNvPr>
          <p:cNvSpPr txBox="1"/>
          <p:nvPr/>
        </p:nvSpPr>
        <p:spPr>
          <a:xfrm>
            <a:off x="6681096" y="2506878"/>
            <a:ext cx="1777449" cy="1200329"/>
          </a:xfrm>
          <a:prstGeom prst="rect">
            <a:avLst/>
          </a:prstGeom>
          <a:noFill/>
        </p:spPr>
        <p:txBody>
          <a:bodyPr wrap="square" rtlCol="0">
            <a:spAutoFit/>
          </a:bodyPr>
          <a:lstStyle/>
          <a:p>
            <a:pPr algn="ctr"/>
            <a:r>
              <a:rPr lang="en-US" dirty="0">
                <a:solidFill>
                  <a:schemeClr val="bg1"/>
                </a:solidFill>
              </a:rPr>
              <a:t>Capture diverse perspectives and evidence around boundary object</a:t>
            </a:r>
          </a:p>
        </p:txBody>
      </p:sp>
      <p:sp>
        <p:nvSpPr>
          <p:cNvPr id="22" name="TextBox 21">
            <a:extLst>
              <a:ext uri="{FF2B5EF4-FFF2-40B4-BE49-F238E27FC236}">
                <a16:creationId xmlns:a16="http://schemas.microsoft.com/office/drawing/2014/main" id="{A1B7D463-0162-0948-8A79-3EE8D8F7DEB7}"/>
              </a:ext>
            </a:extLst>
          </p:cNvPr>
          <p:cNvSpPr txBox="1"/>
          <p:nvPr/>
        </p:nvSpPr>
        <p:spPr>
          <a:xfrm>
            <a:off x="3467409" y="2516884"/>
            <a:ext cx="1833681" cy="1200329"/>
          </a:xfrm>
          <a:prstGeom prst="rect">
            <a:avLst/>
          </a:prstGeom>
          <a:noFill/>
        </p:spPr>
        <p:txBody>
          <a:bodyPr wrap="square" rtlCol="0">
            <a:spAutoFit/>
          </a:bodyPr>
          <a:lstStyle/>
          <a:p>
            <a:pPr algn="ctr"/>
            <a:r>
              <a:rPr lang="en-US" dirty="0">
                <a:solidFill>
                  <a:schemeClr val="bg1"/>
                </a:solidFill>
              </a:rPr>
              <a:t>Critically interrogate and simulate system behavior</a:t>
            </a:r>
          </a:p>
        </p:txBody>
      </p:sp>
      <p:sp>
        <p:nvSpPr>
          <p:cNvPr id="4" name="TextBox 3">
            <a:extLst>
              <a:ext uri="{FF2B5EF4-FFF2-40B4-BE49-F238E27FC236}">
                <a16:creationId xmlns:a16="http://schemas.microsoft.com/office/drawing/2014/main" id="{C48A0508-93F6-AB4E-8A5F-B890A842E508}"/>
              </a:ext>
            </a:extLst>
          </p:cNvPr>
          <p:cNvSpPr txBox="1"/>
          <p:nvPr/>
        </p:nvSpPr>
        <p:spPr>
          <a:xfrm>
            <a:off x="8598578" y="852330"/>
            <a:ext cx="3302926" cy="1569660"/>
          </a:xfrm>
          <a:prstGeom prst="rect">
            <a:avLst/>
          </a:prstGeom>
          <a:noFill/>
        </p:spPr>
        <p:txBody>
          <a:bodyPr wrap="square" rtlCol="0">
            <a:spAutoFit/>
          </a:bodyPr>
          <a:lstStyle/>
          <a:p>
            <a:r>
              <a:rPr lang="en-US" sz="1600" b="1" dirty="0">
                <a:solidFill>
                  <a:srgbClr val="7030A0"/>
                </a:solidFill>
              </a:rPr>
              <a:t>Tension over what is modelled</a:t>
            </a:r>
          </a:p>
          <a:p>
            <a:r>
              <a:rPr lang="en-US" sz="1600" b="1" dirty="0">
                <a:solidFill>
                  <a:srgbClr val="7030A0"/>
                </a:solidFill>
              </a:rPr>
              <a:t>Boundary</a:t>
            </a:r>
            <a:r>
              <a:rPr lang="en-US" sz="1600" dirty="0">
                <a:solidFill>
                  <a:srgbClr val="7030A0"/>
                </a:solidFill>
              </a:rPr>
              <a:t>: IPC only or broader system? </a:t>
            </a:r>
            <a:r>
              <a:rPr lang="en-US" sz="1600" b="1" dirty="0">
                <a:solidFill>
                  <a:srgbClr val="7030A0"/>
                </a:solidFill>
              </a:rPr>
              <a:t>Participants</a:t>
            </a:r>
            <a:r>
              <a:rPr lang="en-US" sz="1600" dirty="0">
                <a:solidFill>
                  <a:srgbClr val="7030A0"/>
                </a:solidFill>
              </a:rPr>
              <a:t>: whose views are included and what are their goals and views? </a:t>
            </a:r>
            <a:r>
              <a:rPr lang="en-US" sz="1600" b="1" dirty="0">
                <a:solidFill>
                  <a:srgbClr val="7030A0"/>
                </a:solidFill>
              </a:rPr>
              <a:t>Time-horizon: </a:t>
            </a:r>
            <a:r>
              <a:rPr lang="en-US" sz="1600" dirty="0">
                <a:solidFill>
                  <a:srgbClr val="7030A0"/>
                </a:solidFill>
              </a:rPr>
              <a:t>both retrospective and prospective</a:t>
            </a:r>
          </a:p>
        </p:txBody>
      </p:sp>
      <p:sp>
        <p:nvSpPr>
          <p:cNvPr id="28" name="TextBox 27">
            <a:extLst>
              <a:ext uri="{FF2B5EF4-FFF2-40B4-BE49-F238E27FC236}">
                <a16:creationId xmlns:a16="http://schemas.microsoft.com/office/drawing/2014/main" id="{E50BEC2D-36A4-3C4A-90E1-9BECD44CF01B}"/>
              </a:ext>
            </a:extLst>
          </p:cNvPr>
          <p:cNvSpPr txBox="1"/>
          <p:nvPr/>
        </p:nvSpPr>
        <p:spPr>
          <a:xfrm>
            <a:off x="8458544" y="4716052"/>
            <a:ext cx="3302926" cy="1323439"/>
          </a:xfrm>
          <a:prstGeom prst="rect">
            <a:avLst/>
          </a:prstGeom>
          <a:noFill/>
        </p:spPr>
        <p:txBody>
          <a:bodyPr wrap="square" rtlCol="0">
            <a:spAutoFit/>
          </a:bodyPr>
          <a:lstStyle/>
          <a:p>
            <a:r>
              <a:rPr lang="en-US" sz="1600" b="1" dirty="0">
                <a:solidFill>
                  <a:srgbClr val="7030A0"/>
                </a:solidFill>
              </a:rPr>
              <a:t>Evidence input by presentations </a:t>
            </a:r>
            <a:r>
              <a:rPr lang="en-US" sz="1600" dirty="0">
                <a:solidFill>
                  <a:srgbClr val="7030A0"/>
                </a:solidFill>
              </a:rPr>
              <a:t>from </a:t>
            </a:r>
            <a:r>
              <a:rPr lang="en-US" sz="1600" dirty="0" err="1">
                <a:solidFill>
                  <a:srgbClr val="7030A0"/>
                </a:solidFill>
              </a:rPr>
              <a:t>Umoya</a:t>
            </a:r>
            <a:r>
              <a:rPr lang="en-US" sz="1600" dirty="0">
                <a:solidFill>
                  <a:srgbClr val="7030A0"/>
                </a:solidFill>
              </a:rPr>
              <a:t> to participant group – and embedded researchers into groups to probe and challenge, but </a:t>
            </a:r>
            <a:r>
              <a:rPr lang="en-US" sz="1600" b="1" dirty="0">
                <a:solidFill>
                  <a:srgbClr val="7030A0"/>
                </a:solidFill>
              </a:rPr>
              <a:t>model is negotiated</a:t>
            </a:r>
          </a:p>
        </p:txBody>
      </p:sp>
      <p:sp>
        <p:nvSpPr>
          <p:cNvPr id="29" name="TextBox 28">
            <a:extLst>
              <a:ext uri="{FF2B5EF4-FFF2-40B4-BE49-F238E27FC236}">
                <a16:creationId xmlns:a16="http://schemas.microsoft.com/office/drawing/2014/main" id="{1ECB24B0-D681-8944-A697-7A1BCD041D71}"/>
              </a:ext>
            </a:extLst>
          </p:cNvPr>
          <p:cNvSpPr txBox="1"/>
          <p:nvPr/>
        </p:nvSpPr>
        <p:spPr>
          <a:xfrm>
            <a:off x="401638" y="4662064"/>
            <a:ext cx="3418176" cy="1569660"/>
          </a:xfrm>
          <a:prstGeom prst="rect">
            <a:avLst/>
          </a:prstGeom>
          <a:noFill/>
        </p:spPr>
        <p:txBody>
          <a:bodyPr wrap="square" rtlCol="0">
            <a:spAutoFit/>
          </a:bodyPr>
          <a:lstStyle/>
          <a:p>
            <a:r>
              <a:rPr lang="en-US" sz="1600" dirty="0">
                <a:solidFill>
                  <a:srgbClr val="7030A0"/>
                </a:solidFill>
              </a:rPr>
              <a:t>Modelers distilled information from primary RQ1-4 data and GMB, but </a:t>
            </a:r>
            <a:r>
              <a:rPr lang="en-US" sz="1600" b="1" dirty="0">
                <a:solidFill>
                  <a:srgbClr val="7030A0"/>
                </a:solidFill>
              </a:rPr>
              <a:t>bias may be introduced: SD modelers have to move from complex and very detailed models to key dynamics in line with goals of exercise</a:t>
            </a:r>
          </a:p>
        </p:txBody>
      </p:sp>
      <p:sp>
        <p:nvSpPr>
          <p:cNvPr id="30" name="TextBox 29">
            <a:extLst>
              <a:ext uri="{FF2B5EF4-FFF2-40B4-BE49-F238E27FC236}">
                <a16:creationId xmlns:a16="http://schemas.microsoft.com/office/drawing/2014/main" id="{152F74A3-C02C-3943-8628-B489230CC1E2}"/>
              </a:ext>
            </a:extLst>
          </p:cNvPr>
          <p:cNvSpPr txBox="1"/>
          <p:nvPr/>
        </p:nvSpPr>
        <p:spPr>
          <a:xfrm>
            <a:off x="167536" y="2421990"/>
            <a:ext cx="2935921" cy="1815882"/>
          </a:xfrm>
          <a:prstGeom prst="rect">
            <a:avLst/>
          </a:prstGeom>
          <a:noFill/>
        </p:spPr>
        <p:txBody>
          <a:bodyPr wrap="square" rtlCol="0">
            <a:spAutoFit/>
          </a:bodyPr>
          <a:lstStyle/>
          <a:p>
            <a:r>
              <a:rPr lang="en-US" sz="1600" dirty="0">
                <a:solidFill>
                  <a:srgbClr val="7030A0"/>
                </a:solidFill>
              </a:rPr>
              <a:t>Modelling team and participants negotiate where to focus for intervention targets and mechanisms </a:t>
            </a:r>
            <a:r>
              <a:rPr lang="en-US" sz="1600" dirty="0">
                <a:solidFill>
                  <a:srgbClr val="7030A0"/>
                </a:solidFill>
                <a:sym typeface="Wingdings" pitchFamily="2" charset="2"/>
              </a:rPr>
              <a:t>and </a:t>
            </a:r>
            <a:r>
              <a:rPr lang="en-US" sz="1600" dirty="0">
                <a:solidFill>
                  <a:srgbClr val="7030A0"/>
                </a:solidFill>
              </a:rPr>
              <a:t>this is simulated: </a:t>
            </a:r>
            <a:r>
              <a:rPr lang="en-US" sz="1600" b="1" dirty="0">
                <a:solidFill>
                  <a:srgbClr val="7030A0"/>
                </a:solidFill>
              </a:rPr>
              <a:t>Assumptions bring tensions about what level of detail is relevant or not</a:t>
            </a:r>
          </a:p>
        </p:txBody>
      </p:sp>
      <p:sp>
        <p:nvSpPr>
          <p:cNvPr id="31" name="TextBox 30">
            <a:extLst>
              <a:ext uri="{FF2B5EF4-FFF2-40B4-BE49-F238E27FC236}">
                <a16:creationId xmlns:a16="http://schemas.microsoft.com/office/drawing/2014/main" id="{A9332288-3476-5C47-90FF-389691F302D0}"/>
              </a:ext>
            </a:extLst>
          </p:cNvPr>
          <p:cNvSpPr txBox="1"/>
          <p:nvPr/>
        </p:nvSpPr>
        <p:spPr>
          <a:xfrm>
            <a:off x="9176508" y="2837975"/>
            <a:ext cx="2867930" cy="1323439"/>
          </a:xfrm>
          <a:prstGeom prst="rect">
            <a:avLst/>
          </a:prstGeom>
          <a:noFill/>
        </p:spPr>
        <p:txBody>
          <a:bodyPr wrap="square" rtlCol="0">
            <a:spAutoFit/>
          </a:bodyPr>
          <a:lstStyle/>
          <a:p>
            <a:r>
              <a:rPr lang="en-US" sz="1600" dirty="0">
                <a:solidFill>
                  <a:srgbClr val="7030A0"/>
                </a:solidFill>
              </a:rPr>
              <a:t>Group model building workshops with policy makers, practitioners, advocates and researchers; </a:t>
            </a:r>
            <a:r>
              <a:rPr lang="en-US" sz="1600" b="1" dirty="0">
                <a:solidFill>
                  <a:srgbClr val="7030A0"/>
                </a:solidFill>
              </a:rPr>
              <a:t>GMB forces bounding of problem</a:t>
            </a:r>
          </a:p>
        </p:txBody>
      </p:sp>
      <p:sp>
        <p:nvSpPr>
          <p:cNvPr id="32" name="TextBox 31">
            <a:extLst>
              <a:ext uri="{FF2B5EF4-FFF2-40B4-BE49-F238E27FC236}">
                <a16:creationId xmlns:a16="http://schemas.microsoft.com/office/drawing/2014/main" id="{6175056E-6413-C54F-B7FB-A31377C4C2D3}"/>
              </a:ext>
            </a:extLst>
          </p:cNvPr>
          <p:cNvSpPr txBox="1"/>
          <p:nvPr/>
        </p:nvSpPr>
        <p:spPr>
          <a:xfrm>
            <a:off x="1033273" y="1123306"/>
            <a:ext cx="2935921" cy="830997"/>
          </a:xfrm>
          <a:prstGeom prst="rect">
            <a:avLst/>
          </a:prstGeom>
          <a:noFill/>
        </p:spPr>
        <p:txBody>
          <a:bodyPr wrap="square" rtlCol="0">
            <a:spAutoFit/>
          </a:bodyPr>
          <a:lstStyle/>
          <a:p>
            <a:r>
              <a:rPr lang="en-US" sz="1600" b="1" dirty="0">
                <a:solidFill>
                  <a:srgbClr val="7030A0"/>
                </a:solidFill>
              </a:rPr>
              <a:t>SDM is not purely objective or mechanical </a:t>
            </a:r>
            <a:r>
              <a:rPr lang="en-US" sz="1600" dirty="0">
                <a:solidFill>
                  <a:srgbClr val="7030A0"/>
                </a:solidFill>
              </a:rPr>
              <a:t>- tension with other methods and approaches</a:t>
            </a:r>
          </a:p>
        </p:txBody>
      </p:sp>
      <p:sp>
        <p:nvSpPr>
          <p:cNvPr id="3" name="Title 2">
            <a:extLst>
              <a:ext uri="{FF2B5EF4-FFF2-40B4-BE49-F238E27FC236}">
                <a16:creationId xmlns:a16="http://schemas.microsoft.com/office/drawing/2014/main" id="{357296B8-6635-4A8A-896B-D91CC1FDEAC0}"/>
              </a:ext>
            </a:extLst>
          </p:cNvPr>
          <p:cNvSpPr>
            <a:spLocks noGrp="1"/>
          </p:cNvSpPr>
          <p:nvPr>
            <p:ph type="title"/>
          </p:nvPr>
        </p:nvSpPr>
        <p:spPr>
          <a:xfrm>
            <a:off x="401637" y="266915"/>
            <a:ext cx="11359833" cy="523220"/>
          </a:xfrm>
        </p:spPr>
        <p:txBody>
          <a:bodyPr/>
          <a:lstStyle/>
          <a:p>
            <a:r>
              <a:rPr lang="en-GB" dirty="0"/>
              <a:t>Reflections and application in Umoya omuhle</a:t>
            </a:r>
          </a:p>
        </p:txBody>
      </p:sp>
    </p:spTree>
    <p:extLst>
      <p:ext uri="{BB962C8B-B14F-4D97-AF65-F5344CB8AC3E}">
        <p14:creationId xmlns:p14="http://schemas.microsoft.com/office/powerpoint/2010/main" val="2349844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281C-2AC4-456A-B1C3-E2D0949F0049}"/>
              </a:ext>
            </a:extLst>
          </p:cNvPr>
          <p:cNvSpPr>
            <a:spLocks noGrp="1"/>
          </p:cNvSpPr>
          <p:nvPr>
            <p:ph type="title"/>
          </p:nvPr>
        </p:nvSpPr>
        <p:spPr/>
        <p:txBody>
          <a:bodyPr/>
          <a:lstStyle/>
          <a:p>
            <a:r>
              <a:rPr lang="en-US" dirty="0"/>
              <a:t>Evidence use for policy in relation to SDM</a:t>
            </a:r>
            <a:endParaRPr lang="en-GB" dirty="0"/>
          </a:p>
        </p:txBody>
      </p:sp>
      <p:sp>
        <p:nvSpPr>
          <p:cNvPr id="3" name="Content Placeholder 2">
            <a:extLst>
              <a:ext uri="{FF2B5EF4-FFF2-40B4-BE49-F238E27FC236}">
                <a16:creationId xmlns:a16="http://schemas.microsoft.com/office/drawing/2014/main" id="{9916C1E8-6AA2-4886-BB8E-6306B56B11B2}"/>
              </a:ext>
            </a:extLst>
          </p:cNvPr>
          <p:cNvSpPr>
            <a:spLocks noGrp="1"/>
          </p:cNvSpPr>
          <p:nvPr>
            <p:ph type="body" sz="quarter" idx="10"/>
          </p:nvPr>
        </p:nvSpPr>
        <p:spPr/>
        <p:txBody>
          <a:bodyPr>
            <a:normAutofit fontScale="92500" lnSpcReduction="10000"/>
          </a:bodyPr>
          <a:lstStyle/>
          <a:p>
            <a:pPr>
              <a:lnSpc>
                <a:spcPct val="110000"/>
              </a:lnSpc>
            </a:pPr>
            <a:r>
              <a:rPr lang="en-US" dirty="0"/>
              <a:t>SDM as a ‘knowledge translation’ device</a:t>
            </a:r>
          </a:p>
          <a:p>
            <a:pPr lvl="1">
              <a:lnSpc>
                <a:spcPct val="110000"/>
              </a:lnSpc>
            </a:pPr>
            <a:r>
              <a:rPr lang="en-US" dirty="0"/>
              <a:t>As a tool to manage complexity and provide insight into policy actions</a:t>
            </a:r>
          </a:p>
          <a:p>
            <a:pPr lvl="1">
              <a:lnSpc>
                <a:spcPct val="110000"/>
              </a:lnSpc>
            </a:pPr>
            <a:r>
              <a:rPr lang="en-US" dirty="0"/>
              <a:t>Can provide insights from existing research felt to be policy relevant – exploring how it serves complex needs;</a:t>
            </a:r>
          </a:p>
          <a:p>
            <a:pPr lvl="1">
              <a:lnSpc>
                <a:spcPct val="110000"/>
              </a:lnSpc>
            </a:pPr>
            <a:r>
              <a:rPr lang="en-US" dirty="0"/>
              <a:t>Can follow a more exploratory process by which evidence is sought and considered in terms of how it serves policy needs and goals.</a:t>
            </a:r>
          </a:p>
          <a:p>
            <a:pPr>
              <a:lnSpc>
                <a:spcPct val="110000"/>
              </a:lnSpc>
              <a:spcBef>
                <a:spcPts val="1200"/>
              </a:spcBef>
            </a:pPr>
            <a:r>
              <a:rPr lang="en-US" dirty="0"/>
              <a:t>Constructivist perspective – SDM as a tool that can be formalized within planning processes. </a:t>
            </a:r>
          </a:p>
          <a:p>
            <a:pPr lvl="1">
              <a:lnSpc>
                <a:spcPct val="110000"/>
              </a:lnSpc>
            </a:pPr>
            <a:r>
              <a:rPr lang="en-AU" dirty="0"/>
              <a:t>Planning processes (and tools utilised) can shape or define:</a:t>
            </a:r>
          </a:p>
          <a:p>
            <a:pPr lvl="2">
              <a:lnSpc>
                <a:spcPct val="110000"/>
              </a:lnSpc>
            </a:pPr>
            <a:r>
              <a:rPr lang="en-AU" dirty="0"/>
              <a:t>The problematisations that are seen as relevant;</a:t>
            </a:r>
          </a:p>
          <a:p>
            <a:pPr lvl="2">
              <a:lnSpc>
                <a:spcPct val="110000"/>
              </a:lnSpc>
            </a:pPr>
            <a:r>
              <a:rPr lang="en-AU" dirty="0"/>
              <a:t>The solution sets held to be options;</a:t>
            </a:r>
          </a:p>
          <a:p>
            <a:pPr lvl="2">
              <a:lnSpc>
                <a:spcPct val="110000"/>
              </a:lnSpc>
            </a:pPr>
            <a:r>
              <a:rPr lang="en-AU" dirty="0"/>
              <a:t>The meaning and values of elements of the policy;</a:t>
            </a:r>
          </a:p>
          <a:p>
            <a:pPr lvl="2">
              <a:lnSpc>
                <a:spcPct val="110000"/>
              </a:lnSpc>
            </a:pPr>
            <a:r>
              <a:rPr lang="en-AU" dirty="0"/>
              <a:t>The representation of particular stakeholders and concerns.</a:t>
            </a:r>
          </a:p>
        </p:txBody>
      </p:sp>
    </p:spTree>
    <p:extLst>
      <p:ext uri="{BB962C8B-B14F-4D97-AF65-F5344CB8AC3E}">
        <p14:creationId xmlns:p14="http://schemas.microsoft.com/office/powerpoint/2010/main" val="371487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B6A7-A064-4A68-AB8E-C60D27EC2F26}"/>
              </a:ext>
            </a:extLst>
          </p:cNvPr>
          <p:cNvSpPr>
            <a:spLocks noGrp="1"/>
          </p:cNvSpPr>
          <p:nvPr>
            <p:ph type="title"/>
          </p:nvPr>
        </p:nvSpPr>
        <p:spPr/>
        <p:txBody>
          <a:bodyPr/>
          <a:lstStyle/>
          <a:p>
            <a:r>
              <a:rPr lang="en-US" dirty="0"/>
              <a:t>Policy scholars’ perspectives on evidence use</a:t>
            </a:r>
            <a:endParaRPr lang="en-GB" dirty="0"/>
          </a:p>
        </p:txBody>
      </p:sp>
      <p:sp>
        <p:nvSpPr>
          <p:cNvPr id="3" name="Content Placeholder 2">
            <a:extLst>
              <a:ext uri="{FF2B5EF4-FFF2-40B4-BE49-F238E27FC236}">
                <a16:creationId xmlns:a16="http://schemas.microsoft.com/office/drawing/2014/main" id="{84FC876F-0A76-4429-8736-2E093D49B05E}"/>
              </a:ext>
            </a:extLst>
          </p:cNvPr>
          <p:cNvSpPr>
            <a:spLocks noGrp="1"/>
          </p:cNvSpPr>
          <p:nvPr>
            <p:ph type="body" sz="quarter" idx="10"/>
          </p:nvPr>
        </p:nvSpPr>
        <p:spPr/>
        <p:txBody>
          <a:bodyPr>
            <a:normAutofit fontScale="92500"/>
          </a:bodyPr>
          <a:lstStyle/>
          <a:p>
            <a:pPr>
              <a:lnSpc>
                <a:spcPct val="110000"/>
              </a:lnSpc>
            </a:pPr>
            <a:r>
              <a:rPr lang="en-US" dirty="0"/>
              <a:t>Bounded rationality – applies to decision makers and to producers of evidence </a:t>
            </a:r>
          </a:p>
          <a:p>
            <a:pPr lvl="1">
              <a:lnSpc>
                <a:spcPct val="110000"/>
              </a:lnSpc>
            </a:pPr>
            <a:r>
              <a:rPr lang="en-US" i="1" dirty="0"/>
              <a:t>Decision makers </a:t>
            </a:r>
            <a:r>
              <a:rPr lang="en-US" dirty="0"/>
              <a:t>– limited time, incomplete information, unclear competing agendas;</a:t>
            </a:r>
          </a:p>
          <a:p>
            <a:pPr lvl="1">
              <a:lnSpc>
                <a:spcPct val="110000"/>
              </a:lnSpc>
            </a:pPr>
            <a:r>
              <a:rPr lang="en-US" i="1" dirty="0"/>
              <a:t>Evidence providers </a:t>
            </a:r>
            <a:r>
              <a:rPr lang="en-US" dirty="0"/>
              <a:t>– Fleck (1935)’s concepts of ‘thought collectives’ - </a:t>
            </a:r>
            <a:r>
              <a:rPr lang="en-AU" dirty="0"/>
              <a:t>impose artificial simplification of scientific knowledge in attempts to summarise and provide evidence to others. (see </a:t>
            </a:r>
            <a:r>
              <a:rPr lang="en-AU" dirty="0" err="1"/>
              <a:t>Botterill</a:t>
            </a:r>
            <a:r>
              <a:rPr lang="en-AU" dirty="0"/>
              <a:t> and </a:t>
            </a:r>
            <a:r>
              <a:rPr lang="en-AU" dirty="0" err="1"/>
              <a:t>Hindmoor</a:t>
            </a:r>
            <a:r>
              <a:rPr lang="en-AU" dirty="0"/>
              <a:t> 2012  </a:t>
            </a:r>
            <a:r>
              <a:rPr lang="en-AU" i="1" dirty="0"/>
              <a:t>Policy Studies</a:t>
            </a:r>
            <a:r>
              <a:rPr lang="en-AU" dirty="0"/>
              <a:t>)</a:t>
            </a:r>
          </a:p>
          <a:p>
            <a:pPr>
              <a:lnSpc>
                <a:spcPct val="110000"/>
              </a:lnSpc>
            </a:pPr>
            <a:r>
              <a:rPr lang="en-AU" dirty="0"/>
              <a:t>Construction of problem and solution sets</a:t>
            </a:r>
          </a:p>
          <a:p>
            <a:pPr lvl="1">
              <a:lnSpc>
                <a:spcPct val="110000"/>
              </a:lnSpc>
            </a:pPr>
            <a:r>
              <a:rPr lang="en-AU" dirty="0"/>
              <a:t>Evidence utilisation can formalise how problems are understood, which solutions are seen (and seen to be relevant), and which goals are pursued</a:t>
            </a:r>
          </a:p>
          <a:p>
            <a:pPr>
              <a:lnSpc>
                <a:spcPct val="110000"/>
              </a:lnSpc>
            </a:pPr>
            <a:r>
              <a:rPr lang="en-AU" dirty="0"/>
              <a:t>Representation and accountability</a:t>
            </a:r>
          </a:p>
          <a:p>
            <a:pPr lvl="1">
              <a:lnSpc>
                <a:spcPct val="110000"/>
              </a:lnSpc>
            </a:pPr>
            <a:r>
              <a:rPr lang="en-AU" dirty="0"/>
              <a:t>Those who participate in the processes of evidence use will have particular priorities and understandings – can reflect on representation and accountability within processes. </a:t>
            </a:r>
          </a:p>
          <a:p>
            <a:pPr>
              <a:lnSpc>
                <a:spcPct val="110000"/>
              </a:lnSpc>
            </a:pPr>
            <a:endParaRPr lang="en-GB" dirty="0"/>
          </a:p>
        </p:txBody>
      </p:sp>
    </p:spTree>
    <p:extLst>
      <p:ext uri="{BB962C8B-B14F-4D97-AF65-F5344CB8AC3E}">
        <p14:creationId xmlns:p14="http://schemas.microsoft.com/office/powerpoint/2010/main" val="5750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320BC9-F852-4B76-B296-328E6F415243}"/>
              </a:ext>
            </a:extLst>
          </p:cNvPr>
          <p:cNvPicPr>
            <a:picLocks noChangeAspect="1"/>
          </p:cNvPicPr>
          <p:nvPr/>
        </p:nvPicPr>
        <p:blipFill rotWithShape="1">
          <a:blip r:embed="rId3">
            <a:extLst>
              <a:ext uri="{28A0092B-C50C-407E-A947-70E740481C1C}">
                <a14:useLocalDpi xmlns:a14="http://schemas.microsoft.com/office/drawing/2010/main" val="0"/>
              </a:ext>
            </a:extLst>
          </a:blip>
          <a:srcRect t="2907" b="2907"/>
          <a:stretch/>
        </p:blipFill>
        <p:spPr>
          <a:xfrm>
            <a:off x="0" y="0"/>
            <a:ext cx="12192000" cy="6858000"/>
          </a:xfrm>
          <a:prstGeom prst="rect">
            <a:avLst/>
          </a:prstGeom>
        </p:spPr>
      </p:pic>
      <p:sp>
        <p:nvSpPr>
          <p:cNvPr id="4" name="Title 1">
            <a:extLst>
              <a:ext uri="{FF2B5EF4-FFF2-40B4-BE49-F238E27FC236}">
                <a16:creationId xmlns:a16="http://schemas.microsoft.com/office/drawing/2014/main" id="{78B38D97-0A88-4D3D-88F8-67129580459F}"/>
              </a:ext>
            </a:extLst>
          </p:cNvPr>
          <p:cNvSpPr txBox="1">
            <a:spLocks/>
          </p:cNvSpPr>
          <p:nvPr/>
        </p:nvSpPr>
        <p:spPr>
          <a:xfrm>
            <a:off x="0" y="2518737"/>
            <a:ext cx="12192000" cy="2009232"/>
          </a:xfrm>
          <a:prstGeom prst="rect">
            <a:avLst/>
          </a:prstGeom>
          <a:solidFill>
            <a:schemeClr val="bg1">
              <a:alpha val="56000"/>
            </a:schemeClr>
          </a:solidFill>
        </p:spPr>
        <p:txBody>
          <a:bodyPr wrap="square" lIns="1800000" tIns="144000" rIns="1800000" bIns="14400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0"/>
              </a:spcBef>
            </a:pPr>
            <a:r>
              <a:rPr lang="en-GB" sz="3200" b="1" dirty="0">
                <a:latin typeface="Cambria" panose="02040503050406030204" pitchFamily="18" charset="0"/>
                <a:ea typeface="Cambria" panose="02040503050406030204" pitchFamily="18" charset="0"/>
              </a:rPr>
              <a:t>Applying a ‘whole systems’ approach to infection prevention &amp; control in primary health care clinics in South Africa</a:t>
            </a:r>
          </a:p>
        </p:txBody>
      </p:sp>
    </p:spTree>
    <p:extLst>
      <p:ext uri="{BB962C8B-B14F-4D97-AF65-F5344CB8AC3E}">
        <p14:creationId xmlns:p14="http://schemas.microsoft.com/office/powerpoint/2010/main" val="3908928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C963-D116-4524-B511-C7375B34613C}"/>
              </a:ext>
            </a:extLst>
          </p:cNvPr>
          <p:cNvSpPr>
            <a:spLocks noGrp="1"/>
          </p:cNvSpPr>
          <p:nvPr>
            <p:ph type="ctrTitle"/>
          </p:nvPr>
        </p:nvSpPr>
        <p:spPr>
          <a:xfrm>
            <a:off x="1583870" y="1563377"/>
            <a:ext cx="9316360" cy="1446550"/>
          </a:xfrm>
        </p:spPr>
        <p:txBody>
          <a:bodyPr wrap="square" anchor="b">
            <a:spAutoFit/>
          </a:bodyPr>
          <a:lstStyle/>
          <a:p>
            <a:pPr>
              <a:lnSpc>
                <a:spcPct val="100000"/>
              </a:lnSpc>
            </a:pPr>
            <a:r>
              <a:rPr lang="en-GB" dirty="0"/>
              <a:t>Using a participatory approach to design and cost complex interventions</a:t>
            </a:r>
          </a:p>
        </p:txBody>
      </p:sp>
      <p:sp>
        <p:nvSpPr>
          <p:cNvPr id="4" name="Text Placeholder 3">
            <a:extLst>
              <a:ext uri="{FF2B5EF4-FFF2-40B4-BE49-F238E27FC236}">
                <a16:creationId xmlns:a16="http://schemas.microsoft.com/office/drawing/2014/main" id="{3947C4DD-67D0-4598-9703-D5CC9AE57FFF}"/>
              </a:ext>
            </a:extLst>
          </p:cNvPr>
          <p:cNvSpPr>
            <a:spLocks noGrp="1"/>
          </p:cNvSpPr>
          <p:nvPr>
            <p:ph type="body" sz="quarter" idx="10"/>
          </p:nvPr>
        </p:nvSpPr>
        <p:spPr>
          <a:xfrm>
            <a:off x="2578100" y="5442101"/>
            <a:ext cx="7327900" cy="829971"/>
          </a:xfrm>
        </p:spPr>
        <p:txBody>
          <a:bodyPr/>
          <a:lstStyle/>
          <a:p>
            <a:r>
              <a:rPr lang="en-GB" sz="2400" dirty="0"/>
              <a:t>Fiammetta Bozzani</a:t>
            </a:r>
          </a:p>
          <a:p>
            <a:r>
              <a:rPr lang="en-GB" sz="2000" b="0" dirty="0"/>
              <a:t>London School of Hygiene &amp; Tropical Medicine</a:t>
            </a:r>
          </a:p>
        </p:txBody>
      </p:sp>
      <p:pic>
        <p:nvPicPr>
          <p:cNvPr id="6" name="Picture 5" descr="A picture containing person, person&#10;&#10;Description automatically generated">
            <a:extLst>
              <a:ext uri="{FF2B5EF4-FFF2-40B4-BE49-F238E27FC236}">
                <a16:creationId xmlns:a16="http://schemas.microsoft.com/office/drawing/2014/main" id="{905A1543-042F-4896-9DFB-F5D9005E2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227" y="3637357"/>
            <a:ext cx="1613546" cy="1620000"/>
          </a:xfrm>
          <a:prstGeom prst="rect">
            <a:avLst/>
          </a:prstGeom>
          <a:ln w="19050">
            <a:solidFill>
              <a:schemeClr val="tx1"/>
            </a:solidFill>
          </a:ln>
        </p:spPr>
      </p:pic>
    </p:spTree>
    <p:extLst>
      <p:ext uri="{BB962C8B-B14F-4D97-AF65-F5344CB8AC3E}">
        <p14:creationId xmlns:p14="http://schemas.microsoft.com/office/powerpoint/2010/main" val="1675585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416B-0899-428F-B4C4-F7AD6334ACBB}"/>
              </a:ext>
            </a:extLst>
          </p:cNvPr>
          <p:cNvSpPr>
            <a:spLocks noGrp="1"/>
          </p:cNvSpPr>
          <p:nvPr>
            <p:ph type="title"/>
          </p:nvPr>
        </p:nvSpPr>
        <p:spPr/>
        <p:txBody>
          <a:bodyPr/>
          <a:lstStyle/>
          <a:p>
            <a:r>
              <a:rPr lang="en-GB" dirty="0"/>
              <a:t>A novel approach to costing </a:t>
            </a:r>
          </a:p>
        </p:txBody>
      </p:sp>
      <p:sp>
        <p:nvSpPr>
          <p:cNvPr id="3" name="Text Placeholder 2">
            <a:extLst>
              <a:ext uri="{FF2B5EF4-FFF2-40B4-BE49-F238E27FC236}">
                <a16:creationId xmlns:a16="http://schemas.microsoft.com/office/drawing/2014/main" id="{5F7A0EBF-BA78-4FA6-88E5-99DBDE4AC2AD}"/>
              </a:ext>
            </a:extLst>
          </p:cNvPr>
          <p:cNvSpPr>
            <a:spLocks noGrp="1"/>
          </p:cNvSpPr>
          <p:nvPr>
            <p:ph type="body" sz="quarter" idx="10"/>
          </p:nvPr>
        </p:nvSpPr>
        <p:spPr/>
        <p:txBody>
          <a:bodyPr>
            <a:normAutofit lnSpcReduction="10000"/>
          </a:bodyPr>
          <a:lstStyle/>
          <a:p>
            <a:r>
              <a:rPr lang="en-GB" dirty="0">
                <a:latin typeface="+mj-lt"/>
              </a:rPr>
              <a:t>Costing framework developed alongside SDM, recognising that:</a:t>
            </a:r>
          </a:p>
          <a:p>
            <a:pPr lvl="1"/>
            <a:r>
              <a:rPr lang="en-GB" b="1" dirty="0">
                <a:solidFill>
                  <a:schemeClr val="accent5"/>
                </a:solidFill>
                <a:latin typeface="+mj-lt"/>
              </a:rPr>
              <a:t>interventions in our package are already variously implemented </a:t>
            </a:r>
            <a:r>
              <a:rPr lang="en-GB" dirty="0">
                <a:latin typeface="+mj-lt"/>
              </a:rPr>
              <a:t>in some form because benefits are established (e.g. opening windows, wearing masks)</a:t>
            </a:r>
          </a:p>
          <a:p>
            <a:pPr lvl="1"/>
            <a:r>
              <a:rPr lang="en-GB" dirty="0">
                <a:latin typeface="+mj-lt"/>
              </a:rPr>
              <a:t>current </a:t>
            </a:r>
            <a:r>
              <a:rPr lang="en-GB" b="1" dirty="0">
                <a:solidFill>
                  <a:schemeClr val="accent5"/>
                </a:solidFill>
                <a:latin typeface="+mj-lt"/>
              </a:rPr>
              <a:t>implementation is suboptimal </a:t>
            </a:r>
            <a:r>
              <a:rPr lang="en-GB" dirty="0">
                <a:latin typeface="+mj-lt"/>
              </a:rPr>
              <a:t>and costing ‘business as usual’ activities is not going to achieve intended effectiveness targets</a:t>
            </a:r>
          </a:p>
          <a:p>
            <a:pPr lvl="1"/>
            <a:r>
              <a:rPr lang="en-GB" dirty="0">
                <a:latin typeface="+mj-lt"/>
              </a:rPr>
              <a:t>relevant behaviours have to be contextualised within broader organisational culture, processes and system constraints, but </a:t>
            </a:r>
            <a:r>
              <a:rPr lang="en-GB" b="1" dirty="0">
                <a:solidFill>
                  <a:schemeClr val="accent5"/>
                </a:solidFill>
                <a:latin typeface="+mj-lt"/>
              </a:rPr>
              <a:t>no standard method to synthesise this information alongside economic analyses</a:t>
            </a:r>
          </a:p>
          <a:p>
            <a:r>
              <a:rPr lang="en-GB" dirty="0">
                <a:latin typeface="+mj-lt"/>
              </a:rPr>
              <a:t>What is new?</a:t>
            </a:r>
          </a:p>
          <a:p>
            <a:pPr lvl="1"/>
            <a:r>
              <a:rPr lang="en-GB" dirty="0">
                <a:latin typeface="+mj-lt"/>
              </a:rPr>
              <a:t>Enablers (contextual factors) identified with experts and practitioners during SDM workshops</a:t>
            </a:r>
          </a:p>
          <a:p>
            <a:pPr lvl="1"/>
            <a:r>
              <a:rPr lang="en-GB" dirty="0">
                <a:latin typeface="+mj-lt"/>
              </a:rPr>
              <a:t>Package of interventions and enablers included in economic analysis reflects </a:t>
            </a:r>
            <a:r>
              <a:rPr lang="en-GB" b="1" dirty="0">
                <a:solidFill>
                  <a:schemeClr val="accent5"/>
                </a:solidFill>
                <a:latin typeface="+mj-lt"/>
              </a:rPr>
              <a:t>full opportunity cost of achieving control of TB transmission in clinics</a:t>
            </a:r>
          </a:p>
        </p:txBody>
      </p:sp>
    </p:spTree>
    <p:extLst>
      <p:ext uri="{BB962C8B-B14F-4D97-AF65-F5344CB8AC3E}">
        <p14:creationId xmlns:p14="http://schemas.microsoft.com/office/powerpoint/2010/main" val="402607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F7C1-E670-4248-9FC5-9CA9562CD3B9}"/>
              </a:ext>
            </a:extLst>
          </p:cNvPr>
          <p:cNvSpPr>
            <a:spLocks noGrp="1"/>
          </p:cNvSpPr>
          <p:nvPr>
            <p:ph type="title"/>
          </p:nvPr>
        </p:nvSpPr>
        <p:spPr/>
        <p:txBody>
          <a:bodyPr/>
          <a:lstStyle/>
          <a:p>
            <a:r>
              <a:rPr lang="en-GB" dirty="0"/>
              <a:t>Economic evaluation methods</a:t>
            </a:r>
          </a:p>
        </p:txBody>
      </p:sp>
      <p:sp>
        <p:nvSpPr>
          <p:cNvPr id="3" name="Content Placeholder 2">
            <a:extLst>
              <a:ext uri="{FF2B5EF4-FFF2-40B4-BE49-F238E27FC236}">
                <a16:creationId xmlns:a16="http://schemas.microsoft.com/office/drawing/2014/main" id="{68729E37-95AF-40F2-AB8D-22195FC915AC}"/>
              </a:ext>
            </a:extLst>
          </p:cNvPr>
          <p:cNvSpPr>
            <a:spLocks noGrp="1"/>
          </p:cNvSpPr>
          <p:nvPr>
            <p:ph type="body" sz="quarter" idx="10"/>
          </p:nvPr>
        </p:nvSpPr>
        <p:spPr/>
        <p:txBody>
          <a:bodyPr>
            <a:normAutofit lnSpcReduction="10000"/>
          </a:bodyPr>
          <a:lstStyle/>
          <a:p>
            <a:pPr marL="457200" indent="-457200">
              <a:lnSpc>
                <a:spcPct val="110000"/>
              </a:lnSpc>
              <a:buFont typeface="+mj-lt"/>
              <a:buAutoNum type="arabicPeriod"/>
            </a:pPr>
            <a:r>
              <a:rPr lang="en-GB" b="1" dirty="0">
                <a:solidFill>
                  <a:schemeClr val="accent5"/>
                </a:solidFill>
                <a:latin typeface="+mj-lt"/>
              </a:rPr>
              <a:t>SDM workshop 1</a:t>
            </a:r>
          </a:p>
          <a:p>
            <a:pPr marL="713232" lvl="1" indent="-457200">
              <a:lnSpc>
                <a:spcPct val="110000"/>
              </a:lnSpc>
              <a:buFont typeface="Arial" panose="020B0604020202020204" pitchFamily="34" charset="0"/>
              <a:buChar char="•"/>
            </a:pPr>
            <a:r>
              <a:rPr lang="en-GB" dirty="0">
                <a:latin typeface="+mj-lt"/>
              </a:rPr>
              <a:t>Identify interventions (impact + feasibility) and specific activities to cost</a:t>
            </a:r>
          </a:p>
          <a:p>
            <a:pPr marL="713232" lvl="1" indent="-457200">
              <a:lnSpc>
                <a:spcPct val="110000"/>
              </a:lnSpc>
              <a:buFont typeface="Arial" panose="020B0604020202020204" pitchFamily="34" charset="0"/>
              <a:buChar char="•"/>
            </a:pPr>
            <a:r>
              <a:rPr lang="en-GB" dirty="0">
                <a:latin typeface="+mj-lt"/>
              </a:rPr>
              <a:t>Identify enablers (improve feasibility) </a:t>
            </a:r>
          </a:p>
          <a:p>
            <a:pPr marL="457200" indent="-457200">
              <a:lnSpc>
                <a:spcPct val="110000"/>
              </a:lnSpc>
              <a:buFont typeface="+mj-lt"/>
              <a:buAutoNum type="arabicPeriod"/>
            </a:pPr>
            <a:r>
              <a:rPr lang="en-GB" b="1" dirty="0">
                <a:solidFill>
                  <a:schemeClr val="accent5"/>
                </a:solidFill>
                <a:latin typeface="+mj-lt"/>
              </a:rPr>
              <a:t>Micro-costing – identify input prices and quantities </a:t>
            </a:r>
          </a:p>
          <a:p>
            <a:pPr marL="713232" lvl="1" indent="-457200">
              <a:lnSpc>
                <a:spcPct val="110000"/>
              </a:lnSpc>
              <a:buFont typeface="Arial" panose="020B0604020202020204" pitchFamily="34" charset="0"/>
              <a:buChar char="•"/>
            </a:pPr>
            <a:r>
              <a:rPr lang="en-GB" dirty="0">
                <a:latin typeface="+mj-lt"/>
              </a:rPr>
              <a:t>Core intervention activities, enablers, consequential TB and HIV care</a:t>
            </a:r>
          </a:p>
          <a:p>
            <a:pPr marL="713232" lvl="1" indent="-457200">
              <a:lnSpc>
                <a:spcPct val="110000"/>
              </a:lnSpc>
              <a:buFont typeface="Arial" panose="020B0604020202020204" pitchFamily="34" charset="0"/>
              <a:buChar char="•"/>
            </a:pPr>
            <a:r>
              <a:rPr lang="en-GB" dirty="0">
                <a:latin typeface="+mj-lt"/>
              </a:rPr>
              <a:t>Sources: Published literature, current research, quotes from suppliers</a:t>
            </a:r>
          </a:p>
          <a:p>
            <a:pPr marL="457200" indent="-457200">
              <a:lnSpc>
                <a:spcPct val="110000"/>
              </a:lnSpc>
              <a:buFont typeface="+mj-lt"/>
              <a:buAutoNum type="arabicPeriod"/>
            </a:pPr>
            <a:r>
              <a:rPr lang="en-GB" b="1" dirty="0">
                <a:solidFill>
                  <a:schemeClr val="accent5"/>
                </a:solidFill>
                <a:latin typeface="+mj-lt"/>
              </a:rPr>
              <a:t>Cost model parameters validation</a:t>
            </a:r>
          </a:p>
          <a:p>
            <a:pPr marL="713232" lvl="1" indent="-457200">
              <a:lnSpc>
                <a:spcPct val="110000"/>
              </a:lnSpc>
              <a:buFont typeface="Arial" panose="020B0604020202020204" pitchFamily="34" charset="0"/>
              <a:buChar char="•"/>
            </a:pPr>
            <a:r>
              <a:rPr lang="en-GB" dirty="0">
                <a:latin typeface="+mj-lt"/>
              </a:rPr>
              <a:t>Monthly ‘drop-in’ calls with SDM workshop participants</a:t>
            </a:r>
          </a:p>
          <a:p>
            <a:pPr marL="713232" lvl="1" indent="-457200">
              <a:lnSpc>
                <a:spcPct val="110000"/>
              </a:lnSpc>
              <a:buFont typeface="Arial" panose="020B0604020202020204" pitchFamily="34" charset="0"/>
              <a:buChar char="•"/>
            </a:pPr>
            <a:r>
              <a:rPr lang="en-GB" dirty="0">
                <a:latin typeface="+mj-lt"/>
              </a:rPr>
              <a:t>SDM workshop 2 – present preliminary results, make changes for final estimates</a:t>
            </a:r>
          </a:p>
          <a:p>
            <a:pPr marL="457200" indent="-457200">
              <a:lnSpc>
                <a:spcPct val="110000"/>
              </a:lnSpc>
              <a:buFont typeface="+mj-lt"/>
              <a:buAutoNum type="arabicPeriod"/>
            </a:pPr>
            <a:r>
              <a:rPr lang="en-GB" b="1" dirty="0">
                <a:solidFill>
                  <a:schemeClr val="accent5"/>
                </a:solidFill>
                <a:latin typeface="+mj-lt"/>
              </a:rPr>
              <a:t>Attach unit costs to TB transmission model outputs to generate cost-effectiveness ratios</a:t>
            </a:r>
          </a:p>
        </p:txBody>
      </p:sp>
    </p:spTree>
    <p:extLst>
      <p:ext uri="{BB962C8B-B14F-4D97-AF65-F5344CB8AC3E}">
        <p14:creationId xmlns:p14="http://schemas.microsoft.com/office/powerpoint/2010/main" val="1165193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 outcomes and limitations</a:t>
            </a:r>
          </a:p>
        </p:txBody>
      </p:sp>
      <p:sp>
        <p:nvSpPr>
          <p:cNvPr id="3" name="Text Placeholder 2"/>
          <p:cNvSpPr>
            <a:spLocks noGrp="1"/>
          </p:cNvSpPr>
          <p:nvPr>
            <p:ph type="body" sz="quarter" idx="10"/>
          </p:nvPr>
        </p:nvSpPr>
        <p:spPr/>
        <p:txBody>
          <a:bodyPr>
            <a:normAutofit fontScale="92500" lnSpcReduction="10000"/>
          </a:bodyPr>
          <a:lstStyle/>
          <a:p>
            <a:r>
              <a:rPr lang="en-GB" b="1" dirty="0">
                <a:solidFill>
                  <a:schemeClr val="accent5"/>
                </a:solidFill>
              </a:rPr>
              <a:t>Enablers can represent &gt;90% of total costs </a:t>
            </a:r>
            <a:r>
              <a:rPr lang="en-GB" dirty="0"/>
              <a:t>(e.g. introducing appointments)</a:t>
            </a:r>
            <a:endParaRPr lang="en-GB" b="1" dirty="0"/>
          </a:p>
          <a:p>
            <a:r>
              <a:rPr lang="en-GB" b="1" dirty="0">
                <a:solidFill>
                  <a:schemeClr val="accent5"/>
                </a:solidFill>
              </a:rPr>
              <a:t>Regular contact with GMB participants helps validate assumptions</a:t>
            </a:r>
          </a:p>
          <a:p>
            <a:pPr lvl="1"/>
            <a:r>
              <a:rPr lang="en-GB" dirty="0"/>
              <a:t>although participants may have ‘self-selected’ on drop-in validation calls</a:t>
            </a:r>
            <a:r>
              <a:rPr lang="en-GB" b="1" dirty="0">
                <a:solidFill>
                  <a:schemeClr val="accent5"/>
                </a:solidFill>
              </a:rPr>
              <a:t> </a:t>
            </a:r>
          </a:p>
          <a:p>
            <a:r>
              <a:rPr lang="en-GB" b="1" dirty="0">
                <a:solidFill>
                  <a:schemeClr val="accent5"/>
                </a:solidFill>
              </a:rPr>
              <a:t>Enablers tend to be above service level</a:t>
            </a:r>
          </a:p>
          <a:p>
            <a:pPr lvl="1"/>
            <a:r>
              <a:rPr lang="en-GB" dirty="0"/>
              <a:t>high-level activities, difficult to allocate to specific interventions</a:t>
            </a:r>
          </a:p>
          <a:p>
            <a:pPr lvl="1"/>
            <a:r>
              <a:rPr lang="en-GB" dirty="0"/>
              <a:t>activities that fall outside the remit of the health sector</a:t>
            </a:r>
          </a:p>
          <a:p>
            <a:r>
              <a:rPr lang="en-GB" dirty="0"/>
              <a:t>SDM-informed costing can highlight trade-offs between interventions that are more or less reliant on enablers (and at what level these operate)</a:t>
            </a:r>
          </a:p>
          <a:p>
            <a:pPr lvl="1"/>
            <a:r>
              <a:rPr lang="en-GB" dirty="0"/>
              <a:t>It provides information on intervention feasibility quantitatively within the ICER</a:t>
            </a:r>
          </a:p>
          <a:p>
            <a:pPr lvl="1"/>
            <a:r>
              <a:rPr lang="en-GB" dirty="0"/>
              <a:t>It provides qualitative evidence on enablers that are difficult to measure</a:t>
            </a:r>
          </a:p>
          <a:p>
            <a:r>
              <a:rPr lang="en-GB" dirty="0"/>
              <a:t>It is not best suited inform the choice of a cost function for modelling costs at scale</a:t>
            </a:r>
          </a:p>
          <a:p>
            <a:pPr lvl="1"/>
            <a:endParaRPr lang="en-GB" dirty="0"/>
          </a:p>
        </p:txBody>
      </p:sp>
    </p:spTree>
    <p:extLst>
      <p:ext uri="{BB962C8B-B14F-4D97-AF65-F5344CB8AC3E}">
        <p14:creationId xmlns:p14="http://schemas.microsoft.com/office/powerpoint/2010/main" val="836626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miling for the picture&#10;&#10;Description automatically generated with medium confidence">
            <a:extLst>
              <a:ext uri="{FF2B5EF4-FFF2-40B4-BE49-F238E27FC236}">
                <a16:creationId xmlns:a16="http://schemas.microsoft.com/office/drawing/2014/main" id="{3771C293-3F20-44AD-AB44-D7539E3CF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627" y="2636692"/>
            <a:ext cx="1945131" cy="2160000"/>
          </a:xfrm>
          <a:prstGeom prst="rect">
            <a:avLst/>
          </a:prstGeom>
          <a:ln w="19050">
            <a:solidFill>
              <a:schemeClr val="tx1"/>
            </a:solidFill>
          </a:ln>
        </p:spPr>
      </p:pic>
      <p:sp>
        <p:nvSpPr>
          <p:cNvPr id="16" name="Rectangle 15">
            <a:extLst>
              <a:ext uri="{FF2B5EF4-FFF2-40B4-BE49-F238E27FC236}">
                <a16:creationId xmlns:a16="http://schemas.microsoft.com/office/drawing/2014/main" id="{EC5E9691-E168-4D86-BDEE-6EB2BF80DDA0}"/>
              </a:ext>
            </a:extLst>
          </p:cNvPr>
          <p:cNvSpPr/>
          <p:nvPr/>
        </p:nvSpPr>
        <p:spPr>
          <a:xfrm>
            <a:off x="8229600" y="101600"/>
            <a:ext cx="3962400" cy="6285345"/>
          </a:xfrm>
          <a:prstGeom prst="rect">
            <a:avLst/>
          </a:prstGeom>
          <a:solidFill>
            <a:srgbClr val="FFF2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smiling for the camera&#10;&#10;Description automatically generated with medium confidence">
            <a:extLst>
              <a:ext uri="{FF2B5EF4-FFF2-40B4-BE49-F238E27FC236}">
                <a16:creationId xmlns:a16="http://schemas.microsoft.com/office/drawing/2014/main" id="{EDB154C9-D490-46F5-9C89-AAD342291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337" y="2636692"/>
            <a:ext cx="2160000" cy="2160000"/>
          </a:xfrm>
          <a:prstGeom prst="rect">
            <a:avLst/>
          </a:prstGeom>
          <a:ln w="19050">
            <a:solidFill>
              <a:schemeClr val="tx1"/>
            </a:solidFill>
          </a:ln>
        </p:spPr>
      </p:pic>
      <p:sp>
        <p:nvSpPr>
          <p:cNvPr id="3" name="Text Placeholder 2">
            <a:extLst>
              <a:ext uri="{FF2B5EF4-FFF2-40B4-BE49-F238E27FC236}">
                <a16:creationId xmlns:a16="http://schemas.microsoft.com/office/drawing/2014/main" id="{89956A28-E893-4C92-93C2-5209EC4354A0}"/>
              </a:ext>
            </a:extLst>
          </p:cNvPr>
          <p:cNvSpPr>
            <a:spLocks noGrp="1"/>
          </p:cNvSpPr>
          <p:nvPr>
            <p:ph type="body" sz="quarter" idx="4294967295"/>
          </p:nvPr>
        </p:nvSpPr>
        <p:spPr>
          <a:xfrm>
            <a:off x="0" y="928688"/>
            <a:ext cx="3686175" cy="4664075"/>
          </a:xfrm>
        </p:spPr>
        <p:txBody>
          <a:bodyPr anchor="t">
            <a:normAutofit/>
          </a:bodyPr>
          <a:lstStyle/>
          <a:p>
            <a:pPr marL="0" indent="0" algn="ctr">
              <a:buNone/>
            </a:pPr>
            <a:r>
              <a:rPr lang="en-GB" sz="2400" b="1" dirty="0"/>
              <a:t>Alastair Ager</a:t>
            </a:r>
          </a:p>
          <a:p>
            <a:pPr marL="0" indent="0" algn="ctr">
              <a:lnSpc>
                <a:spcPct val="100000"/>
              </a:lnSpc>
              <a:buNone/>
            </a:pPr>
            <a:r>
              <a:rPr lang="en-GB" sz="1800" dirty="0"/>
              <a:t>Institute of Global Health and Development, Queen Margaret University</a:t>
            </a:r>
          </a:p>
        </p:txBody>
      </p:sp>
      <p:sp>
        <p:nvSpPr>
          <p:cNvPr id="4" name="Text Placeholder 2">
            <a:extLst>
              <a:ext uri="{FF2B5EF4-FFF2-40B4-BE49-F238E27FC236}">
                <a16:creationId xmlns:a16="http://schemas.microsoft.com/office/drawing/2014/main" id="{833AE7B3-B947-4DE8-A10A-5CACC04ED3AA}"/>
              </a:ext>
            </a:extLst>
          </p:cNvPr>
          <p:cNvSpPr txBox="1">
            <a:spLocks/>
          </p:cNvSpPr>
          <p:nvPr/>
        </p:nvSpPr>
        <p:spPr>
          <a:xfrm>
            <a:off x="3919111" y="928254"/>
            <a:ext cx="3686400" cy="466436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t>Gerald Bloom</a:t>
            </a:r>
          </a:p>
          <a:p>
            <a:pPr marL="0" indent="0" algn="ctr">
              <a:buNone/>
            </a:pPr>
            <a:r>
              <a:rPr lang="en-GB" sz="1800" dirty="0"/>
              <a:t>Institute of Development Studies, </a:t>
            </a:r>
            <a:br>
              <a:rPr lang="en-GB" sz="1800" dirty="0"/>
            </a:br>
            <a:r>
              <a:rPr lang="en-GB" sz="1800" dirty="0"/>
              <a:t>University of Sussex</a:t>
            </a:r>
          </a:p>
        </p:txBody>
      </p:sp>
      <p:sp>
        <p:nvSpPr>
          <p:cNvPr id="12" name="Text Placeholder 2">
            <a:extLst>
              <a:ext uri="{FF2B5EF4-FFF2-40B4-BE49-F238E27FC236}">
                <a16:creationId xmlns:a16="http://schemas.microsoft.com/office/drawing/2014/main" id="{69AB85D5-9F35-40E0-9C5F-0F83AB67AA71}"/>
              </a:ext>
            </a:extLst>
          </p:cNvPr>
          <p:cNvSpPr txBox="1">
            <a:spLocks/>
          </p:cNvSpPr>
          <p:nvPr/>
        </p:nvSpPr>
        <p:spPr>
          <a:xfrm>
            <a:off x="8452881" y="928254"/>
            <a:ext cx="3528912" cy="466436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t>Anna Vassall</a:t>
            </a:r>
          </a:p>
          <a:p>
            <a:pPr marL="0" indent="0" algn="ctr">
              <a:buNone/>
            </a:pPr>
            <a:r>
              <a:rPr lang="en-GB" sz="1800" dirty="0"/>
              <a:t>London School of Hygiene &amp; Tropical Medicine</a:t>
            </a:r>
          </a:p>
        </p:txBody>
      </p:sp>
      <p:pic>
        <p:nvPicPr>
          <p:cNvPr id="11" name="Picture 10" descr="A person wearing glasses&#10;&#10;Description automatically generated with medium confidence">
            <a:extLst>
              <a:ext uri="{FF2B5EF4-FFF2-40B4-BE49-F238E27FC236}">
                <a16:creationId xmlns:a16="http://schemas.microsoft.com/office/drawing/2014/main" id="{37FF544C-AAFE-4BF8-A9A3-D753260E6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561" y="2636693"/>
            <a:ext cx="1687500" cy="2160000"/>
          </a:xfrm>
          <a:prstGeom prst="rect">
            <a:avLst/>
          </a:prstGeom>
          <a:ln w="19050">
            <a:solidFill>
              <a:schemeClr val="tx1"/>
            </a:solidFill>
          </a:ln>
        </p:spPr>
      </p:pic>
      <p:sp>
        <p:nvSpPr>
          <p:cNvPr id="17" name="TextBox 16">
            <a:extLst>
              <a:ext uri="{FF2B5EF4-FFF2-40B4-BE49-F238E27FC236}">
                <a16:creationId xmlns:a16="http://schemas.microsoft.com/office/drawing/2014/main" id="{0FCBC1B1-5C23-442F-8AB4-A3B1D1F08A4F}"/>
              </a:ext>
            </a:extLst>
          </p:cNvPr>
          <p:cNvSpPr txBox="1"/>
          <p:nvPr/>
        </p:nvSpPr>
        <p:spPr>
          <a:xfrm>
            <a:off x="2921160" y="5560414"/>
            <a:ext cx="2159000" cy="400110"/>
          </a:xfrm>
          <a:prstGeom prst="rect">
            <a:avLst/>
          </a:prstGeom>
          <a:noFill/>
        </p:spPr>
        <p:txBody>
          <a:bodyPr wrap="square" rtlCol="0">
            <a:spAutoFit/>
          </a:bodyPr>
          <a:lstStyle/>
          <a:p>
            <a:pPr algn="ctr"/>
            <a:r>
              <a:rPr lang="en-GB" sz="2000" i="1" dirty="0">
                <a:solidFill>
                  <a:schemeClr val="tx1">
                    <a:lumMod val="50000"/>
                    <a:lumOff val="50000"/>
                  </a:schemeClr>
                </a:solidFill>
                <a:latin typeface="Sitka Banner" panose="02000505000000020004" pitchFamily="2" charset="0"/>
              </a:rPr>
              <a:t>Discussants</a:t>
            </a:r>
          </a:p>
        </p:txBody>
      </p:sp>
      <p:sp>
        <p:nvSpPr>
          <p:cNvPr id="18" name="TextBox 17">
            <a:extLst>
              <a:ext uri="{FF2B5EF4-FFF2-40B4-BE49-F238E27FC236}">
                <a16:creationId xmlns:a16="http://schemas.microsoft.com/office/drawing/2014/main" id="{50C34F25-A2DE-40CD-89B6-857EF0E148E3}"/>
              </a:ext>
            </a:extLst>
          </p:cNvPr>
          <p:cNvSpPr txBox="1"/>
          <p:nvPr/>
        </p:nvSpPr>
        <p:spPr>
          <a:xfrm>
            <a:off x="9137837" y="5560414"/>
            <a:ext cx="2159000" cy="400110"/>
          </a:xfrm>
          <a:prstGeom prst="rect">
            <a:avLst/>
          </a:prstGeom>
          <a:noFill/>
        </p:spPr>
        <p:txBody>
          <a:bodyPr wrap="square" rtlCol="0">
            <a:spAutoFit/>
          </a:bodyPr>
          <a:lstStyle/>
          <a:p>
            <a:pPr algn="ctr"/>
            <a:r>
              <a:rPr lang="en-GB" sz="2000" i="1" dirty="0">
                <a:solidFill>
                  <a:schemeClr val="tx1">
                    <a:lumMod val="50000"/>
                    <a:lumOff val="50000"/>
                  </a:schemeClr>
                </a:solidFill>
                <a:latin typeface="Sitka Banner" panose="02000505000000020004" pitchFamily="2" charset="0"/>
              </a:rPr>
              <a:t>Facilitator</a:t>
            </a:r>
          </a:p>
        </p:txBody>
      </p:sp>
    </p:spTree>
    <p:extLst>
      <p:ext uri="{BB962C8B-B14F-4D97-AF65-F5344CB8AC3E}">
        <p14:creationId xmlns:p14="http://schemas.microsoft.com/office/powerpoint/2010/main" val="195968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24A7-F3D1-4D0D-A8C8-95D1B1DA96AF}"/>
              </a:ext>
            </a:extLst>
          </p:cNvPr>
          <p:cNvSpPr>
            <a:spLocks noGrp="1"/>
          </p:cNvSpPr>
          <p:nvPr>
            <p:ph type="ctrTitle"/>
          </p:nvPr>
        </p:nvSpPr>
        <p:spPr>
          <a:xfrm>
            <a:off x="1371599" y="2391295"/>
            <a:ext cx="9740902" cy="535531"/>
          </a:xfrm>
        </p:spPr>
        <p:txBody>
          <a:bodyPr/>
          <a:lstStyle/>
          <a:p>
            <a:r>
              <a:rPr lang="en-GB" sz="3200" dirty="0"/>
              <a:t>Situating interventions in the policy context</a:t>
            </a:r>
            <a:endParaRPr lang="en-GB" sz="3200" i="1" dirty="0"/>
          </a:p>
        </p:txBody>
      </p:sp>
      <p:sp>
        <p:nvSpPr>
          <p:cNvPr id="4" name="Text Placeholder 3">
            <a:extLst>
              <a:ext uri="{FF2B5EF4-FFF2-40B4-BE49-F238E27FC236}">
                <a16:creationId xmlns:a16="http://schemas.microsoft.com/office/drawing/2014/main" id="{D7EBC70E-8785-43E3-90D4-2CDC54370E23}"/>
              </a:ext>
            </a:extLst>
          </p:cNvPr>
          <p:cNvSpPr>
            <a:spLocks noGrp="1"/>
          </p:cNvSpPr>
          <p:nvPr>
            <p:ph type="body" sz="quarter" idx="10"/>
          </p:nvPr>
        </p:nvSpPr>
        <p:spPr>
          <a:xfrm>
            <a:off x="4246755" y="5370172"/>
            <a:ext cx="3990590" cy="829971"/>
          </a:xfrm>
        </p:spPr>
        <p:txBody>
          <a:bodyPr/>
          <a:lstStyle/>
          <a:p>
            <a:r>
              <a:rPr lang="en-GB" sz="2400" dirty="0"/>
              <a:t>Chris Colvin</a:t>
            </a:r>
          </a:p>
          <a:p>
            <a:r>
              <a:rPr lang="en-GB" sz="2000" b="0" dirty="0"/>
              <a:t>University of Cape Town</a:t>
            </a:r>
          </a:p>
        </p:txBody>
      </p:sp>
      <p:pic>
        <p:nvPicPr>
          <p:cNvPr id="10" name="Picture 9" descr="A person with a beard&#10;&#10;Description automatically generated with medium confidence">
            <a:extLst>
              <a:ext uri="{FF2B5EF4-FFF2-40B4-BE49-F238E27FC236}">
                <a16:creationId xmlns:a16="http://schemas.microsoft.com/office/drawing/2014/main" id="{4BF71CB5-36AA-440B-9A95-82ABF568C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405" y="3661272"/>
            <a:ext cx="1489291" cy="1620000"/>
          </a:xfrm>
          <a:prstGeom prst="rect">
            <a:avLst/>
          </a:prstGeom>
          <a:ln w="19050">
            <a:solidFill>
              <a:schemeClr val="tx1"/>
            </a:solidFill>
          </a:ln>
        </p:spPr>
      </p:pic>
    </p:spTree>
    <p:extLst>
      <p:ext uri="{BB962C8B-B14F-4D97-AF65-F5344CB8AC3E}">
        <p14:creationId xmlns:p14="http://schemas.microsoft.com/office/powerpoint/2010/main" val="1118546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7224-C333-428A-ACD1-B464110C1A8E}"/>
              </a:ext>
            </a:extLst>
          </p:cNvPr>
          <p:cNvSpPr>
            <a:spLocks noGrp="1"/>
          </p:cNvSpPr>
          <p:nvPr>
            <p:ph type="title"/>
          </p:nvPr>
        </p:nvSpPr>
        <p:spPr/>
        <p:txBody>
          <a:bodyPr/>
          <a:lstStyle/>
          <a:p>
            <a:r>
              <a:rPr lang="en-GB" dirty="0"/>
              <a:t>Policy study main findings</a:t>
            </a:r>
          </a:p>
        </p:txBody>
      </p:sp>
      <p:sp>
        <p:nvSpPr>
          <p:cNvPr id="4" name="Text Placeholder 3">
            <a:extLst>
              <a:ext uri="{FF2B5EF4-FFF2-40B4-BE49-F238E27FC236}">
                <a16:creationId xmlns:a16="http://schemas.microsoft.com/office/drawing/2014/main" id="{4CAAD8EA-86C2-429D-AFC0-D7B5ED455CF8}"/>
              </a:ext>
            </a:extLst>
          </p:cNvPr>
          <p:cNvSpPr>
            <a:spLocks noGrp="1"/>
          </p:cNvSpPr>
          <p:nvPr>
            <p:ph type="body" sz="quarter" idx="10"/>
          </p:nvPr>
        </p:nvSpPr>
        <p:spPr/>
        <p:txBody>
          <a:bodyPr>
            <a:normAutofit fontScale="92500" lnSpcReduction="20000"/>
          </a:bodyPr>
          <a:lstStyle/>
          <a:p>
            <a:pPr marL="514350" indent="-514350">
              <a:buFont typeface="+mj-lt"/>
              <a:buAutoNum type="arabicPeriod"/>
            </a:pPr>
            <a:r>
              <a:rPr lang="en-US" b="1" u="sng" dirty="0"/>
              <a:t>Ownership</a:t>
            </a:r>
            <a:r>
              <a:rPr lang="en-US" dirty="0"/>
              <a:t>: Many people felt that TB-IPC was seen as “</a:t>
            </a:r>
            <a:r>
              <a:rPr lang="en-US" i="1" dirty="0"/>
              <a:t>everybody’s business and [therefore] nobody’s business</a:t>
            </a:r>
            <a:r>
              <a:rPr lang="en-US" dirty="0"/>
              <a:t>”. </a:t>
            </a:r>
          </a:p>
          <a:p>
            <a:pPr marL="514350" indent="-514350">
              <a:buFont typeface="+mj-lt"/>
              <a:buAutoNum type="arabicPeriod"/>
            </a:pPr>
            <a:r>
              <a:rPr lang="en-US" b="1" u="sng" dirty="0"/>
              <a:t>Advocacy</a:t>
            </a:r>
            <a:r>
              <a:rPr lang="en-US" dirty="0"/>
              <a:t>: A general lack of TB activism, or any broader civil society mobilization to address TB concerns. </a:t>
            </a:r>
          </a:p>
          <a:p>
            <a:pPr marL="514350" indent="-514350">
              <a:buFont typeface="+mj-lt"/>
              <a:buAutoNum type="arabicPeriod" startAt="3"/>
            </a:pPr>
            <a:r>
              <a:rPr lang="en-US" b="1" u="sng" dirty="0"/>
              <a:t>Evidence</a:t>
            </a:r>
            <a:r>
              <a:rPr lang="en-US" dirty="0"/>
              <a:t>: A lack of new, clear and compelling effectiveness or cost-effectiveness evidence for TB-IPC interventions might make policy advocacy difficult</a:t>
            </a:r>
          </a:p>
          <a:p>
            <a:pPr marL="514350" indent="-514350">
              <a:buFont typeface="+mj-lt"/>
              <a:buAutoNum type="arabicPeriod" startAt="3"/>
            </a:pPr>
            <a:r>
              <a:rPr lang="en-US" b="1" u="sng" dirty="0"/>
              <a:t>Implementation context</a:t>
            </a:r>
            <a:r>
              <a:rPr lang="en-US" dirty="0"/>
              <a:t>: TB </a:t>
            </a:r>
            <a:r>
              <a:rPr lang="en-US" dirty="0" err="1"/>
              <a:t>programmes</a:t>
            </a:r>
            <a:r>
              <a:rPr lang="en-US" dirty="0"/>
              <a:t> were described as highly institutionalized and routinized and as stigmatized by HCWs (rigid </a:t>
            </a:r>
            <a:r>
              <a:rPr lang="en-US" i="1" dirty="0"/>
              <a:t>professional hierarchies varied TB risk perceptions, </a:t>
            </a:r>
            <a:r>
              <a:rPr lang="en-US" dirty="0"/>
              <a:t>persistent </a:t>
            </a:r>
            <a:r>
              <a:rPr lang="en-US" i="1" dirty="0"/>
              <a:t>blind spot around where the real TB risk is located)</a:t>
            </a:r>
            <a:r>
              <a:rPr lang="en-US" dirty="0"/>
              <a:t>. </a:t>
            </a:r>
            <a:endParaRPr lang="en-GB" dirty="0"/>
          </a:p>
          <a:p>
            <a:pPr marL="457200" indent="-457200">
              <a:buFont typeface="+mj-lt"/>
              <a:buAutoNum type="arabicPeriod" startAt="3"/>
            </a:pPr>
            <a:r>
              <a:rPr lang="en-US" b="1" u="sng" dirty="0"/>
              <a:t>Key role of system level change</a:t>
            </a:r>
            <a:r>
              <a:rPr lang="en-US" dirty="0"/>
              <a:t>: Success stories were only described at the clinic level, sub-district or district levels. TB-IPC is a problem that cannot be solved (only) by individuals or by national government.</a:t>
            </a:r>
          </a:p>
          <a:p>
            <a:pPr marL="457200" indent="-457200">
              <a:buFont typeface="+mj-lt"/>
              <a:buAutoNum type="arabicPeriod" startAt="3"/>
            </a:pPr>
            <a:endParaRPr lang="en-GB" dirty="0"/>
          </a:p>
        </p:txBody>
      </p:sp>
    </p:spTree>
    <p:extLst>
      <p:ext uri="{BB962C8B-B14F-4D97-AF65-F5344CB8AC3E}">
        <p14:creationId xmlns:p14="http://schemas.microsoft.com/office/powerpoint/2010/main" val="3735560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253A-813B-4F71-94E5-B7787AA24717}"/>
              </a:ext>
            </a:extLst>
          </p:cNvPr>
          <p:cNvSpPr>
            <a:spLocks noGrp="1"/>
          </p:cNvSpPr>
          <p:nvPr>
            <p:ph type="ctrTitle"/>
          </p:nvPr>
        </p:nvSpPr>
        <p:spPr/>
        <p:txBody>
          <a:bodyPr anchor="ctr"/>
          <a:lstStyle/>
          <a:p>
            <a:r>
              <a:rPr lang="en-GB" dirty="0"/>
              <a:t>Discussion</a:t>
            </a:r>
          </a:p>
        </p:txBody>
      </p:sp>
      <p:sp>
        <p:nvSpPr>
          <p:cNvPr id="3" name="Subtitle 2">
            <a:extLst>
              <a:ext uri="{FF2B5EF4-FFF2-40B4-BE49-F238E27FC236}">
                <a16:creationId xmlns:a16="http://schemas.microsoft.com/office/drawing/2014/main" id="{35BAB118-C51C-4E3A-A15B-1482E304EB74}"/>
              </a:ext>
            </a:extLst>
          </p:cNvPr>
          <p:cNvSpPr>
            <a:spLocks noGrp="1"/>
          </p:cNvSpPr>
          <p:nvPr>
            <p:ph type="subTitle" idx="1"/>
          </p:nvPr>
        </p:nvSpPr>
        <p:spPr>
          <a:xfrm>
            <a:off x="2249214" y="3602038"/>
            <a:ext cx="7693572" cy="1655762"/>
          </a:xfrm>
        </p:spPr>
        <p:txBody>
          <a:bodyPr>
            <a:normAutofit/>
          </a:bodyPr>
          <a:lstStyle/>
          <a:p>
            <a:r>
              <a:rPr lang="en-GB" sz="2800" dirty="0"/>
              <a:t>Incorporating complexity into intervention design</a:t>
            </a:r>
          </a:p>
        </p:txBody>
      </p:sp>
    </p:spTree>
    <p:extLst>
      <p:ext uri="{BB962C8B-B14F-4D97-AF65-F5344CB8AC3E}">
        <p14:creationId xmlns:p14="http://schemas.microsoft.com/office/powerpoint/2010/main" val="2968828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24A7-F3D1-4D0D-A8C8-95D1B1DA96AF}"/>
              </a:ext>
            </a:extLst>
          </p:cNvPr>
          <p:cNvSpPr>
            <a:spLocks noGrp="1"/>
          </p:cNvSpPr>
          <p:nvPr>
            <p:ph type="ctrTitle"/>
          </p:nvPr>
        </p:nvSpPr>
        <p:spPr>
          <a:xfrm>
            <a:off x="1371599" y="2391295"/>
            <a:ext cx="9740902" cy="535531"/>
          </a:xfrm>
        </p:spPr>
        <p:txBody>
          <a:bodyPr/>
          <a:lstStyle/>
          <a:p>
            <a:r>
              <a:rPr lang="en-GB" sz="3200" dirty="0"/>
              <a:t>Summary</a:t>
            </a:r>
            <a:endParaRPr lang="en-GB" sz="3200" i="1" dirty="0"/>
          </a:p>
        </p:txBody>
      </p:sp>
      <p:sp>
        <p:nvSpPr>
          <p:cNvPr id="4" name="Text Placeholder 3">
            <a:extLst>
              <a:ext uri="{FF2B5EF4-FFF2-40B4-BE49-F238E27FC236}">
                <a16:creationId xmlns:a16="http://schemas.microsoft.com/office/drawing/2014/main" id="{D7EBC70E-8785-43E3-90D4-2CDC54370E23}"/>
              </a:ext>
            </a:extLst>
          </p:cNvPr>
          <p:cNvSpPr>
            <a:spLocks noGrp="1"/>
          </p:cNvSpPr>
          <p:nvPr>
            <p:ph type="body" sz="quarter" idx="10"/>
          </p:nvPr>
        </p:nvSpPr>
        <p:spPr>
          <a:xfrm>
            <a:off x="1371599" y="5370172"/>
            <a:ext cx="3990590" cy="829971"/>
          </a:xfrm>
        </p:spPr>
        <p:txBody>
          <a:bodyPr/>
          <a:lstStyle/>
          <a:p>
            <a:r>
              <a:rPr lang="en-GB" sz="2400" dirty="0"/>
              <a:t>Chris Colvin</a:t>
            </a:r>
          </a:p>
          <a:p>
            <a:r>
              <a:rPr lang="en-GB" sz="2000" b="0" dirty="0"/>
              <a:t>University of Cape Town</a:t>
            </a:r>
          </a:p>
        </p:txBody>
      </p:sp>
      <p:pic>
        <p:nvPicPr>
          <p:cNvPr id="10" name="Picture 9" descr="A person with a beard&#10;&#10;Description automatically generated with medium confidence">
            <a:extLst>
              <a:ext uri="{FF2B5EF4-FFF2-40B4-BE49-F238E27FC236}">
                <a16:creationId xmlns:a16="http://schemas.microsoft.com/office/drawing/2014/main" id="{4BF71CB5-36AA-440B-9A95-82ABF568C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49" y="3661272"/>
            <a:ext cx="1489291" cy="1620000"/>
          </a:xfrm>
          <a:prstGeom prst="rect">
            <a:avLst/>
          </a:prstGeom>
          <a:ln w="19050">
            <a:solidFill>
              <a:schemeClr val="tx1"/>
            </a:solidFill>
          </a:ln>
        </p:spPr>
      </p:pic>
      <p:sp>
        <p:nvSpPr>
          <p:cNvPr id="6" name="Text Placeholder 3">
            <a:extLst>
              <a:ext uri="{FF2B5EF4-FFF2-40B4-BE49-F238E27FC236}">
                <a16:creationId xmlns:a16="http://schemas.microsoft.com/office/drawing/2014/main" id="{D9B6808C-9415-4EC8-AE37-CB20C4D29C06}"/>
              </a:ext>
            </a:extLst>
          </p:cNvPr>
          <p:cNvSpPr txBox="1">
            <a:spLocks/>
          </p:cNvSpPr>
          <p:nvPr/>
        </p:nvSpPr>
        <p:spPr>
          <a:xfrm>
            <a:off x="6663382" y="5383476"/>
            <a:ext cx="3990590" cy="829971"/>
          </a:xfrm>
          <a:prstGeom prst="rect">
            <a:avLst/>
          </a:prstGeom>
        </p:spPr>
        <p:txBody>
          <a:bodyPr vert="horz" wrap="square" lIns="91440" tIns="45720" rIns="91440" bIns="45720" rtlCol="0">
            <a:spAutoFit/>
          </a:bodyPr>
          <a:lstStyle>
            <a:lvl1pPr marL="228600" indent="-22860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Karina Kielmann</a:t>
            </a:r>
          </a:p>
          <a:p>
            <a:r>
              <a:rPr lang="en-GB" sz="2000" b="0" dirty="0"/>
              <a:t>Queen Margaret University</a:t>
            </a:r>
          </a:p>
        </p:txBody>
      </p:sp>
      <p:pic>
        <p:nvPicPr>
          <p:cNvPr id="7" name="Picture 6" descr="A person smiling for the camera&#10;&#10;Description automatically generated with medium confidence">
            <a:extLst>
              <a:ext uri="{FF2B5EF4-FFF2-40B4-BE49-F238E27FC236}">
                <a16:creationId xmlns:a16="http://schemas.microsoft.com/office/drawing/2014/main" id="{BC9DD387-48D7-46AA-82CB-0A41D9C66F9A}"/>
              </a:ext>
            </a:extLst>
          </p:cNvPr>
          <p:cNvPicPr>
            <a:picLocks noChangeAspect="1"/>
          </p:cNvPicPr>
          <p:nvPr/>
        </p:nvPicPr>
        <p:blipFill rotWithShape="1">
          <a:blip r:embed="rId3">
            <a:extLst>
              <a:ext uri="{28A0092B-C50C-407E-A947-70E740481C1C}">
                <a14:useLocalDpi xmlns:a14="http://schemas.microsoft.com/office/drawing/2010/main" val="0"/>
              </a:ext>
            </a:extLst>
          </a:blip>
          <a:srcRect l="15450" r="12977" b="32745"/>
          <a:stretch/>
        </p:blipFill>
        <p:spPr>
          <a:xfrm>
            <a:off x="7880775" y="3686672"/>
            <a:ext cx="1555804" cy="1620000"/>
          </a:xfrm>
          <a:prstGeom prst="rect">
            <a:avLst/>
          </a:prstGeom>
          <a:ln w="19050">
            <a:solidFill>
              <a:schemeClr val="tx1"/>
            </a:solidFill>
          </a:ln>
        </p:spPr>
      </p:pic>
    </p:spTree>
    <p:extLst>
      <p:ext uri="{BB962C8B-B14F-4D97-AF65-F5344CB8AC3E}">
        <p14:creationId xmlns:p14="http://schemas.microsoft.com/office/powerpoint/2010/main" val="1761809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1C14-D5C7-4814-9E6C-A8080422741E}"/>
              </a:ext>
            </a:extLst>
          </p:cNvPr>
          <p:cNvSpPr>
            <a:spLocks noGrp="1"/>
          </p:cNvSpPr>
          <p:nvPr>
            <p:ph type="ctrTitle"/>
          </p:nvPr>
        </p:nvSpPr>
        <p:spPr>
          <a:xfrm>
            <a:off x="2134506" y="2308196"/>
            <a:ext cx="8215087" cy="701731"/>
          </a:xfrm>
        </p:spPr>
        <p:txBody>
          <a:bodyPr/>
          <a:lstStyle/>
          <a:p>
            <a:r>
              <a:rPr lang="en-GB" dirty="0"/>
              <a:t>Thanks &amp; close</a:t>
            </a:r>
          </a:p>
        </p:txBody>
      </p:sp>
      <p:pic>
        <p:nvPicPr>
          <p:cNvPr id="5" name="Picture 4" descr="A person smiling for the camera&#10;&#10;Description automatically generated with low confidence">
            <a:extLst>
              <a:ext uri="{FF2B5EF4-FFF2-40B4-BE49-F238E27FC236}">
                <a16:creationId xmlns:a16="http://schemas.microsoft.com/office/drawing/2014/main" id="{445BFAC1-98D7-4C69-A97E-76C141277DB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432049" y="3686672"/>
            <a:ext cx="1620000" cy="1620000"/>
          </a:xfrm>
          <a:prstGeom prst="rect">
            <a:avLst/>
          </a:prstGeom>
          <a:ln w="19050">
            <a:solidFill>
              <a:schemeClr val="tx1"/>
            </a:solidFill>
          </a:ln>
        </p:spPr>
      </p:pic>
      <p:sp>
        <p:nvSpPr>
          <p:cNvPr id="6" name="Text Placeholder 3">
            <a:extLst>
              <a:ext uri="{FF2B5EF4-FFF2-40B4-BE49-F238E27FC236}">
                <a16:creationId xmlns:a16="http://schemas.microsoft.com/office/drawing/2014/main" id="{17B6E3F0-B218-4FC6-9E42-7B7281907710}"/>
              </a:ext>
            </a:extLst>
          </p:cNvPr>
          <p:cNvSpPr>
            <a:spLocks noGrp="1"/>
          </p:cNvSpPr>
          <p:nvPr>
            <p:ph type="body" sz="quarter" idx="10"/>
          </p:nvPr>
        </p:nvSpPr>
        <p:spPr>
          <a:xfrm>
            <a:off x="3476732" y="5383476"/>
            <a:ext cx="5530634" cy="1383969"/>
          </a:xfrm>
        </p:spPr>
        <p:txBody>
          <a:bodyPr/>
          <a:lstStyle/>
          <a:p>
            <a:r>
              <a:rPr lang="en-GB" sz="2400" dirty="0"/>
              <a:t>Alison Grant</a:t>
            </a:r>
          </a:p>
          <a:p>
            <a:r>
              <a:rPr lang="en-GB" sz="2000" b="0" dirty="0"/>
              <a:t>London School of Hygiene &amp; Tropical Medicine and </a:t>
            </a:r>
            <a:br>
              <a:rPr lang="en-GB" sz="2000" b="0" dirty="0"/>
            </a:br>
            <a:r>
              <a:rPr lang="en-GB" sz="2000" b="0" dirty="0"/>
              <a:t>Africa Health Research Institute</a:t>
            </a:r>
            <a:endParaRPr lang="en-GB" sz="2400" b="0" dirty="0"/>
          </a:p>
        </p:txBody>
      </p:sp>
    </p:spTree>
    <p:extLst>
      <p:ext uri="{BB962C8B-B14F-4D97-AF65-F5344CB8AC3E}">
        <p14:creationId xmlns:p14="http://schemas.microsoft.com/office/powerpoint/2010/main" val="71788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A7AD66-E505-4F28-80D2-26AC58B3F3CE}"/>
              </a:ext>
            </a:extLst>
          </p:cNvPr>
          <p:cNvGrpSpPr/>
          <p:nvPr/>
        </p:nvGrpSpPr>
        <p:grpSpPr>
          <a:xfrm>
            <a:off x="1102928" y="-1037447"/>
            <a:ext cx="9209473" cy="8432804"/>
            <a:chOff x="1102928" y="-787402"/>
            <a:chExt cx="9209473" cy="8432804"/>
          </a:xfrm>
        </p:grpSpPr>
        <p:sp>
          <p:nvSpPr>
            <p:cNvPr id="212" name="Oval 211">
              <a:extLst>
                <a:ext uri="{FF2B5EF4-FFF2-40B4-BE49-F238E27FC236}">
                  <a16:creationId xmlns:a16="http://schemas.microsoft.com/office/drawing/2014/main" id="{06239A74-6BA5-4AAB-B053-AFB28D54D914}"/>
                </a:ext>
              </a:extLst>
            </p:cNvPr>
            <p:cNvSpPr>
              <a:spLocks noChangeAspect="1"/>
            </p:cNvSpPr>
            <p:nvPr/>
          </p:nvSpPr>
          <p:spPr>
            <a:xfrm>
              <a:off x="1879601" y="-787402"/>
              <a:ext cx="8432800" cy="8432804"/>
            </a:xfrm>
            <a:prstGeom prst="ellipse">
              <a:avLst/>
            </a:prstGeom>
            <a:solidFill>
              <a:schemeClr val="accent4">
                <a:lumMod val="60000"/>
                <a:lumOff val="40000"/>
                <a:alpha val="1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46C8E69-FF9E-4333-B9DB-ED589CCD5F52}"/>
                </a:ext>
              </a:extLst>
            </p:cNvPr>
            <p:cNvSpPr>
              <a:spLocks/>
            </p:cNvSpPr>
            <p:nvPr/>
          </p:nvSpPr>
          <p:spPr>
            <a:xfrm>
              <a:off x="1102928" y="2543955"/>
              <a:ext cx="1872000" cy="1872000"/>
            </a:xfrm>
            <a:prstGeom prst="ellipse">
              <a:avLst/>
            </a:prstGeom>
            <a:solidFill>
              <a:schemeClr val="tx1"/>
            </a:solidFill>
            <a:ln>
              <a:noFill/>
            </a:ln>
          </p:spPr>
          <p:txBody>
            <a:bodyPr wrap="square" lIns="144000" tIns="0" rIns="108000" bIns="0" anchor="ctr" anchorCtr="0">
              <a:noAutofit/>
            </a:bodyPr>
            <a:lstStyle/>
            <a:p>
              <a:pPr algn="ctr" defTabSz="800100">
                <a:spcBef>
                  <a:spcPct val="0"/>
                </a:spcBef>
                <a:spcAft>
                  <a:spcPts val="600"/>
                </a:spcAft>
              </a:pPr>
              <a:r>
                <a:rPr lang="en-US" b="1" dirty="0">
                  <a:solidFill>
                    <a:schemeClr val="bg1"/>
                  </a:solidFill>
                </a:rPr>
                <a:t>RQ1: Analysis of IPC policy</a:t>
              </a:r>
            </a:p>
          </p:txBody>
        </p:sp>
      </p:grpSp>
      <p:cxnSp>
        <p:nvCxnSpPr>
          <p:cNvPr id="42" name="Straight Arrow Connector 24">
            <a:extLst>
              <a:ext uri="{FF2B5EF4-FFF2-40B4-BE49-F238E27FC236}">
                <a16:creationId xmlns:a16="http://schemas.microsoft.com/office/drawing/2014/main" id="{01137CB4-8DAD-415E-81F3-BC4F10BDAD54}"/>
              </a:ext>
            </a:extLst>
          </p:cNvPr>
          <p:cNvCxnSpPr>
            <a:cxnSpLocks/>
            <a:stCxn id="60" idx="4"/>
            <a:endCxn id="61" idx="6"/>
          </p:cNvCxnSpPr>
          <p:nvPr/>
        </p:nvCxnSpPr>
        <p:spPr>
          <a:xfrm rot="5400000">
            <a:off x="7390703" y="2134993"/>
            <a:ext cx="929084" cy="1158840"/>
          </a:xfrm>
          <a:prstGeom prst="curvedConnector2">
            <a:avLst/>
          </a:prstGeom>
          <a:ln w="317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19">
            <a:extLst>
              <a:ext uri="{FF2B5EF4-FFF2-40B4-BE49-F238E27FC236}">
                <a16:creationId xmlns:a16="http://schemas.microsoft.com/office/drawing/2014/main" id="{B6FE9CAE-C596-4B89-B9EA-320BBE8E6D81}"/>
              </a:ext>
            </a:extLst>
          </p:cNvPr>
          <p:cNvCxnSpPr>
            <a:cxnSpLocks/>
            <a:stCxn id="57" idx="4"/>
            <a:endCxn id="61" idx="0"/>
          </p:cNvCxnSpPr>
          <p:nvPr/>
        </p:nvCxnSpPr>
        <p:spPr>
          <a:xfrm>
            <a:off x="6096000" y="1452132"/>
            <a:ext cx="0" cy="546999"/>
          </a:xfrm>
          <a:prstGeom prst="straightConnector1">
            <a:avLst/>
          </a:prstGeom>
          <a:ln w="317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26">
            <a:extLst>
              <a:ext uri="{FF2B5EF4-FFF2-40B4-BE49-F238E27FC236}">
                <a16:creationId xmlns:a16="http://schemas.microsoft.com/office/drawing/2014/main" id="{9540FBCD-C9E8-4890-9970-65634013DE54}"/>
              </a:ext>
            </a:extLst>
          </p:cNvPr>
          <p:cNvCxnSpPr>
            <a:cxnSpLocks/>
            <a:stCxn id="61" idx="4"/>
            <a:endCxn id="55" idx="6"/>
          </p:cNvCxnSpPr>
          <p:nvPr/>
        </p:nvCxnSpPr>
        <p:spPr>
          <a:xfrm rot="5400000">
            <a:off x="5315624" y="4426579"/>
            <a:ext cx="848177" cy="712577"/>
          </a:xfrm>
          <a:prstGeom prst="curvedConnector2">
            <a:avLst/>
          </a:prstGeom>
          <a:ln w="317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F6EFEF1-2D80-4299-A3ED-01969728FA90}"/>
              </a:ext>
            </a:extLst>
          </p:cNvPr>
          <p:cNvSpPr/>
          <p:nvPr/>
        </p:nvSpPr>
        <p:spPr>
          <a:xfrm>
            <a:off x="3035895" y="4584250"/>
            <a:ext cx="2347528" cy="1245412"/>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44" name="Straight Arrow Connector 28">
            <a:extLst>
              <a:ext uri="{FF2B5EF4-FFF2-40B4-BE49-F238E27FC236}">
                <a16:creationId xmlns:a16="http://schemas.microsoft.com/office/drawing/2014/main" id="{86A976C9-6CFC-45D2-9FEA-CAEA42D2B83F}"/>
              </a:ext>
            </a:extLst>
          </p:cNvPr>
          <p:cNvCxnSpPr>
            <a:cxnSpLocks/>
            <a:stCxn id="55" idx="4"/>
            <a:endCxn id="56" idx="4"/>
          </p:cNvCxnSpPr>
          <p:nvPr/>
        </p:nvCxnSpPr>
        <p:spPr>
          <a:xfrm rot="5400000" flipH="1" flipV="1">
            <a:off x="6022520" y="3894378"/>
            <a:ext cx="122423" cy="3748146"/>
          </a:xfrm>
          <a:prstGeom prst="curvedConnector3">
            <a:avLst>
              <a:gd name="adj1" fmla="val -186730"/>
            </a:avLst>
          </a:prstGeom>
          <a:ln w="317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F8943E60-8F38-4E4B-B1C9-44108CEDEBBF}"/>
              </a:ext>
            </a:extLst>
          </p:cNvPr>
          <p:cNvSpPr/>
          <p:nvPr/>
        </p:nvSpPr>
        <p:spPr>
          <a:xfrm>
            <a:off x="6805380" y="4400583"/>
            <a:ext cx="2304850" cy="1306656"/>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7" name="Oval 56">
            <a:extLst>
              <a:ext uri="{FF2B5EF4-FFF2-40B4-BE49-F238E27FC236}">
                <a16:creationId xmlns:a16="http://schemas.microsoft.com/office/drawing/2014/main" id="{A511B3A8-38B5-45A0-88BD-91073AEFEBE7}"/>
              </a:ext>
            </a:extLst>
          </p:cNvPr>
          <p:cNvSpPr/>
          <p:nvPr/>
        </p:nvSpPr>
        <p:spPr>
          <a:xfrm>
            <a:off x="5018337" y="238042"/>
            <a:ext cx="2155326" cy="121409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a:extLst>
              <a:ext uri="{FF2B5EF4-FFF2-40B4-BE49-F238E27FC236}">
                <a16:creationId xmlns:a16="http://schemas.microsoft.com/office/drawing/2014/main" id="{E786BB28-4F66-4A4D-AE60-61C6967D044A}"/>
              </a:ext>
            </a:extLst>
          </p:cNvPr>
          <p:cNvSpPr/>
          <p:nvPr/>
        </p:nvSpPr>
        <p:spPr>
          <a:xfrm>
            <a:off x="7141745" y="987799"/>
            <a:ext cx="2585840" cy="1262072"/>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51" name="Straight Arrow Connector 19">
            <a:extLst>
              <a:ext uri="{FF2B5EF4-FFF2-40B4-BE49-F238E27FC236}">
                <a16:creationId xmlns:a16="http://schemas.microsoft.com/office/drawing/2014/main" id="{3527B9CC-1054-485A-B2A2-6B3258D97DF3}"/>
              </a:ext>
            </a:extLst>
          </p:cNvPr>
          <p:cNvCxnSpPr>
            <a:cxnSpLocks/>
            <a:stCxn id="75" idx="4"/>
            <a:endCxn id="61" idx="2"/>
          </p:cNvCxnSpPr>
          <p:nvPr/>
        </p:nvCxnSpPr>
        <p:spPr>
          <a:xfrm rot="16200000" flipH="1">
            <a:off x="3946314" y="2209094"/>
            <a:ext cx="929084" cy="1010637"/>
          </a:xfrm>
          <a:prstGeom prst="curvedConnector2">
            <a:avLst/>
          </a:prstGeom>
          <a:ln w="317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648B93CF-6108-4C3A-9A53-DAF9A9F0DAAD}"/>
              </a:ext>
            </a:extLst>
          </p:cNvPr>
          <p:cNvSpPr>
            <a:spLocks noChangeAspect="1"/>
          </p:cNvSpPr>
          <p:nvPr/>
        </p:nvSpPr>
        <p:spPr>
          <a:xfrm>
            <a:off x="4916175" y="1999131"/>
            <a:ext cx="2359650" cy="2359648"/>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5" name="Oval 74">
            <a:extLst>
              <a:ext uri="{FF2B5EF4-FFF2-40B4-BE49-F238E27FC236}">
                <a16:creationId xmlns:a16="http://schemas.microsoft.com/office/drawing/2014/main" id="{D65AF4D9-4ADF-4CB7-A646-549F25CA6E83}"/>
              </a:ext>
            </a:extLst>
          </p:cNvPr>
          <p:cNvSpPr/>
          <p:nvPr/>
        </p:nvSpPr>
        <p:spPr>
          <a:xfrm>
            <a:off x="2852662" y="1128189"/>
            <a:ext cx="2105752" cy="1121682"/>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Rectangle 36">
            <a:extLst>
              <a:ext uri="{FF2B5EF4-FFF2-40B4-BE49-F238E27FC236}">
                <a16:creationId xmlns:a16="http://schemas.microsoft.com/office/drawing/2014/main" id="{F7D09948-B159-4DBC-9F15-82151A01DD4A}"/>
              </a:ext>
            </a:extLst>
          </p:cNvPr>
          <p:cNvSpPr/>
          <p:nvPr/>
        </p:nvSpPr>
        <p:spPr>
          <a:xfrm>
            <a:off x="3101116" y="1289962"/>
            <a:ext cx="1608846" cy="842872"/>
          </a:xfrm>
          <a:prstGeom prst="rect">
            <a:avLst/>
          </a:prstGeom>
          <a:ln>
            <a:noFill/>
          </a:ln>
        </p:spPr>
        <p:txBody>
          <a:bodyPr wrap="square" lIns="27000" tIns="0" rIns="0" bIns="0">
            <a:spAutoFit/>
          </a:bodyPr>
          <a:lstStyle/>
          <a:p>
            <a:pPr algn="ctr" defTabSz="800100">
              <a:spcBef>
                <a:spcPct val="0"/>
              </a:spcBef>
              <a:spcAft>
                <a:spcPts val="600"/>
              </a:spcAft>
            </a:pPr>
            <a:r>
              <a:rPr lang="en-US" sz="1600" b="1" dirty="0"/>
              <a:t> RQ2</a:t>
            </a:r>
          </a:p>
          <a:p>
            <a:pPr algn="ctr" defTabSz="800100">
              <a:spcBef>
                <a:spcPct val="0"/>
              </a:spcBef>
              <a:spcAft>
                <a:spcPts val="600"/>
              </a:spcAft>
            </a:pPr>
            <a:r>
              <a:rPr lang="en-US" sz="1600" b="1" dirty="0"/>
              <a:t>TB transmission in facilities</a:t>
            </a:r>
          </a:p>
        </p:txBody>
      </p:sp>
      <p:sp>
        <p:nvSpPr>
          <p:cNvPr id="38" name="Rectangle 37">
            <a:extLst>
              <a:ext uri="{FF2B5EF4-FFF2-40B4-BE49-F238E27FC236}">
                <a16:creationId xmlns:a16="http://schemas.microsoft.com/office/drawing/2014/main" id="{310A42CF-1135-4089-8E11-B8C250954EF9}"/>
              </a:ext>
            </a:extLst>
          </p:cNvPr>
          <p:cNvSpPr/>
          <p:nvPr/>
        </p:nvSpPr>
        <p:spPr>
          <a:xfrm>
            <a:off x="5106255" y="379260"/>
            <a:ext cx="1979491" cy="842872"/>
          </a:xfrm>
          <a:prstGeom prst="rect">
            <a:avLst/>
          </a:prstGeom>
          <a:ln>
            <a:noFill/>
          </a:ln>
        </p:spPr>
        <p:txBody>
          <a:bodyPr wrap="square" lIns="27000" tIns="0" rIns="27000" bIns="27000">
            <a:spAutoFit/>
          </a:bodyPr>
          <a:lstStyle/>
          <a:p>
            <a:pPr algn="ctr" defTabSz="800100">
              <a:spcBef>
                <a:spcPct val="0"/>
              </a:spcBef>
              <a:spcAft>
                <a:spcPts val="600"/>
              </a:spcAft>
            </a:pPr>
            <a:r>
              <a:rPr lang="en-US" sz="1600" b="1" dirty="0"/>
              <a:t>RQ3</a:t>
            </a:r>
          </a:p>
          <a:p>
            <a:pPr algn="ctr" defTabSz="800100">
              <a:spcBef>
                <a:spcPct val="0"/>
              </a:spcBef>
              <a:spcAft>
                <a:spcPts val="600"/>
              </a:spcAft>
            </a:pPr>
            <a:r>
              <a:rPr lang="en-US" sz="1600" b="1" dirty="0"/>
              <a:t>IPC: Clinic design, work practices</a:t>
            </a:r>
          </a:p>
        </p:txBody>
      </p:sp>
      <p:sp>
        <p:nvSpPr>
          <p:cNvPr id="53" name="Rectangle 52">
            <a:extLst>
              <a:ext uri="{FF2B5EF4-FFF2-40B4-BE49-F238E27FC236}">
                <a16:creationId xmlns:a16="http://schemas.microsoft.com/office/drawing/2014/main" id="{72D2F8BD-14AA-4916-93D2-6ED8A7CF5DC4}"/>
              </a:ext>
            </a:extLst>
          </p:cNvPr>
          <p:cNvSpPr/>
          <p:nvPr/>
        </p:nvSpPr>
        <p:spPr>
          <a:xfrm>
            <a:off x="7234632" y="1176261"/>
            <a:ext cx="2462212" cy="815608"/>
          </a:xfrm>
          <a:prstGeom prst="rect">
            <a:avLst/>
          </a:prstGeom>
          <a:ln>
            <a:noFill/>
          </a:ln>
        </p:spPr>
        <p:txBody>
          <a:bodyPr wrap="square" lIns="0" tIns="0" rIns="0" bIns="0">
            <a:spAutoFit/>
          </a:bodyPr>
          <a:lstStyle/>
          <a:p>
            <a:pPr algn="ctr" defTabSz="800100">
              <a:spcBef>
                <a:spcPct val="0"/>
              </a:spcBef>
              <a:spcAft>
                <a:spcPts val="600"/>
              </a:spcAft>
            </a:pPr>
            <a:r>
              <a:rPr lang="en-US" sz="1600" b="1" dirty="0"/>
              <a:t>RQ4</a:t>
            </a:r>
          </a:p>
          <a:p>
            <a:pPr algn="ctr" defTabSz="800100">
              <a:spcBef>
                <a:spcPct val="0"/>
              </a:spcBef>
              <a:spcAft>
                <a:spcPts val="600"/>
              </a:spcAft>
            </a:pPr>
            <a:r>
              <a:rPr lang="en-US" sz="1600" b="1" dirty="0"/>
              <a:t>HCW and patient ideas and practices of IPC</a:t>
            </a:r>
          </a:p>
        </p:txBody>
      </p:sp>
      <p:sp>
        <p:nvSpPr>
          <p:cNvPr id="45" name="Rectangle 44">
            <a:extLst>
              <a:ext uri="{FF2B5EF4-FFF2-40B4-BE49-F238E27FC236}">
                <a16:creationId xmlns:a16="http://schemas.microsoft.com/office/drawing/2014/main" id="{555C6567-E42B-4744-938B-9B62C32C1569}"/>
              </a:ext>
            </a:extLst>
          </p:cNvPr>
          <p:cNvSpPr/>
          <p:nvPr/>
        </p:nvSpPr>
        <p:spPr>
          <a:xfrm>
            <a:off x="3035895" y="4718621"/>
            <a:ext cx="2347528" cy="815608"/>
          </a:xfrm>
          <a:prstGeom prst="rect">
            <a:avLst/>
          </a:prstGeom>
          <a:ln>
            <a:noFill/>
          </a:ln>
        </p:spPr>
        <p:txBody>
          <a:bodyPr wrap="square" lIns="27000" tIns="0" rIns="27000" bIns="0">
            <a:spAutoFit/>
          </a:bodyPr>
          <a:lstStyle/>
          <a:p>
            <a:pPr algn="ctr" defTabSz="700088">
              <a:spcBef>
                <a:spcPct val="0"/>
              </a:spcBef>
              <a:spcAft>
                <a:spcPts val="600"/>
              </a:spcAft>
            </a:pPr>
            <a:r>
              <a:rPr lang="en-US" sz="1600" b="1" dirty="0">
                <a:solidFill>
                  <a:srgbClr val="008000"/>
                </a:solidFill>
              </a:rPr>
              <a:t>RQ6</a:t>
            </a:r>
          </a:p>
          <a:p>
            <a:pPr algn="ctr" defTabSz="700088">
              <a:spcBef>
                <a:spcPct val="0"/>
              </a:spcBef>
              <a:spcAft>
                <a:spcPts val="600"/>
              </a:spcAft>
            </a:pPr>
            <a:r>
              <a:rPr lang="en-US" sz="1600" b="1" dirty="0">
                <a:solidFill>
                  <a:srgbClr val="008000"/>
                </a:solidFill>
              </a:rPr>
              <a:t>Mathematical modelling: effect on transmission?</a:t>
            </a:r>
          </a:p>
        </p:txBody>
      </p:sp>
      <p:sp>
        <p:nvSpPr>
          <p:cNvPr id="46" name="TextBox 45">
            <a:extLst>
              <a:ext uri="{FF2B5EF4-FFF2-40B4-BE49-F238E27FC236}">
                <a16:creationId xmlns:a16="http://schemas.microsoft.com/office/drawing/2014/main" id="{A492F8E7-3B94-4087-BC72-8E7ED3CC0FFA}"/>
              </a:ext>
            </a:extLst>
          </p:cNvPr>
          <p:cNvSpPr txBox="1"/>
          <p:nvPr/>
        </p:nvSpPr>
        <p:spPr>
          <a:xfrm>
            <a:off x="7017716" y="4589442"/>
            <a:ext cx="1880178" cy="815608"/>
          </a:xfrm>
          <a:prstGeom prst="rect">
            <a:avLst/>
          </a:prstGeom>
          <a:noFill/>
          <a:ln>
            <a:noFill/>
          </a:ln>
        </p:spPr>
        <p:txBody>
          <a:bodyPr wrap="square" lIns="27000" tIns="0" rIns="27000" bIns="0" rtlCol="0">
            <a:spAutoFit/>
          </a:bodyPr>
          <a:lstStyle/>
          <a:p>
            <a:pPr algn="ctr" defTabSz="700088">
              <a:spcBef>
                <a:spcPct val="0"/>
              </a:spcBef>
              <a:spcAft>
                <a:spcPts val="600"/>
              </a:spcAft>
            </a:pPr>
            <a:r>
              <a:rPr lang="en-US" sz="1600" b="1" dirty="0">
                <a:solidFill>
                  <a:srgbClr val="008000"/>
                </a:solidFill>
              </a:rPr>
              <a:t>RQ7</a:t>
            </a:r>
          </a:p>
          <a:p>
            <a:pPr algn="ctr" defTabSz="700088">
              <a:spcBef>
                <a:spcPct val="0"/>
              </a:spcBef>
              <a:spcAft>
                <a:spcPts val="600"/>
              </a:spcAft>
            </a:pPr>
            <a:r>
              <a:rPr lang="en-US" sz="1600" b="1" dirty="0">
                <a:solidFill>
                  <a:srgbClr val="008000"/>
                </a:solidFill>
              </a:rPr>
              <a:t>Economic impact of reduced transmission </a:t>
            </a:r>
          </a:p>
        </p:txBody>
      </p:sp>
      <p:pic>
        <p:nvPicPr>
          <p:cNvPr id="32" name="Picture 31" descr="gears working together.jpg">
            <a:extLst>
              <a:ext uri="{FF2B5EF4-FFF2-40B4-BE49-F238E27FC236}">
                <a16:creationId xmlns:a16="http://schemas.microsoft.com/office/drawing/2014/main" id="{A9BD84A0-EF6D-4C37-B6A3-FB828BF3CCB1}"/>
              </a:ext>
            </a:extLst>
          </p:cNvPr>
          <p:cNvPicPr>
            <a:picLocks noChangeAspect="1"/>
          </p:cNvPicPr>
          <p:nvPr/>
        </p:nvPicPr>
        <p:blipFill rotWithShape="1">
          <a:blip r:embed="rId3" cstate="print">
            <a:clrChange>
              <a:clrFrom>
                <a:srgbClr val="FCFCFC"/>
              </a:clrFrom>
              <a:clrTo>
                <a:srgbClr val="FCFCFC">
                  <a:alpha val="0"/>
                </a:srgbClr>
              </a:clrTo>
            </a:clrChange>
          </a:blip>
          <a:srcRect l="40009" r="8553"/>
          <a:stretch/>
        </p:blipFill>
        <p:spPr>
          <a:xfrm>
            <a:off x="5383423" y="2949881"/>
            <a:ext cx="1371153" cy="1371153"/>
          </a:xfrm>
          <a:prstGeom prst="ellipse">
            <a:avLst/>
          </a:prstGeom>
          <a:ln>
            <a:noFill/>
          </a:ln>
        </p:spPr>
      </p:pic>
      <p:sp>
        <p:nvSpPr>
          <p:cNvPr id="33" name="Rectangle 32">
            <a:extLst>
              <a:ext uri="{FF2B5EF4-FFF2-40B4-BE49-F238E27FC236}">
                <a16:creationId xmlns:a16="http://schemas.microsoft.com/office/drawing/2014/main" id="{AE7B33A0-014A-470B-9A15-04202EA71FC0}"/>
              </a:ext>
            </a:extLst>
          </p:cNvPr>
          <p:cNvSpPr/>
          <p:nvPr/>
        </p:nvSpPr>
        <p:spPr>
          <a:xfrm>
            <a:off x="5001977" y="2126362"/>
            <a:ext cx="2171686" cy="831663"/>
          </a:xfrm>
          <a:prstGeom prst="rect">
            <a:avLst/>
          </a:prstGeom>
          <a:ln>
            <a:noFill/>
          </a:ln>
        </p:spPr>
        <p:txBody>
          <a:bodyPr wrap="square" lIns="27000" tIns="27000" rIns="27000" bIns="27000">
            <a:spAutoFit/>
          </a:bodyPr>
          <a:lstStyle/>
          <a:p>
            <a:pPr algn="ctr" defTabSz="666750">
              <a:spcBef>
                <a:spcPct val="0"/>
              </a:spcBef>
              <a:spcAft>
                <a:spcPts val="300"/>
              </a:spcAft>
            </a:pPr>
            <a:r>
              <a:rPr lang="en-US" sz="1600" b="1" dirty="0"/>
              <a:t>RQ5</a:t>
            </a:r>
          </a:p>
          <a:p>
            <a:pPr algn="ctr" defTabSz="666750">
              <a:spcBef>
                <a:spcPct val="0"/>
              </a:spcBef>
              <a:spcAft>
                <a:spcPts val="600"/>
              </a:spcAft>
            </a:pPr>
            <a:r>
              <a:rPr lang="en-US" sz="1600" b="1" dirty="0"/>
              <a:t>Systems interventions </a:t>
            </a:r>
            <a:br>
              <a:rPr lang="en-US" sz="1600" b="1" dirty="0"/>
            </a:br>
            <a:r>
              <a:rPr lang="en-US" sz="1600" b="1" dirty="0"/>
              <a:t>to improve IPC</a:t>
            </a:r>
          </a:p>
        </p:txBody>
      </p:sp>
      <p:sp>
        <p:nvSpPr>
          <p:cNvPr id="26" name="Oval 25">
            <a:extLst>
              <a:ext uri="{FF2B5EF4-FFF2-40B4-BE49-F238E27FC236}">
                <a16:creationId xmlns:a16="http://schemas.microsoft.com/office/drawing/2014/main" id="{737FB536-0FD1-4CE1-B133-6A7BC9733929}"/>
              </a:ext>
            </a:extLst>
          </p:cNvPr>
          <p:cNvSpPr/>
          <p:nvPr/>
        </p:nvSpPr>
        <p:spPr>
          <a:xfrm rot="698537">
            <a:off x="4704818" y="309692"/>
            <a:ext cx="5151409" cy="184394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E016B52-1E0C-4656-9553-8FA669343543}"/>
              </a:ext>
            </a:extLst>
          </p:cNvPr>
          <p:cNvSpPr/>
          <p:nvPr/>
        </p:nvSpPr>
        <p:spPr>
          <a:xfrm rot="2008098">
            <a:off x="4423156" y="2352173"/>
            <a:ext cx="5093458" cy="301515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55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1000" fill="hold"/>
                                        <p:tgtEl>
                                          <p:spTgt spid="75"/>
                                        </p:tgtEl>
                                        <p:attrNameLst>
                                          <p:attrName>style.color</p:attrName>
                                        </p:attrNameLst>
                                      </p:cBhvr>
                                      <p:to>
                                        <a:srgbClr val="D0DBF0"/>
                                      </p:to>
                                    </p:animClr>
                                    <p:animClr clrSpc="rgb" dir="cw">
                                      <p:cBhvr>
                                        <p:cTn id="7" dur="1000" fill="hold"/>
                                        <p:tgtEl>
                                          <p:spTgt spid="75"/>
                                        </p:tgtEl>
                                        <p:attrNameLst>
                                          <p:attrName>fillcolor</p:attrName>
                                        </p:attrNameLst>
                                      </p:cBhvr>
                                      <p:to>
                                        <a:srgbClr val="D0DBF0"/>
                                      </p:to>
                                    </p:animClr>
                                    <p:set>
                                      <p:cBhvr>
                                        <p:cTn id="8" dur="1000" fill="hold"/>
                                        <p:tgtEl>
                                          <p:spTgt spid="75"/>
                                        </p:tgtEl>
                                        <p:attrNameLst>
                                          <p:attrName>fill.type</p:attrName>
                                        </p:attrNameLst>
                                      </p:cBhvr>
                                      <p:to>
                                        <p:strVal val="solid"/>
                                      </p:to>
                                    </p:set>
                                    <p:set>
                                      <p:cBhvr>
                                        <p:cTn id="9" dur="1000" fill="hold"/>
                                        <p:tgtEl>
                                          <p:spTgt spid="7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1000" fill="hold"/>
                                        <p:tgtEl>
                                          <p:spTgt spid="57"/>
                                        </p:tgtEl>
                                        <p:attrNameLst>
                                          <p:attrName>style.color</p:attrName>
                                        </p:attrNameLst>
                                      </p:cBhvr>
                                      <p:to>
                                        <a:srgbClr val="D0DBF0"/>
                                      </p:to>
                                    </p:animClr>
                                    <p:animClr clrSpc="rgb" dir="cw">
                                      <p:cBhvr>
                                        <p:cTn id="14" dur="1000" fill="hold"/>
                                        <p:tgtEl>
                                          <p:spTgt spid="57"/>
                                        </p:tgtEl>
                                        <p:attrNameLst>
                                          <p:attrName>fillcolor</p:attrName>
                                        </p:attrNameLst>
                                      </p:cBhvr>
                                      <p:to>
                                        <a:srgbClr val="D0DBF0"/>
                                      </p:to>
                                    </p:animClr>
                                    <p:set>
                                      <p:cBhvr>
                                        <p:cTn id="15" dur="1000" fill="hold"/>
                                        <p:tgtEl>
                                          <p:spTgt spid="57"/>
                                        </p:tgtEl>
                                        <p:attrNameLst>
                                          <p:attrName>fill.type</p:attrName>
                                        </p:attrNameLst>
                                      </p:cBhvr>
                                      <p:to>
                                        <p:strVal val="solid"/>
                                      </p:to>
                                    </p:set>
                                    <p:set>
                                      <p:cBhvr>
                                        <p:cTn id="16" dur="1000" fill="hold"/>
                                        <p:tgtEl>
                                          <p:spTgt spid="5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1000" fill="hold"/>
                                        <p:tgtEl>
                                          <p:spTgt spid="60"/>
                                        </p:tgtEl>
                                        <p:attrNameLst>
                                          <p:attrName>style.color</p:attrName>
                                        </p:attrNameLst>
                                      </p:cBhvr>
                                      <p:to>
                                        <a:srgbClr val="D0DBF0"/>
                                      </p:to>
                                    </p:animClr>
                                    <p:animClr clrSpc="rgb" dir="cw">
                                      <p:cBhvr>
                                        <p:cTn id="21" dur="1000" fill="hold"/>
                                        <p:tgtEl>
                                          <p:spTgt spid="60"/>
                                        </p:tgtEl>
                                        <p:attrNameLst>
                                          <p:attrName>fillcolor</p:attrName>
                                        </p:attrNameLst>
                                      </p:cBhvr>
                                      <p:to>
                                        <a:srgbClr val="D0DBF0"/>
                                      </p:to>
                                    </p:animClr>
                                    <p:set>
                                      <p:cBhvr>
                                        <p:cTn id="22" dur="1000" fill="hold"/>
                                        <p:tgtEl>
                                          <p:spTgt spid="60"/>
                                        </p:tgtEl>
                                        <p:attrNameLst>
                                          <p:attrName>fill.type</p:attrName>
                                        </p:attrNameLst>
                                      </p:cBhvr>
                                      <p:to>
                                        <p:strVal val="solid"/>
                                      </p:to>
                                    </p:set>
                                    <p:set>
                                      <p:cBhvr>
                                        <p:cTn id="23" dur="1000" fill="hold"/>
                                        <p:tgtEl>
                                          <p:spTgt spid="60"/>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1000"/>
                                        <p:tgtEl>
                                          <p:spTgt spid="51"/>
                                        </p:tgtEl>
                                      </p:cBhvr>
                                    </p:animEffect>
                                  </p:childTnLst>
                                </p:cTn>
                              </p:par>
                              <p:par>
                                <p:cTn id="29" presetID="22" presetClass="entr" presetSubtype="1"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1000"/>
                                        <p:tgtEl>
                                          <p:spTgt spid="52"/>
                                        </p:tgtEl>
                                      </p:cBhvr>
                                    </p:animEffect>
                                  </p:childTnLst>
                                </p:cTn>
                              </p:par>
                              <p:par>
                                <p:cTn id="32" presetID="22" presetClass="entr" presetSubtype="1"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up)">
                                      <p:cBhvr>
                                        <p:cTn id="34" dur="1000"/>
                                        <p:tgtEl>
                                          <p:spTgt spid="42"/>
                                        </p:tgtEl>
                                      </p:cBhvr>
                                    </p:animEffect>
                                  </p:childTnLst>
                                </p:cTn>
                              </p:par>
                            </p:childTnLst>
                          </p:cTn>
                        </p:par>
                        <p:par>
                          <p:cTn id="35" fill="hold">
                            <p:stCondLst>
                              <p:cond delay="1000"/>
                            </p:stCondLst>
                            <p:childTnLst>
                              <p:par>
                                <p:cTn id="36" presetID="19" presetClass="emph" presetSubtype="0" fill="hold" grpId="0" nodeType="afterEffect">
                                  <p:stCondLst>
                                    <p:cond delay="0"/>
                                  </p:stCondLst>
                                  <p:childTnLst>
                                    <p:animClr clrSpc="rgb" dir="cw">
                                      <p:cBhvr override="childStyle">
                                        <p:cTn id="37" dur="500" fill="hold"/>
                                        <p:tgtEl>
                                          <p:spTgt spid="61"/>
                                        </p:tgtEl>
                                        <p:attrNameLst>
                                          <p:attrName>style.color</p:attrName>
                                        </p:attrNameLst>
                                      </p:cBhvr>
                                      <p:to>
                                        <a:srgbClr val="FEECAC"/>
                                      </p:to>
                                    </p:animClr>
                                    <p:animClr clrSpc="rgb" dir="cw">
                                      <p:cBhvr>
                                        <p:cTn id="38" dur="500" fill="hold"/>
                                        <p:tgtEl>
                                          <p:spTgt spid="61"/>
                                        </p:tgtEl>
                                        <p:attrNameLst>
                                          <p:attrName>fillcolor</p:attrName>
                                        </p:attrNameLst>
                                      </p:cBhvr>
                                      <p:to>
                                        <a:srgbClr val="FEECAC"/>
                                      </p:to>
                                    </p:animClr>
                                    <p:set>
                                      <p:cBhvr>
                                        <p:cTn id="39" dur="500" fill="hold"/>
                                        <p:tgtEl>
                                          <p:spTgt spid="61"/>
                                        </p:tgtEl>
                                        <p:attrNameLst>
                                          <p:attrName>fill.type</p:attrName>
                                        </p:attrNameLst>
                                      </p:cBhvr>
                                      <p:to>
                                        <p:strVal val="solid"/>
                                      </p:to>
                                    </p:set>
                                    <p:set>
                                      <p:cBhvr>
                                        <p:cTn id="40" dur="500" fill="hold"/>
                                        <p:tgtEl>
                                          <p:spTgt spid="61"/>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1000"/>
                                        <p:tgtEl>
                                          <p:spTgt spid="43"/>
                                        </p:tgtEl>
                                      </p:cBhvr>
                                    </p:animEffect>
                                  </p:childTnLst>
                                </p:cTn>
                              </p:par>
                            </p:childTnLst>
                          </p:cTn>
                        </p:par>
                        <p:par>
                          <p:cTn id="46" fill="hold">
                            <p:stCondLst>
                              <p:cond delay="1000"/>
                            </p:stCondLst>
                            <p:childTnLst>
                              <p:par>
                                <p:cTn id="47" presetID="19" presetClass="emph" presetSubtype="0" fill="hold" grpId="0" nodeType="afterEffect">
                                  <p:stCondLst>
                                    <p:cond delay="0"/>
                                  </p:stCondLst>
                                  <p:childTnLst>
                                    <p:animClr clrSpc="rgb" dir="cw">
                                      <p:cBhvr override="childStyle">
                                        <p:cTn id="48" dur="500" fill="hold"/>
                                        <p:tgtEl>
                                          <p:spTgt spid="55"/>
                                        </p:tgtEl>
                                        <p:attrNameLst>
                                          <p:attrName>style.color</p:attrName>
                                        </p:attrNameLst>
                                      </p:cBhvr>
                                      <p:to>
                                        <a:srgbClr val="E5FFE5"/>
                                      </p:to>
                                    </p:animClr>
                                    <p:animClr clrSpc="rgb" dir="cw">
                                      <p:cBhvr>
                                        <p:cTn id="49" dur="500" fill="hold"/>
                                        <p:tgtEl>
                                          <p:spTgt spid="55"/>
                                        </p:tgtEl>
                                        <p:attrNameLst>
                                          <p:attrName>fillcolor</p:attrName>
                                        </p:attrNameLst>
                                      </p:cBhvr>
                                      <p:to>
                                        <a:srgbClr val="E5FFE5"/>
                                      </p:to>
                                    </p:animClr>
                                    <p:set>
                                      <p:cBhvr>
                                        <p:cTn id="50" dur="500" fill="hold"/>
                                        <p:tgtEl>
                                          <p:spTgt spid="55"/>
                                        </p:tgtEl>
                                        <p:attrNameLst>
                                          <p:attrName>fill.type</p:attrName>
                                        </p:attrNameLst>
                                      </p:cBhvr>
                                      <p:to>
                                        <p:strVal val="solid"/>
                                      </p:to>
                                    </p:set>
                                    <p:set>
                                      <p:cBhvr>
                                        <p:cTn id="51" dur="500" fill="hold"/>
                                        <p:tgtEl>
                                          <p:spTgt spid="55"/>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childTnLst>
                          </p:cTn>
                        </p:par>
                        <p:par>
                          <p:cTn id="57" fill="hold">
                            <p:stCondLst>
                              <p:cond delay="1000"/>
                            </p:stCondLst>
                            <p:childTnLst>
                              <p:par>
                                <p:cTn id="58" presetID="19" presetClass="emph" presetSubtype="0" fill="hold" grpId="0" nodeType="afterEffect">
                                  <p:stCondLst>
                                    <p:cond delay="0"/>
                                  </p:stCondLst>
                                  <p:childTnLst>
                                    <p:animClr clrSpc="rgb" dir="cw">
                                      <p:cBhvr override="childStyle">
                                        <p:cTn id="59" dur="500" fill="hold"/>
                                        <p:tgtEl>
                                          <p:spTgt spid="56"/>
                                        </p:tgtEl>
                                        <p:attrNameLst>
                                          <p:attrName>style.color</p:attrName>
                                        </p:attrNameLst>
                                      </p:cBhvr>
                                      <p:to>
                                        <a:srgbClr val="E5FFE5"/>
                                      </p:to>
                                    </p:animClr>
                                    <p:animClr clrSpc="rgb" dir="cw">
                                      <p:cBhvr>
                                        <p:cTn id="60" dur="500" fill="hold"/>
                                        <p:tgtEl>
                                          <p:spTgt spid="56"/>
                                        </p:tgtEl>
                                        <p:attrNameLst>
                                          <p:attrName>fillcolor</p:attrName>
                                        </p:attrNameLst>
                                      </p:cBhvr>
                                      <p:to>
                                        <a:srgbClr val="E5FFE5"/>
                                      </p:to>
                                    </p:animClr>
                                    <p:set>
                                      <p:cBhvr>
                                        <p:cTn id="61" dur="500" fill="hold"/>
                                        <p:tgtEl>
                                          <p:spTgt spid="56"/>
                                        </p:tgtEl>
                                        <p:attrNameLst>
                                          <p:attrName>fill.type</p:attrName>
                                        </p:attrNameLst>
                                      </p:cBhvr>
                                      <p:to>
                                        <p:strVal val="solid"/>
                                      </p:to>
                                    </p:set>
                                    <p:set>
                                      <p:cBhvr>
                                        <p:cTn id="62" dur="500" fill="hold"/>
                                        <p:tgtEl>
                                          <p:spTgt spid="56"/>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20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1" presetClass="exit"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60" grpId="0" animBg="1"/>
      <p:bldP spid="61" grpId="0" animBg="1"/>
      <p:bldP spid="75" grpId="0" animBg="1"/>
      <p:bldP spid="26" grpId="0" animBg="1"/>
      <p:bldP spid="26" grpId="1"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8C1B-E12D-4F6B-9CAE-042C4FFEFDD8}"/>
              </a:ext>
            </a:extLst>
          </p:cNvPr>
          <p:cNvSpPr>
            <a:spLocks noGrp="1"/>
          </p:cNvSpPr>
          <p:nvPr>
            <p:ph type="title"/>
          </p:nvPr>
        </p:nvSpPr>
        <p:spPr/>
        <p:txBody>
          <a:bodyPr/>
          <a:lstStyle/>
          <a:p>
            <a:r>
              <a:rPr lang="en-GB" dirty="0"/>
              <a:t>Our thanks to </a:t>
            </a:r>
          </a:p>
        </p:txBody>
      </p:sp>
      <p:sp>
        <p:nvSpPr>
          <p:cNvPr id="3" name="Text Placeholder 2">
            <a:extLst>
              <a:ext uri="{FF2B5EF4-FFF2-40B4-BE49-F238E27FC236}">
                <a16:creationId xmlns:a16="http://schemas.microsoft.com/office/drawing/2014/main" id="{A62B8598-D1CB-4A03-93C8-2A0740465CFF}"/>
              </a:ext>
            </a:extLst>
          </p:cNvPr>
          <p:cNvSpPr>
            <a:spLocks noGrp="1"/>
          </p:cNvSpPr>
          <p:nvPr>
            <p:ph type="body" sz="quarter" idx="10"/>
          </p:nvPr>
        </p:nvSpPr>
        <p:spPr/>
        <p:txBody>
          <a:bodyPr>
            <a:normAutofit/>
          </a:bodyPr>
          <a:lstStyle/>
          <a:p>
            <a:pPr>
              <a:spcBef>
                <a:spcPts val="1200"/>
              </a:spcBef>
              <a:spcAft>
                <a:spcPts val="1200"/>
              </a:spcAft>
            </a:pPr>
            <a:r>
              <a:rPr lang="en-GB" sz="2400" dirty="0"/>
              <a:t>The nearly 7,000 people who participated: patients, clinic visitors, health care workers, policymakers and other government staff, engineers, architects, activists, researchers, …</a:t>
            </a:r>
          </a:p>
          <a:p>
            <a:pPr>
              <a:spcBef>
                <a:spcPts val="1200"/>
              </a:spcBef>
              <a:spcAft>
                <a:spcPts val="1200"/>
              </a:spcAft>
            </a:pPr>
            <a:r>
              <a:rPr lang="en-GB" sz="2400" dirty="0"/>
              <a:t>Managers and staff at the 12 participating clinics</a:t>
            </a:r>
          </a:p>
          <a:p>
            <a:pPr>
              <a:spcBef>
                <a:spcPts val="1200"/>
              </a:spcBef>
              <a:spcAft>
                <a:spcPts val="1200"/>
              </a:spcAft>
            </a:pPr>
            <a:r>
              <a:rPr lang="en-GB" sz="2400" dirty="0"/>
              <a:t>Participants at System Dynamics and Patient Flow workshops</a:t>
            </a:r>
          </a:p>
          <a:p>
            <a:pPr>
              <a:spcBef>
                <a:spcPts val="1200"/>
              </a:spcBef>
              <a:spcAft>
                <a:spcPts val="1200"/>
              </a:spcAft>
            </a:pPr>
            <a:r>
              <a:rPr lang="en-GB" sz="2400" dirty="0"/>
              <a:t>Colleagues in Western Cape Department of Health: Andrew Boulle, Arne von Delft, Gavin Reagon, Bart Willems</a:t>
            </a:r>
          </a:p>
          <a:p>
            <a:pPr>
              <a:spcBef>
                <a:spcPts val="1200"/>
              </a:spcBef>
              <a:spcAft>
                <a:spcPts val="1200"/>
              </a:spcAft>
            </a:pPr>
            <a:r>
              <a:rPr lang="en-GB" sz="2400" dirty="0"/>
              <a:t>Our project oversight group: Thilo Govender, Graeme Meintjes, Vanessa </a:t>
            </a:r>
            <a:r>
              <a:rPr lang="en-GB" sz="2400" dirty="0" err="1"/>
              <a:t>Mudaly</a:t>
            </a:r>
            <a:r>
              <a:rPr lang="en-GB" sz="2400" dirty="0"/>
              <a:t>, Lindiwe </a:t>
            </a:r>
            <a:r>
              <a:rPr lang="en-GB" sz="2400" dirty="0" err="1"/>
              <a:t>Mvusi</a:t>
            </a:r>
            <a:r>
              <a:rPr lang="en-GB" sz="2400" dirty="0"/>
              <a:t>, Jacqui </a:t>
            </a:r>
            <a:r>
              <a:rPr lang="en-GB" sz="2400" dirty="0" err="1"/>
              <a:t>Ngozo</a:t>
            </a:r>
            <a:r>
              <a:rPr lang="en-GB" sz="2400" dirty="0"/>
              <a:t>, Helen Schneider</a:t>
            </a:r>
          </a:p>
          <a:p>
            <a:pPr>
              <a:spcBef>
                <a:spcPts val="1200"/>
              </a:spcBef>
              <a:spcAft>
                <a:spcPts val="1200"/>
              </a:spcAft>
            </a:pPr>
            <a:r>
              <a:rPr lang="en-GB" sz="2400" dirty="0"/>
              <a:t>Ethics committees at LSHTM, UCT, UKZN, and QMU</a:t>
            </a:r>
          </a:p>
          <a:p>
            <a:pPr>
              <a:spcBef>
                <a:spcPts val="1200"/>
              </a:spcBef>
              <a:spcAft>
                <a:spcPts val="1200"/>
              </a:spcAft>
            </a:pPr>
            <a:endParaRPr lang="en-GB" sz="2400" dirty="0"/>
          </a:p>
        </p:txBody>
      </p:sp>
    </p:spTree>
    <p:extLst>
      <p:ext uri="{BB962C8B-B14F-4D97-AF65-F5344CB8AC3E}">
        <p14:creationId xmlns:p14="http://schemas.microsoft.com/office/powerpoint/2010/main" val="2486224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C4AF-451B-4F32-9E7F-94A78EFEDAD7}"/>
              </a:ext>
            </a:extLst>
          </p:cNvPr>
          <p:cNvSpPr>
            <a:spLocks noGrp="1"/>
          </p:cNvSpPr>
          <p:nvPr>
            <p:ph type="title"/>
          </p:nvPr>
        </p:nvSpPr>
        <p:spPr/>
        <p:txBody>
          <a:bodyPr/>
          <a:lstStyle/>
          <a:p>
            <a:r>
              <a:rPr lang="en-GB" dirty="0"/>
              <a:t>The extended team</a:t>
            </a:r>
          </a:p>
        </p:txBody>
      </p:sp>
      <p:sp>
        <p:nvSpPr>
          <p:cNvPr id="6" name="TextBox 5">
            <a:extLst>
              <a:ext uri="{FF2B5EF4-FFF2-40B4-BE49-F238E27FC236}">
                <a16:creationId xmlns:a16="http://schemas.microsoft.com/office/drawing/2014/main" id="{A82096B0-FBC0-4D93-A632-E6F11BD7A81E}"/>
              </a:ext>
            </a:extLst>
          </p:cNvPr>
          <p:cNvSpPr txBox="1"/>
          <p:nvPr/>
        </p:nvSpPr>
        <p:spPr>
          <a:xfrm>
            <a:off x="401637" y="895685"/>
            <a:ext cx="11359832" cy="5452518"/>
          </a:xfrm>
          <a:prstGeom prst="rect">
            <a:avLst/>
          </a:prstGeom>
          <a:noFill/>
        </p:spPr>
        <p:txBody>
          <a:bodyPr wrap="square" lIns="36000" rtlCol="0">
            <a:spAutoFit/>
          </a:bodyPr>
          <a:lstStyle/>
          <a:p>
            <a:pPr>
              <a:lnSpc>
                <a:spcPct val="110000"/>
              </a:lnSpc>
              <a:spcAft>
                <a:spcPts val="1200"/>
              </a:spcAft>
            </a:pPr>
            <a:r>
              <a:rPr lang="en-GB" sz="1600" b="1" dirty="0"/>
              <a:t>Investigators and core team: </a:t>
            </a:r>
            <a:r>
              <a:rPr lang="en-GB" sz="1600" dirty="0"/>
              <a:t>Kathy Baisley, Peter Beckwith, Adrienne Burrough, Chris Colvin, Karin Diaconu, Indira Govender, </a:t>
            </a:r>
            <a:br>
              <a:rPr lang="en-GB" sz="1600" dirty="0"/>
            </a:br>
            <a:r>
              <a:rPr lang="en-GB" sz="1600" dirty="0"/>
              <a:t>Alison Grant, Idriss Kallon, Aaron Karat, Karina Kielmann, Hayley MacGregor, Nicky McCreesh, Janet Seeley, Alison Swartz, Amy Thomas, Anna Vassall, Anna Voce, Richard White, Tom Yates, Gimenne Zwama</a:t>
            </a:r>
          </a:p>
          <a:p>
            <a:pPr>
              <a:lnSpc>
                <a:spcPct val="110000"/>
              </a:lnSpc>
              <a:spcAft>
                <a:spcPts val="1200"/>
              </a:spcAft>
            </a:pPr>
            <a:r>
              <a:rPr lang="en-GB" sz="1600" b="1" dirty="0"/>
              <a:t>University of KwaZulu-Natal:</a:t>
            </a:r>
            <a:r>
              <a:rPr lang="en-GB" sz="1600" dirty="0"/>
              <a:t> </a:t>
            </a:r>
            <a:r>
              <a:rPr lang="en-GB" sz="1600" dirty="0" err="1"/>
              <a:t>Bavashni</a:t>
            </a:r>
            <a:r>
              <a:rPr lang="en-GB" sz="1600" dirty="0"/>
              <a:t> Govender, Zama </a:t>
            </a:r>
            <a:r>
              <a:rPr lang="en-GB" sz="1600" dirty="0" err="1"/>
              <a:t>Khanyile</a:t>
            </a:r>
            <a:r>
              <a:rPr lang="en-GB" sz="1600" dirty="0"/>
              <a:t>, </a:t>
            </a:r>
            <a:r>
              <a:rPr lang="en-GB" sz="1600" dirty="0" err="1"/>
              <a:t>Nokuthula</a:t>
            </a:r>
            <a:r>
              <a:rPr lang="en-GB" sz="1600" dirty="0"/>
              <a:t> </a:t>
            </a:r>
            <a:r>
              <a:rPr lang="en-GB" sz="1600" dirty="0" err="1"/>
              <a:t>Lushaba</a:t>
            </a:r>
            <a:r>
              <a:rPr lang="en-GB" sz="1600" dirty="0"/>
              <a:t>, </a:t>
            </a:r>
            <a:r>
              <a:rPr lang="en-GB" sz="1600" dirty="0" err="1"/>
              <a:t>Nonhlanhla</a:t>
            </a:r>
            <a:r>
              <a:rPr lang="en-GB" sz="1600" dirty="0"/>
              <a:t> Maphumulo, Sharmila </a:t>
            </a:r>
            <a:r>
              <a:rPr lang="en-GB" sz="1600" dirty="0" err="1"/>
              <a:t>Rugbeer</a:t>
            </a:r>
            <a:r>
              <a:rPr lang="en-GB" sz="1600" dirty="0"/>
              <a:t>, Thandeka Smith</a:t>
            </a:r>
          </a:p>
          <a:p>
            <a:pPr>
              <a:lnSpc>
                <a:spcPct val="110000"/>
              </a:lnSpc>
              <a:spcAft>
                <a:spcPts val="1200"/>
              </a:spcAft>
            </a:pPr>
            <a:r>
              <a:rPr lang="en-GB" sz="1600" b="1" dirty="0"/>
              <a:t>Africa Health Research Institute: </a:t>
            </a:r>
            <a:r>
              <a:rPr lang="en-GB" sz="1600" dirty="0" err="1"/>
              <a:t>Nkosingiphile</a:t>
            </a:r>
            <a:r>
              <a:rPr lang="en-GB" sz="1600" dirty="0"/>
              <a:t> Buthelezi, Njabulo Dayi, </a:t>
            </a:r>
            <a:r>
              <a:rPr lang="en-GB" sz="1600" dirty="0" err="1"/>
              <a:t>Siphephelo</a:t>
            </a:r>
            <a:r>
              <a:rPr lang="en-GB" sz="1600" dirty="0"/>
              <a:t> Dlamini, </a:t>
            </a:r>
            <a:r>
              <a:rPr lang="en-GB" sz="1600" dirty="0" err="1"/>
              <a:t>Yutu</a:t>
            </a:r>
            <a:r>
              <a:rPr lang="en-GB" sz="1600" dirty="0"/>
              <a:t> Dlamini, Anita Edwards, </a:t>
            </a:r>
            <a:br>
              <a:rPr lang="en-GB" sz="1600" dirty="0"/>
            </a:br>
            <a:r>
              <a:rPr lang="en-GB" sz="1600" dirty="0"/>
              <a:t>Dickman </a:t>
            </a:r>
            <a:r>
              <a:rPr lang="en-GB" sz="1600" dirty="0" err="1"/>
              <a:t>Gareta</a:t>
            </a:r>
            <a:r>
              <a:rPr lang="en-GB" sz="1600" dirty="0"/>
              <a:t>, Patrick </a:t>
            </a:r>
            <a:r>
              <a:rPr lang="en-GB" sz="1600" dirty="0" err="1"/>
              <a:t>Gabela</a:t>
            </a:r>
            <a:r>
              <a:rPr lang="en-GB" sz="1600" dirty="0"/>
              <a:t>, </a:t>
            </a:r>
            <a:r>
              <a:rPr lang="en-GB" sz="1600" dirty="0" err="1"/>
              <a:t>Emmerencia</a:t>
            </a:r>
            <a:r>
              <a:rPr lang="en-GB" sz="1600" dirty="0"/>
              <a:t> Gumede, </a:t>
            </a:r>
            <a:r>
              <a:rPr lang="en-GB" sz="1600" dirty="0" err="1"/>
              <a:t>Sashin</a:t>
            </a:r>
            <a:r>
              <a:rPr lang="en-GB" sz="1600" dirty="0"/>
              <a:t> </a:t>
            </a:r>
            <a:r>
              <a:rPr lang="en-GB" sz="1600" dirty="0" err="1"/>
              <a:t>Harilall</a:t>
            </a:r>
            <a:r>
              <a:rPr lang="en-GB" sz="1600" dirty="0"/>
              <a:t>, Kobus Herbst, Mandla Khoza, Nozi Khumalo, </a:t>
            </a:r>
            <a:r>
              <a:rPr lang="en-GB" sz="1600" dirty="0" err="1"/>
              <a:t>Zilethile</a:t>
            </a:r>
            <a:r>
              <a:rPr lang="en-GB" sz="1600" dirty="0"/>
              <a:t> Khumalo, Nondumiso Kumalo, Richard </a:t>
            </a:r>
            <a:r>
              <a:rPr lang="en-GB" sz="1600" dirty="0" err="1"/>
              <a:t>Lessells</a:t>
            </a:r>
            <a:r>
              <a:rPr lang="en-GB" sz="1600" dirty="0"/>
              <a:t>, </a:t>
            </a:r>
            <a:r>
              <a:rPr lang="en-GB" sz="1600" dirty="0" err="1"/>
              <a:t>Sithembiso</a:t>
            </a:r>
            <a:r>
              <a:rPr lang="en-GB" sz="1600" dirty="0"/>
              <a:t> Luthuli, Sinethemba </a:t>
            </a:r>
            <a:r>
              <a:rPr lang="en-GB" sz="1600" dirty="0" err="1"/>
              <a:t>Mabuyakhulu</a:t>
            </a:r>
            <a:r>
              <a:rPr lang="en-GB" sz="1600" dirty="0"/>
              <a:t>, </a:t>
            </a:r>
            <a:r>
              <a:rPr lang="en-GB" sz="1600" dirty="0" err="1"/>
              <a:t>Nonhlanhla</a:t>
            </a:r>
            <a:r>
              <a:rPr lang="en-GB" sz="1600" dirty="0"/>
              <a:t> </a:t>
            </a:r>
            <a:r>
              <a:rPr lang="en-GB" sz="1600" dirty="0" err="1"/>
              <a:t>Madlopha</a:t>
            </a:r>
            <a:r>
              <a:rPr lang="en-GB" sz="1600" dirty="0"/>
              <a:t>, Thabile Mkhize, </a:t>
            </a:r>
            <a:br>
              <a:rPr lang="en-GB" sz="1600" dirty="0"/>
            </a:br>
            <a:r>
              <a:rPr lang="en-GB" sz="1600" dirty="0" err="1"/>
              <a:t>Duduzile</a:t>
            </a:r>
            <a:r>
              <a:rPr lang="en-GB" sz="1600" dirty="0"/>
              <a:t> Mkhwanazi, Zinhle Mkhwanazi, </a:t>
            </a:r>
            <a:r>
              <a:rPr lang="en-GB" sz="1600" dirty="0" err="1"/>
              <a:t>Zodwa</a:t>
            </a:r>
            <a:r>
              <a:rPr lang="en-GB" sz="1600" dirty="0"/>
              <a:t> Mkhwanazi, </a:t>
            </a:r>
            <a:r>
              <a:rPr lang="en-GB" sz="1600" dirty="0" err="1"/>
              <a:t>Sashen</a:t>
            </a:r>
            <a:r>
              <a:rPr lang="en-GB" sz="1600" dirty="0"/>
              <a:t> Moodley, </a:t>
            </a:r>
            <a:r>
              <a:rPr lang="en-GB" sz="1600" dirty="0" err="1"/>
              <a:t>Sihle</a:t>
            </a:r>
            <a:r>
              <a:rPr lang="en-GB" sz="1600" dirty="0"/>
              <a:t> Mthethwa, </a:t>
            </a:r>
            <a:r>
              <a:rPr lang="en-GB" sz="1600" dirty="0" err="1"/>
              <a:t>Xolile</a:t>
            </a:r>
            <a:r>
              <a:rPr lang="en-GB" sz="1600" dirty="0"/>
              <a:t> </a:t>
            </a:r>
            <a:r>
              <a:rPr lang="en-GB" sz="1600" dirty="0" err="1"/>
              <a:t>Mpofana</a:t>
            </a:r>
            <a:r>
              <a:rPr lang="en-GB" sz="1600" dirty="0"/>
              <a:t>, </a:t>
            </a:r>
            <a:r>
              <a:rPr lang="en-GB" sz="1600" dirty="0" err="1"/>
              <a:t>Sphiwe</a:t>
            </a:r>
            <a:r>
              <a:rPr lang="en-GB" sz="1600" dirty="0"/>
              <a:t> Mthethwa, </a:t>
            </a:r>
            <a:r>
              <a:rPr lang="en-GB" sz="1600" dirty="0" err="1"/>
              <a:t>Nozipho</a:t>
            </a:r>
            <a:r>
              <a:rPr lang="en-GB" sz="1600" dirty="0"/>
              <a:t> Mthethwa, </a:t>
            </a:r>
            <a:r>
              <a:rPr lang="en-GB" sz="1600" dirty="0" err="1"/>
              <a:t>Silindile</a:t>
            </a:r>
            <a:r>
              <a:rPr lang="en-GB" sz="1600" dirty="0"/>
              <a:t> Mthembu, Sanele </a:t>
            </a:r>
            <a:r>
              <a:rPr lang="en-GB" sz="1600" dirty="0" err="1"/>
              <a:t>Mthiyane</a:t>
            </a:r>
            <a:r>
              <a:rPr lang="en-GB" sz="1600" dirty="0"/>
              <a:t>, </a:t>
            </a:r>
            <a:r>
              <a:rPr lang="en-GB" sz="1600" dirty="0" err="1"/>
              <a:t>Vanisha</a:t>
            </a:r>
            <a:r>
              <a:rPr lang="en-GB" sz="1600" dirty="0"/>
              <a:t> </a:t>
            </a:r>
            <a:r>
              <a:rPr lang="en-GB" sz="1600" dirty="0" err="1"/>
              <a:t>Munsamy</a:t>
            </a:r>
            <a:r>
              <a:rPr lang="en-GB" sz="1600" dirty="0"/>
              <a:t>, </a:t>
            </a:r>
            <a:r>
              <a:rPr lang="en-GB" sz="1600" dirty="0" err="1"/>
              <a:t>Tevania</a:t>
            </a:r>
            <a:r>
              <a:rPr lang="en-GB" sz="1600" dirty="0"/>
              <a:t> Naidoo, </a:t>
            </a:r>
            <a:r>
              <a:rPr lang="en-GB" sz="1600" dirty="0" err="1"/>
              <a:t>Nompilo</a:t>
            </a:r>
            <a:r>
              <a:rPr lang="en-GB" sz="1600" dirty="0"/>
              <a:t> Ndlela, </a:t>
            </a:r>
            <a:r>
              <a:rPr lang="en-GB" sz="1600" dirty="0" err="1"/>
              <a:t>Thandekile</a:t>
            </a:r>
            <a:r>
              <a:rPr lang="en-GB" sz="1600" dirty="0"/>
              <a:t> Nene, </a:t>
            </a:r>
            <a:br>
              <a:rPr lang="en-GB" sz="1600" dirty="0"/>
            </a:br>
            <a:r>
              <a:rPr lang="en-GB" sz="1600" dirty="0" err="1"/>
              <a:t>Sabelo</a:t>
            </a:r>
            <a:r>
              <a:rPr lang="en-GB" sz="1600" dirty="0"/>
              <a:t> </a:t>
            </a:r>
            <a:r>
              <a:rPr lang="en-GB" sz="1600" dirty="0" err="1"/>
              <a:t>Ntuli</a:t>
            </a:r>
            <a:r>
              <a:rPr lang="en-GB" sz="1600" dirty="0"/>
              <a:t>, </a:t>
            </a:r>
            <a:r>
              <a:rPr lang="en-GB" sz="1600" dirty="0" err="1"/>
              <a:t>Nompumulelo</a:t>
            </a:r>
            <a:r>
              <a:rPr lang="en-GB" sz="1600" dirty="0"/>
              <a:t> </a:t>
            </a:r>
            <a:r>
              <a:rPr lang="en-GB" sz="1600" dirty="0" err="1"/>
              <a:t>Nyawo</a:t>
            </a:r>
            <a:r>
              <a:rPr lang="en-GB" sz="1600" dirty="0"/>
              <a:t>, The PIP CRAs, Anand Ramnanan, </a:t>
            </a:r>
            <a:r>
              <a:rPr lang="en-GB" sz="1600" dirty="0" err="1"/>
              <a:t>Aruna</a:t>
            </a:r>
            <a:r>
              <a:rPr lang="en-GB" sz="1600" dirty="0"/>
              <a:t> </a:t>
            </a:r>
            <a:r>
              <a:rPr lang="en-GB" sz="1600" dirty="0" err="1"/>
              <a:t>Sevakram</a:t>
            </a:r>
            <a:r>
              <a:rPr lang="en-GB" sz="1600" dirty="0"/>
              <a:t>, Sizwe </a:t>
            </a:r>
            <a:r>
              <a:rPr lang="en-GB" sz="1600" dirty="0" err="1"/>
              <a:t>Sikhakane</a:t>
            </a:r>
            <a:r>
              <a:rPr lang="en-GB" sz="1600" dirty="0"/>
              <a:t>, </a:t>
            </a:r>
            <a:r>
              <a:rPr lang="en-GB" sz="1600" dirty="0" err="1"/>
              <a:t>Zizile</a:t>
            </a:r>
            <a:r>
              <a:rPr lang="en-GB" sz="1600" dirty="0"/>
              <a:t> </a:t>
            </a:r>
            <a:r>
              <a:rPr lang="en-GB" sz="1600" dirty="0" err="1"/>
              <a:t>Sikhosana</a:t>
            </a:r>
            <a:r>
              <a:rPr lang="en-GB" sz="1600" dirty="0"/>
              <a:t>, Theresa Smit, Marlise Venter, Precious Zulu</a:t>
            </a:r>
          </a:p>
          <a:p>
            <a:pPr>
              <a:lnSpc>
                <a:spcPct val="110000"/>
              </a:lnSpc>
              <a:spcAft>
                <a:spcPts val="1200"/>
              </a:spcAft>
            </a:pPr>
            <a:r>
              <a:rPr lang="en-GB" sz="1600" b="1" dirty="0"/>
              <a:t>University of Cape Town: </a:t>
            </a:r>
            <a:r>
              <a:rPr lang="en-GB" sz="1600" dirty="0">
                <a:latin typeface="Calibri" panose="020F0502020204030204" pitchFamily="34" charset="0"/>
                <a:ea typeface="Calibri" panose="020F0502020204030204" pitchFamily="34" charset="0"/>
              </a:rPr>
              <a:t>Amy </a:t>
            </a:r>
            <a:r>
              <a:rPr lang="en-GB" sz="1600" dirty="0" err="1">
                <a:latin typeface="Calibri" panose="020F0502020204030204" pitchFamily="34" charset="0"/>
                <a:ea typeface="Calibri" panose="020F0502020204030204" pitchFamily="34" charset="0"/>
              </a:rPr>
              <a:t>Burdzik</a:t>
            </a:r>
            <a:r>
              <a:rPr lang="en-GB" sz="1600" dirty="0">
                <a:latin typeface="Calibri" panose="020F0502020204030204" pitchFamily="34" charset="0"/>
                <a:ea typeface="Calibri" panose="020F0502020204030204" pitchFamily="34" charset="0"/>
              </a:rPr>
              <a:t>, </a:t>
            </a:r>
            <a:r>
              <a:rPr lang="en-GB" sz="1600" dirty="0" err="1"/>
              <a:t>Ruvimbo</a:t>
            </a:r>
            <a:r>
              <a:rPr lang="en-GB" sz="1600" dirty="0"/>
              <a:t> </a:t>
            </a:r>
            <a:r>
              <a:rPr lang="en-GB" sz="1600" dirty="0" err="1"/>
              <a:t>Chigwanda</a:t>
            </a:r>
            <a:r>
              <a:rPr lang="en-GB" sz="1600" dirty="0"/>
              <a:t>, </a:t>
            </a:r>
            <a:r>
              <a:rPr lang="en-GB" sz="1600" dirty="0">
                <a:latin typeface="Calibri" panose="020F0502020204030204" pitchFamily="34" charset="0"/>
                <a:ea typeface="Calibri" panose="020F0502020204030204" pitchFamily="34" charset="0"/>
              </a:rPr>
              <a:t>Suzanne Key, </a:t>
            </a:r>
            <a:r>
              <a:rPr lang="en-GB" sz="1600" dirty="0" err="1"/>
              <a:t>Aphiwe</a:t>
            </a:r>
            <a:r>
              <a:rPr lang="en-GB" sz="1600" dirty="0"/>
              <a:t> </a:t>
            </a:r>
            <a:r>
              <a:rPr lang="en-GB" sz="1600" dirty="0" err="1"/>
              <a:t>Makalima</a:t>
            </a:r>
            <a:r>
              <a:rPr lang="en-GB" sz="1600" dirty="0"/>
              <a:t>, Godfrey Manuel, </a:t>
            </a:r>
            <a:r>
              <a:rPr lang="en-GB" sz="1600" dirty="0" err="1"/>
              <a:t>Phumzile</a:t>
            </a:r>
            <a:r>
              <a:rPr lang="en-GB" sz="1600" dirty="0"/>
              <a:t> </a:t>
            </a:r>
            <a:r>
              <a:rPr lang="en-GB" sz="1600" dirty="0" err="1"/>
              <a:t>Nywagi</a:t>
            </a:r>
            <a:r>
              <a:rPr lang="en-GB" sz="1600" dirty="0"/>
              <a:t>, </a:t>
            </a:r>
            <a:br>
              <a:rPr lang="en-GB" sz="1600" dirty="0"/>
            </a:br>
            <a:r>
              <a:rPr lang="en-GB" sz="1600" dirty="0" err="1"/>
              <a:t>Anathi</a:t>
            </a:r>
            <a:r>
              <a:rPr lang="en-GB" sz="1600" dirty="0"/>
              <a:t> </a:t>
            </a:r>
            <a:r>
              <a:rPr lang="en-GB" sz="1600" dirty="0" err="1"/>
              <a:t>Mngxekeza</a:t>
            </a:r>
            <a:r>
              <a:rPr lang="en-GB" sz="1600" dirty="0"/>
              <a:t>, </a:t>
            </a:r>
            <a:r>
              <a:rPr lang="en-GB" sz="1600" dirty="0" err="1"/>
              <a:t>Awethu</a:t>
            </a:r>
            <a:r>
              <a:rPr lang="en-GB" sz="1600" dirty="0"/>
              <a:t> </a:t>
            </a:r>
            <a:r>
              <a:rPr lang="en-GB" sz="1600" dirty="0" err="1"/>
              <a:t>Gawulekapa</a:t>
            </a:r>
            <a:r>
              <a:rPr lang="en-GB" sz="1600" dirty="0"/>
              <a:t>, Precious Mathenjwa, Samantha </a:t>
            </a:r>
            <a:r>
              <a:rPr lang="en-GB" sz="1600" dirty="0" err="1"/>
              <a:t>Moyo</a:t>
            </a:r>
            <a:r>
              <a:rPr lang="en-GB" sz="1600" dirty="0"/>
              <a:t>, Seonaid </a:t>
            </a:r>
            <a:r>
              <a:rPr lang="en-GB" sz="1600" dirty="0" err="1"/>
              <a:t>Kabiah</a:t>
            </a:r>
            <a:r>
              <a:rPr lang="en-GB" sz="1600" dirty="0"/>
              <a:t>, Sinead Murphy, Siphokazi </a:t>
            </a:r>
            <a:r>
              <a:rPr lang="en-GB" sz="1600" dirty="0" err="1"/>
              <a:t>Adonisi</a:t>
            </a:r>
            <a:r>
              <a:rPr lang="en-GB" sz="1600" dirty="0"/>
              <a:t>, </a:t>
            </a:r>
            <a:r>
              <a:rPr lang="en-GB" sz="1600" dirty="0" err="1"/>
              <a:t>Siphosethu</a:t>
            </a:r>
            <a:r>
              <a:rPr lang="en-GB" sz="1600" dirty="0"/>
              <a:t> </a:t>
            </a:r>
            <a:r>
              <a:rPr lang="en-GB" sz="1600" dirty="0" err="1"/>
              <a:t>Titise</a:t>
            </a:r>
            <a:r>
              <a:rPr lang="en-GB" sz="1600" dirty="0"/>
              <a:t>, Tamia Jansen, Yolanda </a:t>
            </a:r>
            <a:r>
              <a:rPr lang="en-GB" sz="1600" dirty="0" err="1"/>
              <a:t>Qeja</a:t>
            </a:r>
            <a:endParaRPr lang="en-GB" sz="1600" dirty="0"/>
          </a:p>
          <a:p>
            <a:pPr>
              <a:lnSpc>
                <a:spcPct val="110000"/>
              </a:lnSpc>
              <a:spcAft>
                <a:spcPts val="1200"/>
              </a:spcAft>
            </a:pPr>
            <a:r>
              <a:rPr lang="en-GB" sz="1600" b="1" dirty="0"/>
              <a:t>Queen Margaret University: </a:t>
            </a:r>
            <a:r>
              <a:rPr lang="en-GB" sz="1600" dirty="0"/>
              <a:t>Jenny Falconer, Kitty Flynn, Claire McLellan</a:t>
            </a:r>
          </a:p>
          <a:p>
            <a:pPr>
              <a:lnSpc>
                <a:spcPct val="110000"/>
              </a:lnSpc>
              <a:spcAft>
                <a:spcPts val="1200"/>
              </a:spcAft>
            </a:pPr>
            <a:r>
              <a:rPr lang="en-GB" sz="1600" b="1" dirty="0"/>
              <a:t>London School of Hygiene &amp; Tropical Medicine: </a:t>
            </a:r>
            <a:r>
              <a:rPr lang="en-GB" sz="1600" dirty="0"/>
              <a:t>Arminder Deol, Naomi Stewart</a:t>
            </a:r>
          </a:p>
        </p:txBody>
      </p:sp>
    </p:spTree>
    <p:extLst>
      <p:ext uri="{BB962C8B-B14F-4D97-AF65-F5344CB8AC3E}">
        <p14:creationId xmlns:p14="http://schemas.microsoft.com/office/powerpoint/2010/main" val="3971823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C4AF-451B-4F32-9E7F-94A78EFEDAD7}"/>
              </a:ext>
            </a:extLst>
          </p:cNvPr>
          <p:cNvSpPr>
            <a:spLocks noGrp="1"/>
          </p:cNvSpPr>
          <p:nvPr>
            <p:ph type="title"/>
          </p:nvPr>
        </p:nvSpPr>
        <p:spPr/>
        <p:txBody>
          <a:bodyPr/>
          <a:lstStyle/>
          <a:p>
            <a:r>
              <a:rPr lang="en-GB" dirty="0"/>
              <a:t>Funders</a:t>
            </a:r>
          </a:p>
        </p:txBody>
      </p:sp>
      <p:pic>
        <p:nvPicPr>
          <p:cNvPr id="4" name="Picture 3">
            <a:extLst>
              <a:ext uri="{FF2B5EF4-FFF2-40B4-BE49-F238E27FC236}">
                <a16:creationId xmlns:a16="http://schemas.microsoft.com/office/drawing/2014/main" id="{CB78D90D-538B-4096-B567-46C0D55948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16258" y="1452767"/>
            <a:ext cx="1884305" cy="1575723"/>
          </a:xfrm>
          <a:prstGeom prst="rect">
            <a:avLst/>
          </a:prstGeom>
        </p:spPr>
      </p:pic>
      <p:pic>
        <p:nvPicPr>
          <p:cNvPr id="5" name="Picture 4">
            <a:extLst>
              <a:ext uri="{FF2B5EF4-FFF2-40B4-BE49-F238E27FC236}">
                <a16:creationId xmlns:a16="http://schemas.microsoft.com/office/drawing/2014/main" id="{28C98B25-A748-441D-B53B-4A2C5A975811}"/>
              </a:ext>
            </a:extLst>
          </p:cNvPr>
          <p:cNvPicPr>
            <a:picLocks noChangeAspect="1"/>
          </p:cNvPicPr>
          <p:nvPr/>
        </p:nvPicPr>
        <p:blipFill rotWithShape="1">
          <a:blip r:embed="rId4">
            <a:extLst>
              <a:ext uri="{28A0092B-C50C-407E-A947-70E740481C1C}">
                <a14:useLocalDpi xmlns:a14="http://schemas.microsoft.com/office/drawing/2010/main" val="0"/>
              </a:ext>
            </a:extLst>
          </a:blip>
          <a:srcRect l="4111" t="13255" r="4111" b="13255"/>
          <a:stretch/>
        </p:blipFill>
        <p:spPr>
          <a:xfrm>
            <a:off x="6824997" y="1452767"/>
            <a:ext cx="2623776" cy="1575723"/>
          </a:xfrm>
          <a:prstGeom prst="rect">
            <a:avLst/>
          </a:prstGeom>
        </p:spPr>
      </p:pic>
      <p:pic>
        <p:nvPicPr>
          <p:cNvPr id="6" name="Picture 5">
            <a:extLst>
              <a:ext uri="{FF2B5EF4-FFF2-40B4-BE49-F238E27FC236}">
                <a16:creationId xmlns:a16="http://schemas.microsoft.com/office/drawing/2014/main" id="{F4509525-3CC4-4FBF-8B9E-F1FE9FCCA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093" y="4052436"/>
            <a:ext cx="2735636" cy="1575723"/>
          </a:xfrm>
          <a:prstGeom prst="rect">
            <a:avLst/>
          </a:prstGeom>
        </p:spPr>
      </p:pic>
      <p:pic>
        <p:nvPicPr>
          <p:cNvPr id="8" name="Picture 7">
            <a:extLst>
              <a:ext uri="{FF2B5EF4-FFF2-40B4-BE49-F238E27FC236}">
                <a16:creationId xmlns:a16="http://schemas.microsoft.com/office/drawing/2014/main" id="{FDC7FC82-9EE5-4CE7-8CD0-50335A2EF1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7660" b="48049"/>
          <a:stretch/>
        </p:blipFill>
        <p:spPr>
          <a:xfrm>
            <a:off x="6824997" y="4052436"/>
            <a:ext cx="3023754" cy="1750762"/>
          </a:xfrm>
          <a:prstGeom prst="rect">
            <a:avLst/>
          </a:prstGeom>
        </p:spPr>
      </p:pic>
    </p:spTree>
    <p:extLst>
      <p:ext uri="{BB962C8B-B14F-4D97-AF65-F5344CB8AC3E}">
        <p14:creationId xmlns:p14="http://schemas.microsoft.com/office/powerpoint/2010/main" val="3497509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074230C0-19BF-4ED1-AD55-2EC76FFC4FA3}"/>
              </a:ext>
            </a:extLst>
          </p:cNvPr>
          <p:cNvPicPr>
            <a:picLocks noChangeAspect="1"/>
          </p:cNvPicPr>
          <p:nvPr/>
        </p:nvPicPr>
        <p:blipFill rotWithShape="1">
          <a:blip r:embed="rId3">
            <a:extLst>
              <a:ext uri="{28A0092B-C50C-407E-A947-70E740481C1C}">
                <a14:useLocalDpi xmlns:a14="http://schemas.microsoft.com/office/drawing/2010/main" val="0"/>
              </a:ext>
            </a:extLst>
          </a:blip>
          <a:srcRect l="29042" t="29898" b="1249"/>
          <a:stretch/>
        </p:blipFill>
        <p:spPr>
          <a:xfrm>
            <a:off x="1011237" y="4444924"/>
            <a:ext cx="4043363" cy="1558501"/>
          </a:xfrm>
          <a:prstGeom prst="rect">
            <a:avLst/>
          </a:prstGeom>
        </p:spPr>
      </p:pic>
      <p:sp>
        <p:nvSpPr>
          <p:cNvPr id="2" name="Title 1">
            <a:extLst>
              <a:ext uri="{FF2B5EF4-FFF2-40B4-BE49-F238E27FC236}">
                <a16:creationId xmlns:a16="http://schemas.microsoft.com/office/drawing/2014/main" id="{276FD2C4-F31D-1844-A54E-1E5E9A4F2310}"/>
              </a:ext>
            </a:extLst>
          </p:cNvPr>
          <p:cNvSpPr>
            <a:spLocks noGrp="1"/>
          </p:cNvSpPr>
          <p:nvPr>
            <p:ph type="title"/>
          </p:nvPr>
        </p:nvSpPr>
        <p:spPr/>
        <p:txBody>
          <a:bodyPr>
            <a:normAutofit/>
          </a:bodyPr>
          <a:lstStyle/>
          <a:p>
            <a:r>
              <a:rPr lang="en-US" dirty="0"/>
              <a:t>Further information is on our website: search for “</a:t>
            </a:r>
            <a:r>
              <a:rPr lang="en-US" dirty="0" err="1"/>
              <a:t>Umoya</a:t>
            </a:r>
            <a:r>
              <a:rPr lang="en-US" dirty="0"/>
              <a:t> </a:t>
            </a:r>
            <a:r>
              <a:rPr lang="en-US" dirty="0" err="1"/>
              <a:t>omuhle</a:t>
            </a:r>
            <a:r>
              <a:rPr lang="en-US" dirty="0"/>
              <a:t>”</a:t>
            </a:r>
          </a:p>
        </p:txBody>
      </p:sp>
      <p:sp>
        <p:nvSpPr>
          <p:cNvPr id="3" name="Text Placeholder 2">
            <a:extLst>
              <a:ext uri="{FF2B5EF4-FFF2-40B4-BE49-F238E27FC236}">
                <a16:creationId xmlns:a16="http://schemas.microsoft.com/office/drawing/2014/main" id="{3EB9F4AC-B60C-440E-9483-AC35A5E67125}"/>
              </a:ext>
            </a:extLst>
          </p:cNvPr>
          <p:cNvSpPr>
            <a:spLocks noGrp="1"/>
          </p:cNvSpPr>
          <p:nvPr>
            <p:ph type="body" sz="quarter" idx="10"/>
          </p:nvPr>
        </p:nvSpPr>
        <p:spPr>
          <a:xfrm>
            <a:off x="0" y="6146801"/>
            <a:ext cx="12192000" cy="711200"/>
          </a:xfrm>
          <a:solidFill>
            <a:schemeClr val="tx1">
              <a:lumMod val="50000"/>
              <a:lumOff val="50000"/>
            </a:schemeClr>
          </a:solidFill>
        </p:spPr>
        <p:txBody>
          <a:bodyPr lIns="0" rIns="0" anchor="ctr" anchorCtr="0">
            <a:noAutofit/>
          </a:bodyPr>
          <a:lstStyle/>
          <a:p>
            <a:pPr marL="0" indent="0" algn="ctr">
              <a:lnSpc>
                <a:spcPct val="120000"/>
              </a:lnSpc>
              <a:spcBef>
                <a:spcPts val="0"/>
              </a:spcBef>
              <a:spcAft>
                <a:spcPts val="1800"/>
              </a:spcAft>
              <a:buNone/>
            </a:pPr>
            <a:r>
              <a:rPr lang="en-US" sz="2000" b="1" dirty="0">
                <a:solidFill>
                  <a:schemeClr val="bg1"/>
                </a:solidFill>
              </a:rPr>
              <a:t>These slides and the session recording will also be on the website</a:t>
            </a:r>
          </a:p>
        </p:txBody>
      </p:sp>
      <p:pic>
        <p:nvPicPr>
          <p:cNvPr id="11" name="Picture 10" descr="Text&#10;&#10;Description automatically generated">
            <a:extLst>
              <a:ext uri="{FF2B5EF4-FFF2-40B4-BE49-F238E27FC236}">
                <a16:creationId xmlns:a16="http://schemas.microsoft.com/office/drawing/2014/main" id="{1EDBD087-C0B7-4C47-92D8-1F9AF5AFC1AC}"/>
              </a:ext>
            </a:extLst>
          </p:cNvPr>
          <p:cNvPicPr>
            <a:picLocks noChangeAspect="1"/>
          </p:cNvPicPr>
          <p:nvPr/>
        </p:nvPicPr>
        <p:blipFill rotWithShape="1">
          <a:blip r:embed="rId4">
            <a:extLst>
              <a:ext uri="{28A0092B-C50C-407E-A947-70E740481C1C}">
                <a14:useLocalDpi xmlns:a14="http://schemas.microsoft.com/office/drawing/2010/main" val="0"/>
              </a:ext>
            </a:extLst>
          </a:blip>
          <a:srcRect t="35969"/>
          <a:stretch/>
        </p:blipFill>
        <p:spPr>
          <a:xfrm>
            <a:off x="6486165" y="4580867"/>
            <a:ext cx="5487805" cy="1355301"/>
          </a:xfrm>
          <a:prstGeom prst="rect">
            <a:avLst/>
          </a:prstGeom>
        </p:spPr>
      </p:pic>
      <p:pic>
        <p:nvPicPr>
          <p:cNvPr id="17" name="Picture 16" descr="Text, application&#10;&#10;Description automatically generated">
            <a:extLst>
              <a:ext uri="{FF2B5EF4-FFF2-40B4-BE49-F238E27FC236}">
                <a16:creationId xmlns:a16="http://schemas.microsoft.com/office/drawing/2014/main" id="{41596399-CC28-49DE-8694-DE481F7C508E}"/>
              </a:ext>
            </a:extLst>
          </p:cNvPr>
          <p:cNvPicPr>
            <a:picLocks noChangeAspect="1"/>
          </p:cNvPicPr>
          <p:nvPr/>
        </p:nvPicPr>
        <p:blipFill rotWithShape="1">
          <a:blip r:embed="rId5">
            <a:extLst>
              <a:ext uri="{28A0092B-C50C-407E-A947-70E740481C1C}">
                <a14:useLocalDpi xmlns:a14="http://schemas.microsoft.com/office/drawing/2010/main" val="0"/>
              </a:ext>
            </a:extLst>
          </a:blip>
          <a:srcRect t="39126" r="5326"/>
          <a:stretch/>
        </p:blipFill>
        <p:spPr>
          <a:xfrm>
            <a:off x="7040536" y="1362260"/>
            <a:ext cx="4360797" cy="1715200"/>
          </a:xfrm>
          <a:prstGeom prst="rect">
            <a:avLst/>
          </a:prstGeom>
        </p:spPr>
      </p:pic>
      <p:grpSp>
        <p:nvGrpSpPr>
          <p:cNvPr id="4" name="Group 3">
            <a:extLst>
              <a:ext uri="{FF2B5EF4-FFF2-40B4-BE49-F238E27FC236}">
                <a16:creationId xmlns:a16="http://schemas.microsoft.com/office/drawing/2014/main" id="{BDA732B5-93B9-40E7-B5E9-EB0F9DE84801}"/>
              </a:ext>
            </a:extLst>
          </p:cNvPr>
          <p:cNvGrpSpPr/>
          <p:nvPr/>
        </p:nvGrpSpPr>
        <p:grpSpPr>
          <a:xfrm>
            <a:off x="29396" y="3248771"/>
            <a:ext cx="12192000" cy="1121464"/>
            <a:chOff x="29396" y="3202808"/>
            <a:chExt cx="12192000" cy="1121464"/>
          </a:xfrm>
        </p:grpSpPr>
        <p:sp>
          <p:nvSpPr>
            <p:cNvPr id="22" name="Rectangle 21">
              <a:extLst>
                <a:ext uri="{FF2B5EF4-FFF2-40B4-BE49-F238E27FC236}">
                  <a16:creationId xmlns:a16="http://schemas.microsoft.com/office/drawing/2014/main" id="{96D8E723-1C6A-4C3A-801C-E9CDEC06493F}"/>
                </a:ext>
              </a:extLst>
            </p:cNvPr>
            <p:cNvSpPr/>
            <p:nvPr/>
          </p:nvSpPr>
          <p:spPr>
            <a:xfrm>
              <a:off x="29396" y="3202808"/>
              <a:ext cx="12192000" cy="1121464"/>
            </a:xfrm>
            <a:prstGeom prst="rect">
              <a:avLst/>
            </a:prstGeom>
            <a:solidFill>
              <a:schemeClr val="accent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Text, letter&#10;&#10;Description automatically generated">
              <a:extLst>
                <a:ext uri="{FF2B5EF4-FFF2-40B4-BE49-F238E27FC236}">
                  <a16:creationId xmlns:a16="http://schemas.microsoft.com/office/drawing/2014/main" id="{57E5316A-26BA-436C-A615-711CC5C440D6}"/>
                </a:ext>
              </a:extLst>
            </p:cNvPr>
            <p:cNvPicPr>
              <a:picLocks noChangeAspect="1"/>
            </p:cNvPicPr>
            <p:nvPr/>
          </p:nvPicPr>
          <p:blipFill rotWithShape="1">
            <a:blip r:embed="rId6">
              <a:extLst>
                <a:ext uri="{28A0092B-C50C-407E-A947-70E740481C1C}">
                  <a14:useLocalDpi xmlns:a14="http://schemas.microsoft.com/office/drawing/2010/main" val="0"/>
                </a:ext>
              </a:extLst>
            </a:blip>
            <a:srcRect t="40530"/>
            <a:stretch/>
          </p:blipFill>
          <p:spPr>
            <a:xfrm>
              <a:off x="3336454" y="3278134"/>
              <a:ext cx="5893614" cy="970813"/>
            </a:xfrm>
            <a:prstGeom prst="rect">
              <a:avLst/>
            </a:prstGeom>
          </p:spPr>
        </p:pic>
      </p:grpSp>
      <p:grpSp>
        <p:nvGrpSpPr>
          <p:cNvPr id="21" name="Group 20">
            <a:extLst>
              <a:ext uri="{FF2B5EF4-FFF2-40B4-BE49-F238E27FC236}">
                <a16:creationId xmlns:a16="http://schemas.microsoft.com/office/drawing/2014/main" id="{9753F67A-CA7B-4005-AF18-5699A3262321}"/>
              </a:ext>
            </a:extLst>
          </p:cNvPr>
          <p:cNvGrpSpPr/>
          <p:nvPr/>
        </p:nvGrpSpPr>
        <p:grpSpPr>
          <a:xfrm>
            <a:off x="372591" y="1388544"/>
            <a:ext cx="5875809" cy="1728206"/>
            <a:chOff x="418329" y="1866900"/>
            <a:chExt cx="5677671" cy="1669929"/>
          </a:xfrm>
        </p:grpSpPr>
        <p:pic>
          <p:nvPicPr>
            <p:cNvPr id="13" name="Picture 12" descr="Graphical user interface, text, application, email&#10;&#10;Description automatically generated">
              <a:extLst>
                <a:ext uri="{FF2B5EF4-FFF2-40B4-BE49-F238E27FC236}">
                  <a16:creationId xmlns:a16="http://schemas.microsoft.com/office/drawing/2014/main" id="{2B98CD15-EDE6-43A6-BCF8-7CF90CB8C48E}"/>
                </a:ext>
              </a:extLst>
            </p:cNvPr>
            <p:cNvPicPr>
              <a:picLocks noChangeAspect="1"/>
            </p:cNvPicPr>
            <p:nvPr/>
          </p:nvPicPr>
          <p:blipFill rotWithShape="1">
            <a:blip r:embed="rId7">
              <a:extLst>
                <a:ext uri="{28A0092B-C50C-407E-A947-70E740481C1C}">
                  <a14:useLocalDpi xmlns:a14="http://schemas.microsoft.com/office/drawing/2010/main" val="0"/>
                </a:ext>
              </a:extLst>
            </a:blip>
            <a:srcRect t="38524" r="5296"/>
            <a:stretch/>
          </p:blipFill>
          <p:spPr>
            <a:xfrm>
              <a:off x="418329" y="1866900"/>
              <a:ext cx="5677671" cy="1669929"/>
            </a:xfrm>
            <a:prstGeom prst="rect">
              <a:avLst/>
            </a:prstGeom>
          </p:spPr>
        </p:pic>
        <p:sp>
          <p:nvSpPr>
            <p:cNvPr id="20" name="Rectangle 19">
              <a:extLst>
                <a:ext uri="{FF2B5EF4-FFF2-40B4-BE49-F238E27FC236}">
                  <a16:creationId xmlns:a16="http://schemas.microsoft.com/office/drawing/2014/main" id="{8B250D4A-9656-4148-A716-84AFB3C277CB}"/>
                </a:ext>
              </a:extLst>
            </p:cNvPr>
            <p:cNvSpPr/>
            <p:nvPr/>
          </p:nvSpPr>
          <p:spPr>
            <a:xfrm>
              <a:off x="5397500" y="1866900"/>
              <a:ext cx="6985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 Placeholder 2">
            <a:extLst>
              <a:ext uri="{FF2B5EF4-FFF2-40B4-BE49-F238E27FC236}">
                <a16:creationId xmlns:a16="http://schemas.microsoft.com/office/drawing/2014/main" id="{1888B62F-E899-48EF-9591-882595F7D691}"/>
              </a:ext>
            </a:extLst>
          </p:cNvPr>
          <p:cNvSpPr txBox="1">
            <a:spLocks/>
          </p:cNvSpPr>
          <p:nvPr/>
        </p:nvSpPr>
        <p:spPr>
          <a:xfrm>
            <a:off x="-13012" y="814627"/>
            <a:ext cx="12218023" cy="437043"/>
          </a:xfrm>
          <a:prstGeom prst="rect">
            <a:avLst/>
          </a:prstGeom>
          <a:solidFill>
            <a:schemeClr val="accent4">
              <a:lumMod val="40000"/>
              <a:lumOff val="60000"/>
            </a:schemeClr>
          </a:solidFill>
          <a:ln>
            <a:noFill/>
          </a:ln>
        </p:spPr>
        <p:txBody>
          <a:bodyPr vert="horz" wrap="square" lIns="108000" tIns="45720" rIns="0" bIns="45720" rtlCol="0" anchor="ctr" anchorCtr="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800"/>
              </a:spcAft>
              <a:buFont typeface="Arial" panose="020B0604020202020204" pitchFamily="34" charset="0"/>
              <a:buNone/>
            </a:pPr>
            <a:r>
              <a:rPr lang="en-US" sz="2000" dirty="0"/>
              <a:t>To access publications, please visit </a:t>
            </a:r>
            <a:r>
              <a:rPr lang="en-US" sz="2000" dirty="0">
                <a:hlinkClick r:id="rId8"/>
              </a:rPr>
              <a:t>https://www.lshtm.ac.uk/research/centres-projects-groups/uo#publications</a:t>
            </a:r>
            <a:endParaRPr lang="en-US" sz="2000" dirty="0"/>
          </a:p>
        </p:txBody>
      </p:sp>
    </p:spTree>
    <p:extLst>
      <p:ext uri="{BB962C8B-B14F-4D97-AF65-F5344CB8AC3E}">
        <p14:creationId xmlns:p14="http://schemas.microsoft.com/office/powerpoint/2010/main" val="4088251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4323E-6652-4BFB-BD70-9098018F6D08}"/>
              </a:ext>
            </a:extLst>
          </p:cNvPr>
          <p:cNvPicPr/>
          <p:nvPr/>
        </p:nvPicPr>
        <p:blipFill rotWithShape="1">
          <a:blip r:embed="rId3">
            <a:extLst>
              <a:ext uri="{28A0092B-C50C-407E-A947-70E740481C1C}">
                <a14:useLocalDpi xmlns:a14="http://schemas.microsoft.com/office/drawing/2010/main" val="0"/>
              </a:ext>
            </a:extLst>
          </a:blip>
          <a:srcRect l="2919" t="2143" r="35206" b="7143"/>
          <a:stretch/>
        </p:blipFill>
        <p:spPr>
          <a:xfrm>
            <a:off x="6496221" y="101600"/>
            <a:ext cx="5728779" cy="62992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1">
            <a:extLst>
              <a:ext uri="{FF2B5EF4-FFF2-40B4-BE49-F238E27FC236}">
                <a16:creationId xmlns:a16="http://schemas.microsoft.com/office/drawing/2014/main" id="{2165CCEC-78A5-4457-958E-74D7A3C8A1C5}"/>
              </a:ext>
            </a:extLst>
          </p:cNvPr>
          <p:cNvSpPr txBox="1">
            <a:spLocks/>
          </p:cNvSpPr>
          <p:nvPr/>
        </p:nvSpPr>
        <p:spPr>
          <a:xfrm>
            <a:off x="655320" y="752964"/>
            <a:ext cx="5120114"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Why is IPC of interest to systems and social science researchers?</a:t>
            </a:r>
          </a:p>
        </p:txBody>
      </p:sp>
      <p:sp>
        <p:nvSpPr>
          <p:cNvPr id="9" name="Content Placeholder 2">
            <a:extLst>
              <a:ext uri="{FF2B5EF4-FFF2-40B4-BE49-F238E27FC236}">
                <a16:creationId xmlns:a16="http://schemas.microsoft.com/office/drawing/2014/main" id="{E98975BD-DC2C-44C3-81BD-8B2ADB0ABE4F}"/>
              </a:ext>
            </a:extLst>
          </p:cNvPr>
          <p:cNvSpPr txBox="1">
            <a:spLocks/>
          </p:cNvSpPr>
          <p:nvPr/>
        </p:nvSpPr>
        <p:spPr>
          <a:xfrm>
            <a:off x="655320" y="2445758"/>
            <a:ext cx="5657830" cy="3570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2200" dirty="0"/>
              <a:t>Growing emphasis on HCAI - clinics as ‘safe’ yet permeable ‘risky’ spaces </a:t>
            </a:r>
          </a:p>
          <a:p>
            <a:pPr fontAlgn="base">
              <a:lnSpc>
                <a:spcPct val="100000"/>
              </a:lnSpc>
            </a:pPr>
            <a:r>
              <a:rPr lang="en-US" sz="2200" dirty="0"/>
              <a:t>Compromised IPC generally seen as a </a:t>
            </a:r>
            <a:r>
              <a:rPr lang="en-GB" sz="2200" dirty="0"/>
              <a:t>'behavioural</a:t>
            </a:r>
            <a:r>
              <a:rPr lang="en-US" sz="2200" dirty="0"/>
              <a:t> problem' of non-compliance rather than a systems problem;  </a:t>
            </a:r>
          </a:p>
          <a:p>
            <a:pPr fontAlgn="base">
              <a:lnSpc>
                <a:spcPct val="100000"/>
              </a:lnSpc>
            </a:pPr>
            <a:r>
              <a:rPr lang="en-US" sz="2200" dirty="0"/>
              <a:t>Complex - multiple components of IPC from buildings, space, technology through to less visible drivers of workflow, air flow, and flow of people is </a:t>
            </a:r>
            <a:r>
              <a:rPr lang="en-GB" sz="2200" dirty="0"/>
              <a:t>organised</a:t>
            </a:r>
            <a:r>
              <a:rPr lang="en-US" sz="2200" dirty="0"/>
              <a:t> within given space </a:t>
            </a:r>
          </a:p>
          <a:p>
            <a:pPr>
              <a:lnSpc>
                <a:spcPct val="100000"/>
              </a:lnSpc>
            </a:pPr>
            <a:endParaRPr lang="en-US" sz="1800" dirty="0"/>
          </a:p>
        </p:txBody>
      </p:sp>
    </p:spTree>
    <p:extLst>
      <p:ext uri="{BB962C8B-B14F-4D97-AF65-F5344CB8AC3E}">
        <p14:creationId xmlns:p14="http://schemas.microsoft.com/office/powerpoint/2010/main" val="109861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ection Prevention and Control: 8. Tuberculosis infection prevention and  control">
            <a:extLst>
              <a:ext uri="{FF2B5EF4-FFF2-40B4-BE49-F238E27FC236}">
                <a16:creationId xmlns:a16="http://schemas.microsoft.com/office/drawing/2014/main" id="{451A0900-E674-492B-83A0-4E28685641E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1318" r="4797" b="3095"/>
          <a:stretch/>
        </p:blipFill>
        <p:spPr bwMode="auto">
          <a:xfrm>
            <a:off x="386078" y="722909"/>
            <a:ext cx="3925421" cy="49703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00C9058-76DB-423B-A9CC-F5A357659E21}"/>
              </a:ext>
            </a:extLst>
          </p:cNvPr>
          <p:cNvSpPr txBox="1">
            <a:spLocks/>
          </p:cNvSpPr>
          <p:nvPr/>
        </p:nvSpPr>
        <p:spPr>
          <a:xfrm>
            <a:off x="4965431" y="494309"/>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Relevance for other infectious diseases </a:t>
            </a:r>
          </a:p>
        </p:txBody>
      </p:sp>
      <p:sp>
        <p:nvSpPr>
          <p:cNvPr id="7" name="Content Placeholder 2">
            <a:extLst>
              <a:ext uri="{FF2B5EF4-FFF2-40B4-BE49-F238E27FC236}">
                <a16:creationId xmlns:a16="http://schemas.microsoft.com/office/drawing/2014/main" id="{DF395F0B-5FFE-4E65-96C2-E05907A0253A}"/>
              </a:ext>
            </a:extLst>
          </p:cNvPr>
          <p:cNvSpPr txBox="1">
            <a:spLocks/>
          </p:cNvSpPr>
          <p:nvPr/>
        </p:nvSpPr>
        <p:spPr>
          <a:xfrm>
            <a:off x="4965431" y="1921330"/>
            <a:ext cx="6586489" cy="39214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Emergence of other ID outbreaks including COVID-19 highlight need for better IPC  </a:t>
            </a:r>
          </a:p>
          <a:p>
            <a:pPr>
              <a:lnSpc>
                <a:spcPct val="110000"/>
              </a:lnSpc>
            </a:pPr>
            <a:r>
              <a:rPr lang="en-US" sz="2400" dirty="0"/>
              <a:t>Creating and sustaining a ‘culture of safety’ in resource-poor health systems experiencing ID outbreaks</a:t>
            </a:r>
          </a:p>
          <a:p>
            <a:pPr>
              <a:lnSpc>
                <a:spcPct val="110000"/>
              </a:lnSpc>
            </a:pPr>
            <a:r>
              <a:rPr lang="en-US" sz="2400" dirty="0"/>
              <a:t>Health care settings at frontline of ‘containment’ and response strategies; HCW balance global standards of IPC with locally specific constraints</a:t>
            </a:r>
          </a:p>
          <a:p>
            <a:pPr>
              <a:lnSpc>
                <a:spcPct val="110000"/>
              </a:lnSpc>
            </a:pPr>
            <a:r>
              <a:rPr lang="en-US" sz="2400" dirty="0"/>
              <a:t>Challenges of implementing systems change within context of discursive fragmentation in policy context</a:t>
            </a:r>
            <a:endParaRPr lang="en-US" sz="2000" dirty="0"/>
          </a:p>
        </p:txBody>
      </p:sp>
      <p:sp>
        <p:nvSpPr>
          <p:cNvPr id="2" name="TextBox 1">
            <a:extLst>
              <a:ext uri="{FF2B5EF4-FFF2-40B4-BE49-F238E27FC236}">
                <a16:creationId xmlns:a16="http://schemas.microsoft.com/office/drawing/2014/main" id="{76EAE4EF-FBDA-4172-AE0F-CEDD5CC4BBBE}"/>
              </a:ext>
            </a:extLst>
          </p:cNvPr>
          <p:cNvSpPr txBox="1"/>
          <p:nvPr/>
        </p:nvSpPr>
        <p:spPr>
          <a:xfrm>
            <a:off x="386078" y="6475968"/>
            <a:ext cx="3925420" cy="276999"/>
          </a:xfrm>
          <a:prstGeom prst="rect">
            <a:avLst/>
          </a:prstGeom>
          <a:noFill/>
        </p:spPr>
        <p:txBody>
          <a:bodyPr wrap="square" rtlCol="0">
            <a:spAutoFit/>
          </a:bodyPr>
          <a:lstStyle/>
          <a:p>
            <a:r>
              <a:rPr lang="en-GB" sz="1200" dirty="0" err="1">
                <a:solidFill>
                  <a:schemeClr val="bg1"/>
                </a:solidFill>
                <a:effectLst/>
                <a:latin typeface="Calibri" panose="020F0502020204030204" pitchFamily="34" charset="0"/>
                <a:ea typeface="Times New Roman" panose="02020603050405020304" pitchFamily="18" charset="0"/>
              </a:rPr>
              <a:t>Dramowski</a:t>
            </a:r>
            <a:r>
              <a:rPr lang="en-GB" sz="1200" dirty="0">
                <a:solidFill>
                  <a:schemeClr val="bg1"/>
                </a:solidFill>
                <a:effectLst/>
                <a:latin typeface="Calibri" panose="020F0502020204030204" pitchFamily="34" charset="0"/>
                <a:ea typeface="Times New Roman" panose="02020603050405020304" pitchFamily="18" charset="0"/>
              </a:rPr>
              <a:t>, Woods, and </a:t>
            </a:r>
            <a:r>
              <a:rPr lang="en-GB" sz="1200" dirty="0" err="1">
                <a:solidFill>
                  <a:schemeClr val="bg1"/>
                </a:solidFill>
                <a:effectLst/>
                <a:latin typeface="Calibri" panose="020F0502020204030204" pitchFamily="34" charset="0"/>
                <a:ea typeface="Times New Roman" panose="02020603050405020304" pitchFamily="18" charset="0"/>
              </a:rPr>
              <a:t>Mehtar</a:t>
            </a:r>
            <a:r>
              <a:rPr lang="en-GB" sz="1200" dirty="0">
                <a:solidFill>
                  <a:schemeClr val="bg1"/>
                </a:solidFill>
                <a:effectLst/>
                <a:latin typeface="Calibri" panose="020F0502020204030204" pitchFamily="34" charset="0"/>
                <a:ea typeface="Times New Roman" panose="02020603050405020304" pitchFamily="18" charset="0"/>
              </a:rPr>
              <a:t> (2020)</a:t>
            </a:r>
            <a:endParaRPr lang="en-GB" sz="1200" dirty="0">
              <a:solidFill>
                <a:schemeClr val="bg1"/>
              </a:solidFill>
            </a:endParaRPr>
          </a:p>
        </p:txBody>
      </p:sp>
    </p:spTree>
    <p:extLst>
      <p:ext uri="{BB962C8B-B14F-4D97-AF65-F5344CB8AC3E}">
        <p14:creationId xmlns:p14="http://schemas.microsoft.com/office/powerpoint/2010/main" val="303208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C1D3413-87EC-4BF0-89FB-03C869AC6898}"/>
              </a:ext>
            </a:extLst>
          </p:cNvPr>
          <p:cNvGraphicFramePr>
            <a:graphicFrameLocks noGrp="1"/>
          </p:cNvGraphicFramePr>
          <p:nvPr>
            <p:extLst>
              <p:ext uri="{D42A27DB-BD31-4B8C-83A1-F6EECF244321}">
                <p14:modId xmlns:p14="http://schemas.microsoft.com/office/powerpoint/2010/main" val="2005047752"/>
              </p:ext>
            </p:extLst>
          </p:nvPr>
        </p:nvGraphicFramePr>
        <p:xfrm>
          <a:off x="1676400" y="212883"/>
          <a:ext cx="8966200" cy="6022817"/>
        </p:xfrm>
        <a:graphic>
          <a:graphicData uri="http://schemas.openxmlformats.org/drawingml/2006/table">
            <a:tbl>
              <a:tblPr firstRow="1">
                <a:tableStyleId>{21E4AEA4-8DFA-4A89-87EB-49C32662AFE0}</a:tableStyleId>
              </a:tblPr>
              <a:tblGrid>
                <a:gridCol w="436676">
                  <a:extLst>
                    <a:ext uri="{9D8B030D-6E8A-4147-A177-3AD203B41FA5}">
                      <a16:colId xmlns:a16="http://schemas.microsoft.com/office/drawing/2014/main" val="594058798"/>
                    </a:ext>
                  </a:extLst>
                </a:gridCol>
                <a:gridCol w="4452824">
                  <a:extLst>
                    <a:ext uri="{9D8B030D-6E8A-4147-A177-3AD203B41FA5}">
                      <a16:colId xmlns:a16="http://schemas.microsoft.com/office/drawing/2014/main" val="3308239992"/>
                    </a:ext>
                  </a:extLst>
                </a:gridCol>
                <a:gridCol w="1892300">
                  <a:extLst>
                    <a:ext uri="{9D8B030D-6E8A-4147-A177-3AD203B41FA5}">
                      <a16:colId xmlns:a16="http://schemas.microsoft.com/office/drawing/2014/main" val="2748362531"/>
                    </a:ext>
                  </a:extLst>
                </a:gridCol>
                <a:gridCol w="2184400">
                  <a:extLst>
                    <a:ext uri="{9D8B030D-6E8A-4147-A177-3AD203B41FA5}">
                      <a16:colId xmlns:a16="http://schemas.microsoft.com/office/drawing/2014/main" val="49561386"/>
                    </a:ext>
                  </a:extLst>
                </a:gridCol>
              </a:tblGrid>
              <a:tr h="536417">
                <a:tc>
                  <a:txBody>
                    <a:bodyPr/>
                    <a:lstStyle/>
                    <a:p>
                      <a:pPr algn="ctr"/>
                      <a:endParaRPr lang="en-GB" sz="2000" dirty="0">
                        <a:solidFill>
                          <a:schemeClr val="tx1"/>
                        </a:solidFill>
                        <a:latin typeface="+mn-lt"/>
                      </a:endParaRPr>
                    </a:p>
                  </a:txBody>
                  <a:tcPr anchor="ctr">
                    <a:lnB w="12700" cap="flat" cmpd="sng" algn="ctr">
                      <a:solidFill>
                        <a:schemeClr val="tx1"/>
                      </a:solidFill>
                      <a:prstDash val="solid"/>
                      <a:round/>
                      <a:headEnd type="none" w="med" len="med"/>
                      <a:tailEnd type="none" w="med" len="med"/>
                    </a:lnB>
                    <a:noFill/>
                  </a:tcPr>
                </a:tc>
                <a:tc gridSpan="3">
                  <a:txBody>
                    <a:bodyPr/>
                    <a:lstStyle/>
                    <a:p>
                      <a:pPr algn="ctr"/>
                      <a:r>
                        <a:rPr lang="en-GB" sz="2000" dirty="0">
                          <a:solidFill>
                            <a:schemeClr val="tx1"/>
                          </a:solidFill>
                          <a:latin typeface="+mn-lt"/>
                        </a:rPr>
                        <a:t>Structure of Webinar</a:t>
                      </a:r>
                    </a:p>
                  </a:txBody>
                  <a:tcPr anchor="ctr">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644773841"/>
                  </a:ext>
                </a:extLst>
              </a:tr>
              <a:tr h="0">
                <a:tc>
                  <a:txBody>
                    <a:bodyPr/>
                    <a:lstStyle/>
                    <a:p>
                      <a:pPr marL="0" indent="0" algn="ctr">
                        <a:buNone/>
                      </a:pPr>
                      <a:r>
                        <a:rPr lang="en-GB" sz="1800" dirty="0">
                          <a:latin typeface="+mn-lt"/>
                        </a:rPr>
                        <a:t>1</a:t>
                      </a:r>
                    </a:p>
                  </a:txBody>
                  <a:tcPr anchor="ctr">
                    <a:lnT w="1270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indent="0">
                        <a:buNone/>
                      </a:pPr>
                      <a:r>
                        <a:rPr lang="en-GB" sz="1800" dirty="0">
                          <a:latin typeface="+mn-lt"/>
                        </a:rPr>
                        <a:t>Understanding complexity through clinic ethnography of TB IPC</a:t>
                      </a:r>
                    </a:p>
                  </a:txBody>
                  <a:tcPr anchor="ctr">
                    <a:lnT w="1270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indent="0">
                        <a:buNone/>
                      </a:pPr>
                      <a:r>
                        <a:rPr lang="en-GB" sz="1800">
                          <a:latin typeface="+mn-lt"/>
                        </a:rPr>
                        <a:t>Anna Voce</a:t>
                      </a:r>
                      <a:endParaRPr lang="en-GB" sz="1800" dirty="0">
                        <a:latin typeface="+mn-lt"/>
                      </a:endParaRPr>
                    </a:p>
                  </a:txBody>
                  <a:tcPr anchor="ctr">
                    <a:lnT w="1270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endParaRPr lang="en-GB" sz="1800" dirty="0">
                        <a:latin typeface="+mn-lt"/>
                      </a:endParaRPr>
                    </a:p>
                  </a:txBody>
                  <a:tcPr anchor="ctr">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6549377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mn-lt"/>
                        </a:rPr>
                        <a:t>2</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Assessing material and social infrastructure of TB IPC</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mn-lt"/>
                        </a:rPr>
                        <a:t>Hayley MacGregor</a:t>
                      </a:r>
                      <a:endParaRPr lang="en-GB" sz="1800"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endParaRPr lang="en-GB" sz="1800"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90169652"/>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1800" b="0" dirty="0">
                          <a:latin typeface="+mn-lt"/>
                        </a:rPr>
                        <a:t>3</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b="1" dirty="0">
                          <a:latin typeface="+mn-lt"/>
                        </a:rPr>
                        <a:t>Discussant comments</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r>
                        <a:rPr lang="en-GB" sz="1800" dirty="0">
                          <a:latin typeface="+mn-lt"/>
                        </a:rPr>
                        <a:t>Helen Schneider</a:t>
                      </a:r>
                    </a:p>
                    <a:p>
                      <a:r>
                        <a:rPr lang="en-GB" sz="1800" dirty="0">
                          <a:latin typeface="+mn-lt"/>
                        </a:rPr>
                        <a:t>Thilo Govender</a:t>
                      </a:r>
                      <a:endParaRPr lang="en-GB" sz="1800" b="1"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endParaRPr lang="en-GB" sz="1800"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5232381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mn-lt"/>
                        </a:rPr>
                        <a:t>4</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8CEB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latin typeface="+mn-lt"/>
                        </a:rPr>
                        <a:t>~ Open discussion ~</a:t>
                      </a:r>
                      <a:endParaRPr lang="en-GB" sz="1800" b="1"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8CEB2"/>
                    </a:solidFill>
                  </a:tcPr>
                </a:tc>
                <a:tc hMerge="1">
                  <a:txBody>
                    <a:bodyPr/>
                    <a:lstStyle/>
                    <a:p>
                      <a:endParaRPr lang="en-GB"/>
                    </a:p>
                  </a:txBody>
                  <a:tcPr/>
                </a:tc>
                <a:tc>
                  <a:txBody>
                    <a:bodyPr/>
                    <a:lstStyle/>
                    <a:p>
                      <a:r>
                        <a:rPr lang="en-GB" sz="1800">
                          <a:latin typeface="+mn-lt"/>
                        </a:rPr>
                        <a:t>Janet Seeley</a:t>
                      </a:r>
                      <a:endParaRPr lang="en-GB" sz="1800"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8CEB2"/>
                    </a:solidFill>
                  </a:tcPr>
                </a:tc>
                <a:extLst>
                  <a:ext uri="{0D108BD9-81ED-4DB2-BD59-A6C34878D82A}">
                    <a16:rowId xmlns:a16="http://schemas.microsoft.com/office/drawing/2014/main" val="3716178831"/>
                  </a:ext>
                </a:extLst>
              </a:tr>
              <a:tr h="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1800" b="0" dirty="0">
                          <a:solidFill>
                            <a:srgbClr val="000000"/>
                          </a:solidFill>
                          <a:latin typeface="+mn-lt"/>
                        </a:rPr>
                        <a:t>5</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solidFill>
                            <a:srgbClr val="000000"/>
                          </a:solidFill>
                          <a:latin typeface="+mn-lt"/>
                        </a:rPr>
                        <a:t>Generating evidence through system dynamics modelling </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r>
                        <a:rPr lang="en-GB" sz="1800">
                          <a:latin typeface="+mn-lt"/>
                        </a:rPr>
                        <a:t>Karin Diaconu</a:t>
                      </a:r>
                    </a:p>
                    <a:p>
                      <a:r>
                        <a:rPr lang="en-GB" sz="1800">
                          <a:latin typeface="+mn-lt"/>
                        </a:rPr>
                        <a:t>Justin Parkhurst</a:t>
                      </a:r>
                      <a:endParaRPr lang="en-GB" sz="1800" dirty="0">
                        <a:solidFill>
                          <a:srgbClr val="000000"/>
                        </a:solidFill>
                        <a:latin typeface="+mn-l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endParaRPr lang="en-GB" sz="1800" dirty="0">
                        <a:latin typeface="+mn-l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0821529"/>
                  </a:ext>
                </a:extLst>
              </a:tr>
              <a:tr h="0">
                <a:tc>
                  <a:txBody>
                    <a:bodyPr/>
                    <a:lstStyle/>
                    <a:p>
                      <a:pPr marL="0" indent="0" algn="ctr">
                        <a:buFont typeface="+mj-lt"/>
                        <a:buNone/>
                      </a:pPr>
                      <a:r>
                        <a:rPr lang="en-GB" sz="1800" b="0" dirty="0">
                          <a:solidFill>
                            <a:srgbClr val="000000"/>
                          </a:solidFill>
                          <a:latin typeface="+mn-lt"/>
                        </a:rPr>
                        <a:t>6</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mj-lt"/>
                        <a:buNone/>
                      </a:pPr>
                      <a:r>
                        <a:rPr lang="en-GB" sz="1800" dirty="0">
                          <a:solidFill>
                            <a:srgbClr val="000000"/>
                          </a:solidFill>
                          <a:latin typeface="+mn-lt"/>
                        </a:rPr>
                        <a:t>Designing and costing whole systems interventions</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mj-lt"/>
                        <a:buNone/>
                      </a:pPr>
                      <a:r>
                        <a:rPr lang="en-GB" sz="1800">
                          <a:latin typeface="+mn-lt"/>
                        </a:rPr>
                        <a:t>Fiammetta Bozzani</a:t>
                      </a:r>
                      <a:endParaRPr lang="en-GB" sz="1800" dirty="0">
                        <a:solidFill>
                          <a:srgbClr val="000000"/>
                        </a:solidFill>
                        <a:latin typeface="+mn-l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endParaRPr lang="en-GB" sz="1800" dirty="0">
                        <a:latin typeface="+mn-l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75934289"/>
                  </a:ext>
                </a:extLst>
              </a:tr>
              <a:tr h="0">
                <a:tc>
                  <a:txBody>
                    <a:bodyPr/>
                    <a:lstStyle/>
                    <a:p>
                      <a:pPr algn="ctr"/>
                      <a:r>
                        <a:rPr lang="en-GB" sz="1800" b="0" dirty="0">
                          <a:latin typeface="+mn-lt"/>
                        </a:rPr>
                        <a:t>7</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GB" sz="1800" b="1" dirty="0">
                          <a:latin typeface="+mn-lt"/>
                        </a:rPr>
                        <a:t>Discussant comments</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r>
                        <a:rPr lang="en-GB" sz="1800" dirty="0">
                          <a:latin typeface="+mn-lt"/>
                        </a:rPr>
                        <a:t>Alastair Ager</a:t>
                      </a:r>
                    </a:p>
                    <a:p>
                      <a:r>
                        <a:rPr lang="en-GB" sz="1800" dirty="0">
                          <a:latin typeface="+mn-lt"/>
                        </a:rPr>
                        <a:t>Gerald Bloom</a:t>
                      </a:r>
                      <a:endParaRPr lang="en-GB" sz="1800" b="1"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endParaRPr lang="en-GB" sz="1800" dirty="0">
                        <a:latin typeface="+mn-lt"/>
                      </a:endParaRP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8057649"/>
                  </a:ext>
                </a:extLst>
              </a:tr>
              <a:tr h="0">
                <a:tc>
                  <a:txBody>
                    <a:bodyPr/>
                    <a:lstStyle/>
                    <a:p>
                      <a:pPr algn="ctr"/>
                      <a:r>
                        <a:rPr lang="en-GB" sz="1800" b="0" dirty="0">
                          <a:latin typeface="+mn-lt"/>
                        </a:rPr>
                        <a:t>8</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8D5EE"/>
                    </a:solidFill>
                  </a:tcPr>
                </a:tc>
                <a:tc gridSpan="2">
                  <a:txBody>
                    <a:bodyPr/>
                    <a:lstStyle/>
                    <a:p>
                      <a:pPr algn="ctr"/>
                      <a:r>
                        <a:rPr lang="en-GB" sz="1800" b="1" dirty="0">
                          <a:latin typeface="+mn-lt"/>
                        </a:rPr>
                        <a:t>~ Open discussion ~</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8D5EE"/>
                    </a:solidFill>
                  </a:tcPr>
                </a:tc>
                <a:tc hMerge="1">
                  <a:txBody>
                    <a:bodyPr/>
                    <a:lstStyle/>
                    <a:p>
                      <a:endParaRPr lang="en-GB"/>
                    </a:p>
                  </a:txBody>
                  <a:tcPr/>
                </a:tc>
                <a:tc>
                  <a:txBody>
                    <a:bodyPr/>
                    <a:lstStyle/>
                    <a:p>
                      <a:r>
                        <a:rPr lang="en-GB" sz="1800" dirty="0">
                          <a:latin typeface="+mn-lt"/>
                        </a:rPr>
                        <a:t>Chris Colvin</a:t>
                      </a:r>
                    </a:p>
                    <a:p>
                      <a:r>
                        <a:rPr lang="en-GB" sz="1800" dirty="0">
                          <a:latin typeface="+mn-lt"/>
                        </a:rPr>
                        <a:t>Anna Vassall</a:t>
                      </a:r>
                    </a:p>
                  </a:txBody>
                  <a:tcPr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8D5EE"/>
                    </a:solidFill>
                  </a:tcPr>
                </a:tc>
                <a:extLst>
                  <a:ext uri="{0D108BD9-81ED-4DB2-BD59-A6C34878D82A}">
                    <a16:rowId xmlns:a16="http://schemas.microsoft.com/office/drawing/2014/main" val="2401507877"/>
                  </a:ext>
                </a:extLst>
              </a:tr>
              <a:tr h="0">
                <a:tc>
                  <a:txBody>
                    <a:bodyPr/>
                    <a:lstStyle/>
                    <a:p>
                      <a:pPr algn="ctr"/>
                      <a:r>
                        <a:rPr lang="en-GB" sz="1800" b="0" dirty="0">
                          <a:latin typeface="+mn-lt"/>
                        </a:rPr>
                        <a:t>9</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GB" sz="1800" b="0" dirty="0">
                          <a:latin typeface="+mn-lt"/>
                        </a:rPr>
                        <a:t>Wrap-up</a:t>
                      </a: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r>
                        <a:rPr lang="en-GB" sz="1800" dirty="0">
                          <a:latin typeface="+mn-lt"/>
                        </a:rPr>
                        <a:t>Karina Kielmann, Chris Colvin, </a:t>
                      </a:r>
                      <a:br>
                        <a:rPr lang="en-GB" sz="1800" dirty="0">
                          <a:latin typeface="+mn-lt"/>
                        </a:rPr>
                      </a:br>
                      <a:r>
                        <a:rPr lang="en-GB" sz="1800" dirty="0">
                          <a:latin typeface="+mn-lt"/>
                        </a:rPr>
                        <a:t>&amp; Alison Grant</a:t>
                      </a:r>
                      <a:endParaRPr lang="en-GB" sz="1800" b="0" dirty="0">
                        <a:latin typeface="+mn-l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GB" sz="1800" dirty="0">
                        <a:latin typeface="+mn-lt"/>
                      </a:endParaRPr>
                    </a:p>
                  </a:txBody>
                  <a:tcPr anchor="ctr">
                    <a:lnT w="3175" cap="flat" cmpd="sng" algn="ctr">
                      <a:solidFill>
                        <a:schemeClr val="bg1">
                          <a:lumMod val="75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06011936"/>
                  </a:ext>
                </a:extLst>
              </a:tr>
            </a:tbl>
          </a:graphicData>
        </a:graphic>
      </p:graphicFrame>
    </p:spTree>
    <p:extLst>
      <p:ext uri="{BB962C8B-B14F-4D97-AF65-F5344CB8AC3E}">
        <p14:creationId xmlns:p14="http://schemas.microsoft.com/office/powerpoint/2010/main" val="209549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0C71-9D43-45C5-82B0-74CDABDE3E42}"/>
              </a:ext>
            </a:extLst>
          </p:cNvPr>
          <p:cNvSpPr>
            <a:spLocks noGrp="1"/>
          </p:cNvSpPr>
          <p:nvPr>
            <p:ph type="title"/>
          </p:nvPr>
        </p:nvSpPr>
        <p:spPr>
          <a:xfrm>
            <a:off x="401637" y="205360"/>
            <a:ext cx="11359833" cy="646331"/>
          </a:xfrm>
        </p:spPr>
        <p:txBody>
          <a:bodyPr/>
          <a:lstStyle/>
          <a:p>
            <a:r>
              <a:rPr lang="en-GB" sz="3600" dirty="0"/>
              <a:t>Housekeeping</a:t>
            </a:r>
          </a:p>
        </p:txBody>
      </p:sp>
      <p:sp>
        <p:nvSpPr>
          <p:cNvPr id="3" name="Content Placeholder 2">
            <a:extLst>
              <a:ext uri="{FF2B5EF4-FFF2-40B4-BE49-F238E27FC236}">
                <a16:creationId xmlns:a16="http://schemas.microsoft.com/office/drawing/2014/main" id="{C1C32701-B642-4FEF-9220-E21000978FF9}"/>
              </a:ext>
            </a:extLst>
          </p:cNvPr>
          <p:cNvSpPr>
            <a:spLocks noGrp="1"/>
          </p:cNvSpPr>
          <p:nvPr>
            <p:ph type="body" sz="quarter" idx="10"/>
          </p:nvPr>
        </p:nvSpPr>
        <p:spPr/>
        <p:txBody>
          <a:bodyPr>
            <a:normAutofit/>
          </a:bodyPr>
          <a:lstStyle/>
          <a:p>
            <a:pPr fontAlgn="base">
              <a:spcAft>
                <a:spcPts val="1800"/>
              </a:spcAft>
            </a:pPr>
            <a:r>
              <a:rPr lang="en-GB" dirty="0">
                <a:solidFill>
                  <a:srgbClr val="000000"/>
                </a:solidFill>
                <a:latin typeface="Calibri" panose="020F0502020204030204" pitchFamily="34" charset="0"/>
              </a:rPr>
              <a:t>This session will be recorded and made available on the </a:t>
            </a:r>
            <a:r>
              <a:rPr lang="en-GB" i="1" dirty="0">
                <a:solidFill>
                  <a:srgbClr val="000000"/>
                </a:solidFill>
                <a:latin typeface="Calibri" panose="020F0502020204030204" pitchFamily="34" charset="0"/>
              </a:rPr>
              <a:t>Umoya omuhle </a:t>
            </a:r>
            <a:r>
              <a:rPr lang="en-GB" dirty="0">
                <a:solidFill>
                  <a:srgbClr val="000000"/>
                </a:solidFill>
                <a:latin typeface="Calibri" panose="020F0502020204030204" pitchFamily="34" charset="0"/>
              </a:rPr>
              <a:t>websites at LSHTM and QMU.</a:t>
            </a:r>
          </a:p>
          <a:p>
            <a:pPr fontAlgn="base">
              <a:spcAft>
                <a:spcPts val="1800"/>
              </a:spcAft>
            </a:pPr>
            <a:r>
              <a:rPr lang="en-GB" b="0" i="0" dirty="0">
                <a:solidFill>
                  <a:srgbClr val="000000"/>
                </a:solidFill>
                <a:effectLst/>
                <a:latin typeface="Calibri" panose="020F0502020204030204" pitchFamily="34" charset="0"/>
              </a:rPr>
              <a:t>Please </a:t>
            </a:r>
            <a:r>
              <a:rPr lang="en-GB" dirty="0">
                <a:solidFill>
                  <a:srgbClr val="000000"/>
                </a:solidFill>
                <a:latin typeface="Calibri" panose="020F0502020204030204" pitchFamily="34" charset="0"/>
              </a:rPr>
              <a:t>mute during presentations</a:t>
            </a:r>
          </a:p>
          <a:p>
            <a:pPr fontAlgn="base">
              <a:spcAft>
                <a:spcPts val="1800"/>
              </a:spcAft>
            </a:pPr>
            <a:r>
              <a:rPr lang="en-GB" dirty="0">
                <a:solidFill>
                  <a:srgbClr val="000000"/>
                </a:solidFill>
                <a:latin typeface="Calibri" panose="020F0502020204030204" pitchFamily="34" charset="0"/>
              </a:rPr>
              <a:t>Please also feel free to use the chat function to put your questions in writing</a:t>
            </a:r>
          </a:p>
          <a:p>
            <a:pPr fontAlgn="base">
              <a:spcAft>
                <a:spcPts val="1800"/>
              </a:spcAft>
            </a:pPr>
            <a:r>
              <a:rPr lang="en-GB" dirty="0">
                <a:solidFill>
                  <a:srgbClr val="000000"/>
                </a:solidFill>
                <a:latin typeface="Calibri" panose="020F0502020204030204" pitchFamily="34" charset="0"/>
              </a:rPr>
              <a:t>During open discussion: please unmute, briefly introduce yourself, and ask questions or provide comment</a:t>
            </a:r>
          </a:p>
          <a:p>
            <a:pPr fontAlgn="base">
              <a:spcAft>
                <a:spcPts val="1800"/>
              </a:spcAft>
            </a:pPr>
            <a:endParaRPr lang="en-GB" dirty="0">
              <a:solidFill>
                <a:srgbClr val="000000"/>
              </a:solidFill>
              <a:latin typeface="Calibri" panose="020F0502020204030204" pitchFamily="34" charset="0"/>
            </a:endParaRPr>
          </a:p>
          <a:p>
            <a:pPr lvl="1" fontAlgn="base"/>
            <a:endParaRPr lang="en-GB" sz="1800" b="0" i="0" dirty="0">
              <a:effectLst/>
              <a:latin typeface="Calibri" panose="020F0502020204030204" pitchFamily="34" charset="0"/>
            </a:endParaRPr>
          </a:p>
        </p:txBody>
      </p:sp>
    </p:spTree>
    <p:extLst>
      <p:ext uri="{BB962C8B-B14F-4D97-AF65-F5344CB8AC3E}">
        <p14:creationId xmlns:p14="http://schemas.microsoft.com/office/powerpoint/2010/main" val="381820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1BEC-BAD2-494D-AD50-1FCA971AFB44}"/>
              </a:ext>
            </a:extLst>
          </p:cNvPr>
          <p:cNvSpPr>
            <a:spLocks noGrp="1"/>
          </p:cNvSpPr>
          <p:nvPr>
            <p:ph type="ctrTitle"/>
          </p:nvPr>
        </p:nvSpPr>
        <p:spPr>
          <a:xfrm>
            <a:off x="2134506" y="2308196"/>
            <a:ext cx="8215087" cy="701731"/>
          </a:xfrm>
        </p:spPr>
        <p:txBody>
          <a:bodyPr/>
          <a:lstStyle/>
          <a:p>
            <a:r>
              <a:rPr lang="en-GB" dirty="0"/>
              <a:t>Unravelling complexity</a:t>
            </a:r>
          </a:p>
        </p:txBody>
      </p:sp>
      <p:sp>
        <p:nvSpPr>
          <p:cNvPr id="3" name="Subtitle 2">
            <a:extLst>
              <a:ext uri="{FF2B5EF4-FFF2-40B4-BE49-F238E27FC236}">
                <a16:creationId xmlns:a16="http://schemas.microsoft.com/office/drawing/2014/main" id="{7C425BD4-3B51-4737-A542-6FC27C8933BC}"/>
              </a:ext>
            </a:extLst>
          </p:cNvPr>
          <p:cNvSpPr>
            <a:spLocks noGrp="1"/>
          </p:cNvSpPr>
          <p:nvPr>
            <p:ph type="subTitle" idx="1"/>
          </p:nvPr>
        </p:nvSpPr>
        <p:spPr>
          <a:xfrm>
            <a:off x="2134506" y="3585710"/>
            <a:ext cx="8215086" cy="1655762"/>
          </a:xfrm>
        </p:spPr>
        <p:txBody>
          <a:bodyPr>
            <a:normAutofit/>
          </a:bodyPr>
          <a:lstStyle/>
          <a:p>
            <a:r>
              <a:rPr lang="en-GB" sz="2800" b="1" dirty="0"/>
              <a:t>Clinic ethnography of TB IPC Implementation in South African Public Sector Primary Care Health Facilities</a:t>
            </a:r>
          </a:p>
        </p:txBody>
      </p:sp>
      <p:sp>
        <p:nvSpPr>
          <p:cNvPr id="4" name="Text Placeholder 3">
            <a:extLst>
              <a:ext uri="{FF2B5EF4-FFF2-40B4-BE49-F238E27FC236}">
                <a16:creationId xmlns:a16="http://schemas.microsoft.com/office/drawing/2014/main" id="{7E4B6FAD-C275-4AFA-8002-87B7909F7716}"/>
              </a:ext>
            </a:extLst>
          </p:cNvPr>
          <p:cNvSpPr>
            <a:spLocks noGrp="1"/>
          </p:cNvSpPr>
          <p:nvPr>
            <p:ph type="body" sz="quarter" idx="10"/>
          </p:nvPr>
        </p:nvSpPr>
        <p:spPr>
          <a:xfrm>
            <a:off x="4737099" y="4870260"/>
            <a:ext cx="5067299" cy="1113125"/>
          </a:xfrm>
        </p:spPr>
        <p:txBody>
          <a:bodyPr tIns="0" bIns="0" anchor="t" anchorCtr="0"/>
          <a:lstStyle/>
          <a:p>
            <a:pPr marL="0" indent="0" algn="l">
              <a:lnSpc>
                <a:spcPct val="100000"/>
              </a:lnSpc>
            </a:pPr>
            <a:r>
              <a:rPr lang="en-GB" sz="2400" dirty="0"/>
              <a:t>Anna Voce</a:t>
            </a:r>
          </a:p>
          <a:p>
            <a:pPr marL="0" indent="0" algn="l">
              <a:lnSpc>
                <a:spcPct val="100000"/>
              </a:lnSpc>
            </a:pPr>
            <a:r>
              <a:rPr lang="en-GB" sz="2000" b="0" dirty="0"/>
              <a:t>School of Nursing and Public Health</a:t>
            </a:r>
            <a:br>
              <a:rPr lang="en-GB" sz="2000" b="0" dirty="0"/>
            </a:br>
            <a:r>
              <a:rPr lang="en-GB" sz="2000" b="0" dirty="0"/>
              <a:t>University of KwaZulu-Natal</a:t>
            </a:r>
          </a:p>
        </p:txBody>
      </p:sp>
      <p:pic>
        <p:nvPicPr>
          <p:cNvPr id="6" name="Picture 5" descr="A close-up of a person&#10;&#10;Description automatically generated">
            <a:extLst>
              <a:ext uri="{FF2B5EF4-FFF2-40B4-BE49-F238E27FC236}">
                <a16:creationId xmlns:a16="http://schemas.microsoft.com/office/drawing/2014/main" id="{5D8639C0-5407-44A1-A915-4EBDA9D9B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1" y="4870260"/>
            <a:ext cx="1355649" cy="1620000"/>
          </a:xfrm>
          <a:prstGeom prst="rect">
            <a:avLst/>
          </a:prstGeom>
          <a:ln w="19050">
            <a:solidFill>
              <a:schemeClr val="tx1"/>
            </a:solidFill>
          </a:ln>
        </p:spPr>
      </p:pic>
    </p:spTree>
    <p:extLst>
      <p:ext uri="{BB962C8B-B14F-4D97-AF65-F5344CB8AC3E}">
        <p14:creationId xmlns:p14="http://schemas.microsoft.com/office/powerpoint/2010/main" val="184974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9635</TotalTime>
  <Words>7432</Words>
  <Application>Microsoft Office PowerPoint</Application>
  <PresentationFormat>Widescreen</PresentationFormat>
  <Paragraphs>460</Paragraphs>
  <Slides>43</Slides>
  <Notes>36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-apple-system</vt:lpstr>
      <vt:lpstr>Arial</vt:lpstr>
      <vt:lpstr>Calibri</vt:lpstr>
      <vt:lpstr>Calibri Light</vt:lpstr>
      <vt:lpstr>Cambria</vt:lpstr>
      <vt:lpstr>Courier New</vt:lpstr>
      <vt:lpstr>Georgia</vt:lpstr>
      <vt:lpstr>inherit</vt:lpstr>
      <vt:lpstr>Lucida Grande</vt:lpstr>
      <vt:lpstr>Open Sans</vt:lpstr>
      <vt:lpstr>Segoe UI</vt:lpstr>
      <vt:lpstr>Sitka Banner</vt:lpstr>
      <vt:lpstr>Symbol</vt:lpstr>
      <vt:lpstr>Office Theme</vt:lpstr>
      <vt:lpstr>Applying a ‘whole systems’ approach to infection prevention &amp; control in primary health care clinics in South Africa</vt:lpstr>
      <vt:lpstr>Welcome and introduction</vt:lpstr>
      <vt:lpstr>PowerPoint Presentation</vt:lpstr>
      <vt:lpstr>PowerPoint Presentation</vt:lpstr>
      <vt:lpstr>PowerPoint Presentation</vt:lpstr>
      <vt:lpstr>PowerPoint Presentation</vt:lpstr>
      <vt:lpstr>PowerPoint Presentation</vt:lpstr>
      <vt:lpstr>Housekeeping</vt:lpstr>
      <vt:lpstr>Unravelling complexity</vt:lpstr>
      <vt:lpstr>Background</vt:lpstr>
      <vt:lpstr>Aim</vt:lpstr>
      <vt:lpstr>Methods</vt:lpstr>
      <vt:lpstr>Results: The main waiting area – a lens on the micro-system</vt:lpstr>
      <vt:lpstr>Implications for Health Systems Researchers</vt:lpstr>
      <vt:lpstr>Assessing material and social infrastructure</vt:lpstr>
      <vt:lpstr>Infrastructure </vt:lpstr>
      <vt:lpstr>PowerPoint Presentation</vt:lpstr>
      <vt:lpstr>Ventilation, Flow and PPE</vt:lpstr>
      <vt:lpstr>A whole systems approach</vt:lpstr>
      <vt:lpstr> </vt:lpstr>
      <vt:lpstr>PowerPoint Presentation</vt:lpstr>
      <vt:lpstr>Discussion</vt:lpstr>
      <vt:lpstr>Using System Dynamics Modelling in Umoya omuhle</vt:lpstr>
      <vt:lpstr>Application in HPSR</vt:lpstr>
      <vt:lpstr>Application within the project</vt:lpstr>
      <vt:lpstr>PowerPoint Presentation</vt:lpstr>
      <vt:lpstr>Reflections and application in Umoya omuhle</vt:lpstr>
      <vt:lpstr>Evidence use for policy in relation to SDM</vt:lpstr>
      <vt:lpstr>Policy scholars’ perspectives on evidence use</vt:lpstr>
      <vt:lpstr>Using a participatory approach to design and cost complex interventions</vt:lpstr>
      <vt:lpstr>A novel approach to costing </vt:lpstr>
      <vt:lpstr>Economic evaluation methods</vt:lpstr>
      <vt:lpstr>Process outcomes and limitations</vt:lpstr>
      <vt:lpstr>PowerPoint Presentation</vt:lpstr>
      <vt:lpstr>Situating interventions in the policy context</vt:lpstr>
      <vt:lpstr>Policy study main findings</vt:lpstr>
      <vt:lpstr>Discussion</vt:lpstr>
      <vt:lpstr>Summary</vt:lpstr>
      <vt:lpstr>Thanks &amp; close</vt:lpstr>
      <vt:lpstr>Our thanks to </vt:lpstr>
      <vt:lpstr>The extended team</vt:lpstr>
      <vt:lpstr>Funders</vt:lpstr>
      <vt:lpstr>Further information is on our website: search for “Umoya omuhle”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Fiammetta Bozzani</dc:creator>
  <cp:lastModifiedBy>Sanj</cp:lastModifiedBy>
  <cp:revision>279</cp:revision>
  <dcterms:created xsi:type="dcterms:W3CDTF">2021-02-11T10:32:43Z</dcterms:created>
  <dcterms:modified xsi:type="dcterms:W3CDTF">2021-04-28T08:38:48Z</dcterms:modified>
</cp:coreProperties>
</file>