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18.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15.xml.rels" ContentType="application/vnd.openxmlformats-package.relationships+xml"/>
  <Override PartName="/ppt/notesSlides/_rels/notesSlide10.xml.rels" ContentType="application/vnd.openxmlformats-package.relationships+xml"/>
  <Override PartName="/ppt/notesSlides/_rels/notesSlide14.xml.rels" ContentType="application/vnd.openxmlformats-package.relationships+xml"/>
  <Override PartName="/ppt/notesSlides/_rels/notesSlide7.xml.rels" ContentType="application/vnd.openxmlformats-package.relationships+xml"/>
  <Override PartName="/ppt/notesSlides/_rels/notesSlide1.xml.rels" ContentType="application/vnd.openxmlformats-package.relationships+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_rels/presentation.xml.rels" ContentType="application/vnd.openxmlformats-package.relationships+xml"/>
  <Override PartName="/ppt/media/image13.png" ContentType="image/png"/>
  <Override PartName="/ppt/media/image12.jpeg" ContentType="image/jpeg"/>
  <Override PartName="/ppt/media/image11.jpeg" ContentType="image/jpeg"/>
  <Override PartName="/ppt/media/image9.png" ContentType="image/png"/>
  <Override PartName="/ppt/media/image8.jpeg" ContentType="image/jpeg"/>
  <Override PartName="/ppt/media/image5.png" ContentType="image/png"/>
  <Override PartName="/ppt/media/image7.jpeg" ContentType="image/jpeg"/>
  <Override PartName="/ppt/media/image20.png" ContentType="image/png"/>
  <Override PartName="/ppt/media/image6.png" ContentType="image/png"/>
  <Override PartName="/ppt/media/image10.png" ContentType="image/png"/>
  <Override PartName="/ppt/media/image28.wmf" ContentType="image/x-wmf"/>
  <Override PartName="/ppt/media/image4.jpeg" ContentType="image/jpeg"/>
  <Override PartName="/ppt/media/image2.png" ContentType="image/png"/>
  <Override PartName="/ppt/media/image25.png" ContentType="image/png"/>
  <Override PartName="/ppt/media/image3.png" ContentType="image/png"/>
  <Override PartName="/ppt/media/image26.png" ContentType="image/png"/>
  <Override PartName="/ppt/media/image27.png" ContentType="image/png"/>
  <Override PartName="/ppt/media/image23.jpeg" ContentType="image/jpeg"/>
  <Override PartName="/ppt/media/image22.jpeg" ContentType="image/jpeg"/>
  <Override PartName="/ppt/media/image24.png" ContentType="image/png"/>
  <Override PartName="/ppt/media/image1.png" ContentType="image/png"/>
  <Override PartName="/ppt/media/image21.png" ContentType="image/png"/>
  <Override PartName="/ppt/media/image19.png" ContentType="image/png"/>
  <Override PartName="/ppt/media/media18.mp4" ContentType="video/mp4"/>
  <Override PartName="/ppt/media/image17.png" ContentType="image/png"/>
  <Override PartName="/ppt/media/image15.jpeg" ContentType="image/jpeg"/>
  <Override PartName="/ppt/media/image14.jpeg" ContentType="image/jpeg"/>
  <Override PartName="/ppt/media/hdphoto1.wdp" ContentType="image/vnd.ms-photo"/>
  <Override PartName="/ppt/media/image16.png" ContentType="image/png"/>
  <Override PartName="/ppt/slideLayouts/_rels/slideLayout9.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91.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90.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26.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25.xml.rels" ContentType="application/vnd.openxmlformats-package.relationships+xml"/>
  <Override PartName="/ppt/slideLayouts/_rels/slideLayout28.xml.rels" ContentType="application/vnd.openxmlformats-package.relationships+xml"/>
  <Override PartName="/ppt/slideLayouts/_rels/slideLayout92.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93.xml.rels" ContentType="application/vnd.openxmlformats-package.relationships+xml"/>
  <Override PartName="/ppt/slideLayouts/_rels/slideLayout86.xml.rels" ContentType="application/vnd.openxmlformats-package.relationships+xml"/>
  <Override PartName="/ppt/slideLayouts/_rels/slideLayout71.xml.rels" ContentType="application/vnd.openxmlformats-package.relationships+xml"/>
  <Override PartName="/ppt/slideLayouts/_rels/slideLayout67.xml.rels" ContentType="application/vnd.openxmlformats-package.relationships+xml"/>
  <Override PartName="/ppt/slideLayouts/_rels/slideLayout77.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54.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5.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11.xml.rels" ContentType="application/vnd.openxmlformats-package.relationships+xml"/>
  <Override PartName="/ppt/slideLayouts/_rels/slideLayout65.xml.rels" ContentType="application/vnd.openxmlformats-package.relationships+xml"/>
  <Override PartName="/ppt/slideLayouts/_rels/slideLayout14.xml.rels" ContentType="application/vnd.openxmlformats-package.relationships+xml"/>
  <Override PartName="/ppt/slideLayouts/_rels/slideLayout89.xml.rels" ContentType="application/vnd.openxmlformats-package.relationships+xml"/>
  <Override PartName="/ppt/slideLayouts/_rels/slideLayout74.xml.rels" ContentType="application/vnd.openxmlformats-package.relationships+xml"/>
  <Override PartName="/ppt/slideLayouts/_rels/slideLayout81.xml.rels" ContentType="application/vnd.openxmlformats-package.relationships+xml"/>
  <Override PartName="/ppt/slideLayouts/_rels/slideLayout58.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2.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88.xml.rels" ContentType="application/vnd.openxmlformats-package.relationships+xml"/>
  <Override PartName="/ppt/slideLayouts/_rels/slideLayout64.xml.rels" ContentType="application/vnd.openxmlformats-package.relationships+xml"/>
  <Override PartName="/ppt/slideLayouts/_rels/slideLayout95.xml.rels" ContentType="application/vnd.openxmlformats-package.relationships+xml"/>
  <Override PartName="/ppt/slideLayouts/_rels/slideLayout80.xml.rels" ContentType="application/vnd.openxmlformats-package.relationships+xml"/>
  <Override PartName="/ppt/slideLayouts/_rels/slideLayout94.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87.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49.xml" ContentType="application/vnd.openxmlformats-officedocument.presentationml.slideLayout+xml"/>
  <Override PartName="/ppt/slideLayouts/slideLayout12.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94.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61.xml" ContentType="application/vnd.openxmlformats-officedocument.presentationml.slideLayout+xml"/>
  <Override PartName="/ppt/slideLayouts/slideLayout96.xml" ContentType="application/vnd.openxmlformats-officedocument.presentationml.slideLayout+xml"/>
  <Override PartName="/ppt/slideLayouts/slideLayout60.xml" ContentType="application/vnd.openxmlformats-officedocument.presentationml.slideLayout+xml"/>
  <Override PartName="/ppt/slideLayouts/slideLayout95.xml" ContentType="application/vnd.openxmlformats-officedocument.presentationml.slideLayout+xml"/>
  <Override PartName="/ppt/slideLayouts/slideLayout89.xml" ContentType="application/vnd.openxmlformats-officedocument.presentationml.slideLayout+xml"/>
  <Override PartName="/ppt/slideLayouts/slideLayout77.xml" ContentType="application/vnd.openxmlformats-officedocument.presentationml.slideLayout+xml"/>
  <Override PartName="/ppt/slideLayouts/slideLayout88.xml" ContentType="application/vnd.openxmlformats-officedocument.presentationml.slideLayout+xml"/>
  <Override PartName="/ppt/slideLayouts/slideLayout76.xml" ContentType="application/vnd.openxmlformats-officedocument.presentationml.slideLayout+xml"/>
  <Override PartName="/ppt/slideLayouts/slideLayout87.xml" ContentType="application/vnd.openxmlformats-officedocument.presentationml.slideLayout+xml"/>
  <Override PartName="/ppt/slideLayouts/slideLayout75.xml" ContentType="application/vnd.openxmlformats-officedocument.presentationml.slideLayout+xml"/>
  <Override PartName="/ppt/slideLayouts/slideLayout86.xml" ContentType="application/vnd.openxmlformats-officedocument.presentationml.slideLayout+xml"/>
  <Override PartName="/ppt/slideLayouts/slideLayout74.xml" ContentType="application/vnd.openxmlformats-officedocument.presentationml.slideLayout+xml"/>
  <Override PartName="/ppt/slideLayouts/slideLayout85.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28.xml" ContentType="application/vnd.openxmlformats-officedocument.presentationml.slideLayout+xml"/>
  <Override PartName="/ppt/slideLayouts/slideLayout9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90.xml" ContentType="application/vnd.openxmlformats-officedocument.presentationml.slideLayout+xml"/>
  <Override PartName="/ppt/slideLayouts/slideLayout25.xml" ContentType="application/vnd.openxmlformats-officedocument.presentationml.slideLayout+xml"/>
  <Override PartName="/ppt/slideLayouts/slideLayout91.xml" ContentType="application/vnd.openxmlformats-officedocument.presentationml.slideLayout+xml"/>
  <Override PartName="/ppt/slideLayouts/slideLayout26.xml" ContentType="application/vnd.openxmlformats-officedocument.presentationml.slideLayout+xml"/>
  <Override PartName="/ppt/slideLayouts/slideLayout92.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2500" spc="-1" strike="noStrike">
                <a:solidFill>
                  <a:srgbClr val="000000"/>
                </a:solidFill>
                <a:latin typeface="Franklin Gothic Book"/>
              </a:rPr>
              <a:t>Click to move the slide</a:t>
            </a:r>
            <a:endParaRPr b="0" lang="en-GB" sz="2500" spc="-1" strike="noStrike">
              <a:solidFill>
                <a:srgbClr val="000000"/>
              </a:solidFill>
              <a:latin typeface="Franklin Gothic Book"/>
            </a:endParaRPr>
          </a:p>
        </p:txBody>
      </p:sp>
      <p:sp>
        <p:nvSpPr>
          <p:cNvPr id="334"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335"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336"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337"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338"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F25B0D99-5549-4CDC-93E0-FA9D9C800F92}"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380880" y="685800"/>
            <a:ext cx="6095520" cy="3428640"/>
          </a:xfrm>
          <a:prstGeom prst="rect">
            <a:avLst/>
          </a:prstGeom>
        </p:spPr>
      </p:sp>
      <p:sp>
        <p:nvSpPr>
          <p:cNvPr id="428"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We wanted to place the young people at the centre of this research</a:t>
            </a:r>
            <a:endParaRPr b="0" lang="en-GB"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380880" y="685800"/>
            <a:ext cx="6095520" cy="3428640"/>
          </a:xfrm>
          <a:prstGeom prst="rect">
            <a:avLst/>
          </a:prstGeom>
        </p:spPr>
      </p:sp>
      <p:sp>
        <p:nvSpPr>
          <p:cNvPr id="44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NOT planning to share – only one related to livelihods</a:t>
            </a:r>
            <a:endParaRPr b="0" lang="en-GB"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380880" y="685800"/>
            <a:ext cx="6095520" cy="3428640"/>
          </a:xfrm>
          <a:prstGeom prst="rect">
            <a:avLst/>
          </a:prstGeom>
        </p:spPr>
      </p:sp>
      <p:sp>
        <p:nvSpPr>
          <p:cNvPr id="443"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Example of ranking and prioritising the key issues</a:t>
            </a:r>
            <a:endParaRPr b="0" lang="en-GB"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PlaceHolder 1"/>
          <p:cNvSpPr>
            <a:spLocks noGrp="1"/>
          </p:cNvSpPr>
          <p:nvPr>
            <p:ph type="sldImg"/>
          </p:nvPr>
        </p:nvSpPr>
        <p:spPr>
          <a:xfrm>
            <a:off x="380880" y="685800"/>
            <a:ext cx="6095520" cy="3428640"/>
          </a:xfrm>
          <a:prstGeom prst="rect">
            <a:avLst/>
          </a:prstGeom>
        </p:spPr>
      </p:sp>
      <p:sp>
        <p:nvSpPr>
          <p:cNvPr id="445"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On-going analysis of data and films </a:t>
            </a:r>
            <a:endParaRPr b="0" lang="en-GB" sz="2000" spc="-1" strike="noStrike">
              <a:latin typeface="Arial"/>
            </a:endParaRPr>
          </a:p>
          <a:p>
            <a:pPr marL="216000" indent="-216000">
              <a:lnSpc>
                <a:spcPct val="100000"/>
              </a:lnSpc>
            </a:pPr>
            <a:r>
              <a:rPr b="0" lang="en-GB" sz="2000" spc="-1" strike="noStrike">
                <a:latin typeface="Arial"/>
              </a:rPr>
              <a:t>Don’t make any assumptions – example of the collage to explore your experience of disability – we are also learning from thgis about how to make our research approach even more inclusive </a:t>
            </a:r>
            <a:endParaRPr b="0" lang="en-GB" sz="2000" spc="-1" strike="noStrike">
              <a:latin typeface="Arial"/>
            </a:endParaRPr>
          </a:p>
          <a:p>
            <a:pPr marL="216000" indent="-216000">
              <a:lnSpc>
                <a:spcPct val="100000"/>
              </a:lnSpc>
            </a:pPr>
            <a:r>
              <a:rPr b="0" lang="en-GB" sz="2000" spc="-1" strike="noStrike">
                <a:latin typeface="Arial"/>
              </a:rPr>
              <a:t>A different perspective – it is like having a team of key informants ‘on tap’ </a:t>
            </a:r>
            <a:endParaRPr b="0" lang="en-GB" sz="2000" spc="-1" strike="noStrike">
              <a:latin typeface="Arial"/>
            </a:endParaRPr>
          </a:p>
          <a:p>
            <a:pPr marL="216000" indent="-216000">
              <a:lnSpc>
                <a:spcPct val="100000"/>
              </a:lnSpc>
            </a:pPr>
            <a:r>
              <a:rPr b="0" lang="en-GB" sz="2000" spc="-1" strike="noStrike">
                <a:latin typeface="Arial"/>
              </a:rPr>
              <a:t>From their perspective </a:t>
            </a:r>
            <a:endParaRPr b="0" lang="en-GB"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PlaceHolder 1"/>
          <p:cNvSpPr>
            <a:spLocks noGrp="1"/>
          </p:cNvSpPr>
          <p:nvPr>
            <p:ph type="sldImg"/>
          </p:nvPr>
        </p:nvSpPr>
        <p:spPr>
          <a:xfrm>
            <a:off x="380880" y="685800"/>
            <a:ext cx="6095520" cy="3428640"/>
          </a:xfrm>
          <a:prstGeom prst="rect">
            <a:avLst/>
          </a:prstGeom>
        </p:spPr>
      </p:sp>
      <p:sp>
        <p:nvSpPr>
          <p:cNvPr id="447"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Important role in the analysis workshop , valuable role of having the youth researchers as key informants – not always a positive </a:t>
            </a:r>
            <a:endParaRPr b="0" lang="en-GB"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380880" y="685800"/>
            <a:ext cx="6095520" cy="3428640"/>
          </a:xfrm>
          <a:prstGeom prst="rect">
            <a:avLst/>
          </a:prstGeom>
        </p:spPr>
      </p:sp>
      <p:sp>
        <p:nvSpPr>
          <p:cNvPr id="449"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AU" sz="1100" spc="-1" strike="noStrike">
                <a:latin typeface="+mn-lt"/>
                <a:ea typeface="+mn-ea"/>
              </a:rPr>
              <a:t>Where does it lead? How can it be built on? What are the expectations of what it is achieving/ where it could lead? Are they the right age- a 26 year old youth researcher might be interviewing a 14 year old? What did the young people think about it/ ie the participants? </a:t>
            </a:r>
            <a:endParaRPr b="0" lang="en-GB" sz="1100" spc="-1" strike="noStrike">
              <a:latin typeface="Arial"/>
            </a:endParaRPr>
          </a:p>
          <a:p>
            <a:pPr marL="216000" indent="-216000">
              <a:lnSpc>
                <a:spcPct val="100000"/>
              </a:lnSpc>
            </a:pPr>
            <a:r>
              <a:rPr b="0" lang="en-AU" sz="1100" spc="-1" strike="noStrike">
                <a:latin typeface="+mn-lt"/>
                <a:ea typeface="+mn-ea"/>
              </a:rPr>
              <a:t> </a:t>
            </a:r>
            <a:endParaRPr b="0" lang="en-GB" sz="1100" spc="-1" strike="noStrike">
              <a:latin typeface="Arial"/>
            </a:endParaRPr>
          </a:p>
          <a:p>
            <a:pPr marL="216000" indent="-216000">
              <a:lnSpc>
                <a:spcPct val="100000"/>
              </a:lnSpc>
            </a:pPr>
            <a:endParaRPr b="0" lang="en-GB" sz="11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PlaceHolder 1"/>
          <p:cNvSpPr>
            <a:spLocks noGrp="1"/>
          </p:cNvSpPr>
          <p:nvPr>
            <p:ph type="sldImg"/>
          </p:nvPr>
        </p:nvSpPr>
        <p:spPr>
          <a:xfrm>
            <a:off x="380880" y="685800"/>
            <a:ext cx="6095520" cy="3428640"/>
          </a:xfrm>
          <a:prstGeom prst="rect">
            <a:avLst/>
          </a:prstGeom>
        </p:spPr>
      </p:sp>
      <p:sp>
        <p:nvSpPr>
          <p:cNvPr id="45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For all children, not just children with disabilities then participatory approaches can be useful.  They can have lots of advantages and One way of trying to address this power imbalance, and also to choose a method that a child can relate to is to choose participatory methods.  There are a whole range of participatory methods out there and we are going to give a couple of examples only from our research. 1) the feeling Dice – Messou K </a:t>
            </a:r>
            <a:r>
              <a:rPr b="0" i="1" lang="en-GB" sz="1100" spc="-1" strike="noStrike">
                <a:latin typeface="Arial"/>
              </a:rPr>
              <a:t>Encouraging children in more inclusive ways.</a:t>
            </a:r>
            <a:r>
              <a:rPr b="0" lang="en-GB" sz="1100" spc="-1" strike="noStrike">
                <a:latin typeface="Arial"/>
              </a:rPr>
              <a:t> Brit J Spec Ed, 2008. </a:t>
            </a:r>
            <a:r>
              <a:rPr b="1" lang="en-GB" sz="1100" spc="-1" strike="noStrike">
                <a:latin typeface="Arial"/>
              </a:rPr>
              <a:t>35</a:t>
            </a:r>
            <a:r>
              <a:rPr b="0" lang="en-GB" sz="1100" spc="-1" strike="noStrike">
                <a:latin typeface="Arial"/>
              </a:rPr>
              <a:t>(1): p. 26-32</a:t>
            </a:r>
            <a:r>
              <a:rPr b="0" lang="en-GB" sz="2000" spc="-1" strike="noStrike">
                <a:latin typeface="Arial"/>
              </a:rPr>
              <a:t>. This picture here is of a young child in Bangladesh who is making his own feeling dice, and then talking about his feelings at home, in a training programme </a:t>
            </a:r>
            <a:endParaRPr b="0" lang="en-GB"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1"/>
          <p:cNvSpPr>
            <a:spLocks noGrp="1"/>
          </p:cNvSpPr>
          <p:nvPr>
            <p:ph type="sldImg"/>
          </p:nvPr>
        </p:nvSpPr>
        <p:spPr>
          <a:xfrm>
            <a:off x="380880" y="685800"/>
            <a:ext cx="6095520" cy="3428640"/>
          </a:xfrm>
          <a:prstGeom prst="rect">
            <a:avLst/>
          </a:prstGeom>
        </p:spPr>
      </p:sp>
      <p:sp>
        <p:nvSpPr>
          <p:cNvPr id="430"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AU" sz="1100" spc="-1" strike="noStrike">
                <a:latin typeface="+mn-lt"/>
                <a:ea typeface="+mn-ea"/>
              </a:rPr>
              <a:t>Check who has worked with youth researchers, conducted research with youth with disabilities?</a:t>
            </a:r>
            <a:endParaRPr b="0" lang="en-GB" sz="1100" spc="-1" strike="noStrike">
              <a:latin typeface="Arial"/>
            </a:endParaRPr>
          </a:p>
          <a:p>
            <a:pPr marL="216000" indent="-216000">
              <a:lnSpc>
                <a:spcPct val="100000"/>
              </a:lnSpc>
            </a:pPr>
            <a:r>
              <a:rPr b="0" lang="en-AU" sz="1100" spc="-1" strike="noStrike">
                <a:latin typeface="+mn-lt"/>
                <a:ea typeface="+mn-ea"/>
              </a:rPr>
              <a:t>Brainstorm the challenges and opportunities in using this approach for- keep this in mind throughout the presentation: </a:t>
            </a:r>
            <a:endParaRPr b="0" lang="en-GB" sz="1100" spc="-1" strike="noStrike">
              <a:latin typeface="Arial"/>
            </a:endParaRPr>
          </a:p>
          <a:p>
            <a:pPr marL="216000" indent="-216000">
              <a:lnSpc>
                <a:spcPct val="100000"/>
              </a:lnSpc>
            </a:pPr>
            <a:r>
              <a:rPr b="0" lang="en-AU" sz="1100" spc="-1" strike="noStrike">
                <a:latin typeface="+mn-lt"/>
                <a:ea typeface="+mn-ea"/>
              </a:rPr>
              <a:t>The Participants</a:t>
            </a:r>
            <a:endParaRPr b="0" lang="en-GB" sz="1100" spc="-1" strike="noStrike">
              <a:latin typeface="Arial"/>
            </a:endParaRPr>
          </a:p>
          <a:p>
            <a:pPr marL="216000" indent="-216000">
              <a:lnSpc>
                <a:spcPct val="100000"/>
              </a:lnSpc>
            </a:pPr>
            <a:r>
              <a:rPr b="0" lang="en-AU" sz="1100" spc="-1" strike="noStrike">
                <a:latin typeface="+mn-lt"/>
                <a:ea typeface="+mn-ea"/>
              </a:rPr>
              <a:t>The Research</a:t>
            </a:r>
            <a:endParaRPr b="0" lang="en-GB" sz="1100" spc="-1" strike="noStrike">
              <a:latin typeface="Arial"/>
            </a:endParaRPr>
          </a:p>
          <a:p>
            <a:pPr marL="216000" indent="-216000">
              <a:lnSpc>
                <a:spcPct val="100000"/>
              </a:lnSpc>
            </a:pPr>
            <a:r>
              <a:rPr b="0" lang="en-AU" sz="1100" spc="-1" strike="noStrike">
                <a:latin typeface="+mn-lt"/>
                <a:ea typeface="+mn-ea"/>
              </a:rPr>
              <a:t>The Youth researchers themselves</a:t>
            </a:r>
            <a:endParaRPr b="0" lang="en-GB" sz="11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sldImg"/>
          </p:nvPr>
        </p:nvSpPr>
        <p:spPr>
          <a:xfrm>
            <a:off x="380880" y="685800"/>
            <a:ext cx="6095520" cy="3428640"/>
          </a:xfrm>
          <a:prstGeom prst="rect">
            <a:avLst/>
          </a:prstGeom>
        </p:spPr>
      </p:sp>
      <p:sp>
        <p:nvSpPr>
          <p:cNvPr id="432" name="PlaceHolder 2"/>
          <p:cNvSpPr>
            <a:spLocks noGrp="1"/>
          </p:cNvSpPr>
          <p:nvPr>
            <p:ph type="body"/>
          </p:nvPr>
        </p:nvSpPr>
        <p:spPr>
          <a:xfrm>
            <a:off x="914400" y="4343400"/>
            <a:ext cx="5028840" cy="4114440"/>
          </a:xfrm>
          <a:prstGeom prst="rect">
            <a:avLst/>
          </a:prstGeom>
        </p:spPr>
        <p:txBody>
          <a:bodyPr lIns="90000" rIns="90000" tIns="45000" bIns="45000">
            <a:normAutofit/>
          </a:bodyPr>
          <a:p>
            <a:pPr marL="216000" indent="-216000">
              <a:lnSpc>
                <a:spcPct val="100000"/>
              </a:lnSpc>
            </a:pPr>
            <a:r>
              <a:rPr b="0" lang="en-GB" sz="2000" spc="-1" strike="noStrike">
                <a:latin typeface="Arial"/>
              </a:rPr>
              <a:t>Criteria not adhered to – CBM selected older and more educationally qualified young people – MSC or degree level – but they had no experience of working in the field of disability and no experience of peer to peer work</a:t>
            </a:r>
            <a:endParaRPr b="0" lang="en-GB" sz="2000" spc="-1" strike="noStrike">
              <a:latin typeface="Arial"/>
            </a:endParaRPr>
          </a:p>
          <a:p>
            <a:pPr marL="216000" indent="-216000">
              <a:lnSpc>
                <a:spcPct val="100000"/>
              </a:lnSpc>
            </a:pPr>
            <a:r>
              <a:rPr b="0" lang="en-GB" sz="2000" spc="-1" strike="noStrike">
                <a:latin typeface="Arial"/>
              </a:rPr>
              <a:t>Plan in contrast chose slightly younger, had not had tertiary education – 3 young people who were deaf &amp; 1 yp person with albinism who was working in a very junior role in a disability organisation – had never been to Kathmandu!</a:t>
            </a:r>
            <a:endParaRPr b="0" lang="en-GB" sz="2000" spc="-1" strike="noStrike">
              <a:latin typeface="Arial"/>
            </a:endParaRPr>
          </a:p>
        </p:txBody>
      </p:sp>
      <p:sp>
        <p:nvSpPr>
          <p:cNvPr id="433" name="TextShape 3"/>
          <p:cNvSpPr txBox="1"/>
          <p:nvPr/>
        </p:nvSpPr>
        <p:spPr>
          <a:xfrm>
            <a:off x="0" y="0"/>
            <a:ext cx="0" cy="0"/>
          </a:xfrm>
          <a:prstGeom prst="rect">
            <a:avLst/>
          </a:prstGeom>
          <a:noFill/>
          <a:ln>
            <a:noFill/>
          </a:ln>
        </p:spPr>
        <p:txBody>
          <a:bodyPr lIns="90000" rIns="90000" tIns="45000" bIns="45000">
            <a:noAutofit/>
          </a:bodyPr>
          <a:p>
            <a:pPr algn="ctr">
              <a:lnSpc>
                <a:spcPct val="100000"/>
              </a:lnSpc>
              <a:tabLst>
                <a:tab algn="l" pos="0"/>
              </a:tabLst>
            </a:pPr>
            <a:fld id="{5A82E22C-DBF7-4104-A9BC-33D8785F65FD}" type="slidenum">
              <a:rPr b="0" lang="en-AU" sz="2500" spc="-1" strike="noStrike">
                <a:solidFill>
                  <a:srgbClr val="000000"/>
                </a:solidFill>
                <a:latin typeface="Franklin Gothic Book"/>
                <a:ea typeface="Franklin Gothic Book"/>
              </a:rPr>
              <a:t>&lt;number&gt;</a:t>
            </a:fld>
            <a:endParaRPr b="0" lang="en-GB" sz="25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380880" y="685800"/>
            <a:ext cx="6095520" cy="3428640"/>
          </a:xfrm>
          <a:prstGeom prst="rect">
            <a:avLst/>
          </a:prstGeom>
        </p:spPr>
      </p:sp>
      <p:sp>
        <p:nvSpPr>
          <p:cNvPr id="435"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Lead researcher plays multiple roles </a:t>
            </a:r>
            <a:endParaRPr b="0" lang="en-GB" sz="2000" spc="-1" strike="noStrike">
              <a:latin typeface="Arial"/>
            </a:endParaRPr>
          </a:p>
          <a:p>
            <a:pPr marL="216000" indent="-216000">
              <a:lnSpc>
                <a:spcPct val="100000"/>
              </a:lnSpc>
            </a:pPr>
            <a:r>
              <a:rPr b="0" lang="en-GB" sz="2000" spc="-1" strike="noStrike">
                <a:latin typeface="Arial"/>
              </a:rPr>
              <a:t>We had an additional researcher for interviews with the deaf and she was much less experienced ; complexities of working through 2 layers of language an interpretation – from sign language into Nepali, and then from Nepali into English (for some of the interviews).  Suggested approach : filming and debriefing.</a:t>
            </a:r>
            <a:endParaRPr b="0" lang="en-GB" sz="2000" spc="-1" strike="noStrike">
              <a:latin typeface="Arial"/>
            </a:endParaRPr>
          </a:p>
          <a:p>
            <a:pPr marL="216000" indent="-216000">
              <a:lnSpc>
                <a:spcPct val="100000"/>
              </a:lnSpc>
            </a:pPr>
            <a:r>
              <a:rPr b="0" lang="en-GB" sz="2000" spc="-1" strike="noStrike">
                <a:latin typeface="Arial"/>
              </a:rPr>
              <a:t>When young people have limited sign language then need to be much more creative</a:t>
            </a:r>
            <a:endParaRPr b="0" lang="en-GB"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380880" y="685800"/>
            <a:ext cx="6095520" cy="3428640"/>
          </a:xfrm>
          <a:prstGeom prst="rect">
            <a:avLst/>
          </a:prstGeom>
        </p:spPr>
      </p:sp>
      <p:sp>
        <p:nvSpPr>
          <p:cNvPr id="437"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Could have been more participatory – especially need to re-view how we conduct meaningful research with young people , will touch on some of the tools </a:t>
            </a:r>
            <a:endParaRPr b="0" lang="en-GB"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sldImg"/>
          </p:nvPr>
        </p:nvSpPr>
        <p:spPr>
          <a:xfrm>
            <a:off x="380880" y="685800"/>
            <a:ext cx="6095520" cy="3428640"/>
          </a:xfrm>
          <a:prstGeom prst="rect">
            <a:avLst/>
          </a:prstGeom>
        </p:spPr>
      </p:sp>
      <p:sp>
        <p:nvSpPr>
          <p:cNvPr id="439"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GB" sz="2000" spc="-1" strike="noStrike">
                <a:latin typeface="Arial"/>
              </a:rPr>
              <a:t>Are we clear what that mean? Not every youth researcher led and interview how much do you ‘let go’,  what is ‘good enough’ ? </a:t>
            </a:r>
            <a:endParaRPr b="0" lang="en-GB" sz="2000" spc="-1" strike="noStrike">
              <a:latin typeface="Arial"/>
            </a:endParaRPr>
          </a:p>
          <a:p>
            <a:pPr marL="216000" indent="-216000">
              <a:lnSpc>
                <a:spcPct val="100000"/>
              </a:lnSpc>
            </a:pPr>
            <a:r>
              <a:rPr b="0" lang="en-GB" sz="2000" spc="-1" strike="noStrike">
                <a:latin typeface="Arial"/>
              </a:rPr>
              <a:t>How were decisions made on who led the research and did this change over the course of the data collection</a:t>
            </a:r>
            <a:endParaRPr b="0" lang="en-GB"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7"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40"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4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4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5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5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5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5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6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6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6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7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7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7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7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7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7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79"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8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8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82"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8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8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9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9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9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9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9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03"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0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1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1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1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1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1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1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19"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2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2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22"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2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2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3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3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35"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3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4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42"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44"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4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4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48"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4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5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5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5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5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5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57"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5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60"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6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6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63"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6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6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7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7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77"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7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8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8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86"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8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8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90"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9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9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02"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5"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0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1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1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1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2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2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2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2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2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2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3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3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3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3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1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1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3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3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3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44"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7"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4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5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5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59"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6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6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66"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1"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68"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6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7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7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7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7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7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7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79"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1"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84"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7"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8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9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0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02"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0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2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0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09"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11" name="PlaceHolder 2"/>
          <p:cNvSpPr>
            <a:spLocks noGrp="1"/>
          </p:cNvSpPr>
          <p:nvPr>
            <p:ph type="body"/>
          </p:nvPr>
        </p:nvSpPr>
        <p:spPr>
          <a:xfrm>
            <a:off x="609480" y="1604520"/>
            <a:ext cx="5354280" cy="397728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1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1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15"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1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1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1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22" name="PlaceHolder 2"/>
          <p:cNvSpPr>
            <a:spLocks noGrp="1"/>
          </p:cNvSpPr>
          <p:nvPr>
            <p:ph type="body"/>
          </p:nvPr>
        </p:nvSpPr>
        <p:spPr>
          <a:xfrm>
            <a:off x="60948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4" name="PlaceHolder 4"/>
          <p:cNvSpPr>
            <a:spLocks noGrp="1"/>
          </p:cNvSpPr>
          <p:nvPr>
            <p:ph type="body"/>
          </p:nvPr>
        </p:nvSpPr>
        <p:spPr>
          <a:xfrm>
            <a:off x="60948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GB" sz="2500" spc="-1" strike="noStrike">
              <a:solidFill>
                <a:srgbClr val="000000"/>
              </a:solidFill>
              <a:latin typeface="Franklin Gothic Book"/>
            </a:endParaRPr>
          </a:p>
        </p:txBody>
      </p:sp>
      <p:sp>
        <p:nvSpPr>
          <p:cNvPr id="327" name="PlaceHolder 2"/>
          <p:cNvSpPr>
            <a:spLocks noGrp="1"/>
          </p:cNvSpPr>
          <p:nvPr>
            <p:ph type="body"/>
          </p:nvPr>
        </p:nvSpPr>
        <p:spPr>
          <a:xfrm>
            <a:off x="60948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2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30" name="PlaceHolder 5"/>
          <p:cNvSpPr>
            <a:spLocks noGrp="1"/>
          </p:cNvSpPr>
          <p:nvPr>
            <p:ph type="body"/>
          </p:nvPr>
        </p:nvSpPr>
        <p:spPr>
          <a:xfrm>
            <a:off x="60948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3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
        <p:nvSpPr>
          <p:cNvPr id="33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GB" sz="3000" spc="-1" strike="noStrike">
              <a:solidFill>
                <a:srgbClr val="000000"/>
              </a:solidFill>
              <a:latin typeface="Open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1" name="CustomShape 2"/>
          <p:cNvSpPr/>
          <p:nvPr/>
        </p:nvSpPr>
        <p:spPr>
          <a:xfrm>
            <a:off x="4684680" y="-2160"/>
            <a:ext cx="7506720" cy="6861960"/>
          </a:xfrm>
          <a:prstGeom prst="rect">
            <a:avLst/>
          </a:prstGeom>
          <a:solidFill>
            <a:srgbClr val="40bfad"/>
          </a:solidFill>
          <a:ln w="12600">
            <a:noFill/>
          </a:ln>
        </p:spPr>
        <p:style>
          <a:lnRef idx="0"/>
          <a:fillRef idx="0"/>
          <a:effectRef idx="0"/>
          <a:fontRef idx="minor"/>
        </p:style>
      </p:sp>
      <p:sp>
        <p:nvSpPr>
          <p:cNvPr id="2" name="CustomShape 3"/>
          <p:cNvSpPr/>
          <p:nvPr/>
        </p:nvSpPr>
        <p:spPr>
          <a:xfrm>
            <a:off x="1440" y="-2160"/>
            <a:ext cx="4683240" cy="6861960"/>
          </a:xfrm>
          <a:prstGeom prst="rect">
            <a:avLst/>
          </a:prstGeom>
          <a:solidFill>
            <a:schemeClr val="accent4"/>
          </a:solidFill>
          <a:ln w="12600">
            <a:noFill/>
          </a:ln>
        </p:spPr>
        <p:style>
          <a:lnRef idx="0"/>
          <a:fillRef idx="0"/>
          <a:effectRef idx="0"/>
          <a:fontRef idx="minor"/>
        </p:style>
      </p:sp>
      <p:pic>
        <p:nvPicPr>
          <p:cNvPr id="3" name="image1.png" descr=""/>
          <p:cNvPicPr/>
          <p:nvPr/>
        </p:nvPicPr>
        <p:blipFill>
          <a:blip r:embed="rId2"/>
          <a:stretch/>
        </p:blipFill>
        <p:spPr>
          <a:xfrm>
            <a:off x="730440" y="555840"/>
            <a:ext cx="3307320" cy="1584000"/>
          </a:xfrm>
          <a:prstGeom prst="rect">
            <a:avLst/>
          </a:prstGeom>
          <a:ln w="12600">
            <a:noFill/>
          </a:ln>
        </p:spPr>
      </p:pic>
      <p:sp>
        <p:nvSpPr>
          <p:cNvPr id="4" name="PlaceHolder 4"/>
          <p:cNvSpPr>
            <a:spLocks noGrp="1"/>
          </p:cNvSpPr>
          <p:nvPr>
            <p:ph type="body"/>
          </p:nvPr>
        </p:nvSpPr>
        <p:spPr>
          <a:xfrm>
            <a:off x="5543640" y="2610360"/>
            <a:ext cx="5810040" cy="3071520"/>
          </a:xfrm>
          <a:prstGeom prst="rect">
            <a:avLst/>
          </a:prstGeom>
        </p:spPr>
        <p:txBody>
          <a:bodyPr lIns="45720" rIns="45720" tIns="45000" bIns="45000">
            <a:normAutofit fontScale="70000"/>
          </a:bodyPr>
          <a:p>
            <a:pPr>
              <a:lnSpc>
                <a:spcPct val="100000"/>
              </a:lnSpc>
              <a:spcBef>
                <a:spcPts val="2900"/>
              </a:spcBef>
              <a:tabLst>
                <a:tab algn="l" pos="0"/>
              </a:tabLst>
            </a:pPr>
            <a:r>
              <a:rPr b="0" lang="en-GB" sz="3000" spc="-1" strike="noStrike">
                <a:solidFill>
                  <a:srgbClr val="ffffff"/>
                </a:solidFill>
                <a:latin typeface="Open Sans"/>
                <a:ea typeface="Open Sans"/>
              </a:rPr>
              <a:t>Body Level One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Two</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Three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Four</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Five</a:t>
            </a:r>
            <a:endParaRPr b="0" lang="en-GB" sz="3000" spc="-1" strike="noStrike">
              <a:solidFill>
                <a:srgbClr val="000000"/>
              </a:solidFill>
              <a:latin typeface="Open Sans"/>
            </a:endParaRPr>
          </a:p>
        </p:txBody>
      </p:sp>
      <p:sp>
        <p:nvSpPr>
          <p:cNvPr id="5" name="PlaceHolder 5"/>
          <p:cNvSpPr>
            <a:spLocks noGrp="1"/>
          </p:cNvSpPr>
          <p:nvPr>
            <p:ph type="title"/>
          </p:nvPr>
        </p:nvSpPr>
        <p:spPr>
          <a:xfrm>
            <a:off x="5543640" y="685080"/>
            <a:ext cx="5810040" cy="1325160"/>
          </a:xfrm>
          <a:prstGeom prst="rect">
            <a:avLst/>
          </a:prstGeom>
        </p:spPr>
        <p:txBody>
          <a:bodyPr lIns="45720" rIns="45720" tIns="45000" bIns="45000">
            <a:noAutofit/>
          </a:bodyPr>
          <a:p>
            <a:pPr>
              <a:lnSpc>
                <a:spcPct val="100000"/>
              </a:lnSpc>
              <a:tabLst>
                <a:tab algn="l" pos="0"/>
              </a:tabLst>
            </a:pPr>
            <a:r>
              <a:rPr b="0" lang="en-GB" sz="4000" spc="-1" strike="noStrike">
                <a:solidFill>
                  <a:srgbClr val="ffffff"/>
                </a:solidFill>
                <a:latin typeface="Merriweather"/>
                <a:ea typeface="Merriweather"/>
              </a:rPr>
              <a:t>Title Text</a:t>
            </a:r>
            <a:endParaRPr b="0" lang="en-GB" sz="4000" spc="-1" strike="noStrike">
              <a:solidFill>
                <a:srgbClr val="000000"/>
              </a:solidFill>
              <a:latin typeface="Franklin Gothic Book"/>
            </a:endParaRPr>
          </a:p>
        </p:txBody>
      </p:sp>
      <p:sp>
        <p:nvSpPr>
          <p:cNvPr id="6" name="PlaceHolder 6"/>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274DC5A4-F136-47C5-A297-C75BA3A0FB9F}"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44" name="CustomShape 2"/>
          <p:cNvSpPr/>
          <p:nvPr/>
        </p:nvSpPr>
        <p:spPr>
          <a:xfrm>
            <a:off x="-35640" y="0"/>
            <a:ext cx="6165720" cy="6861960"/>
          </a:xfrm>
          <a:prstGeom prst="rect">
            <a:avLst/>
          </a:prstGeom>
          <a:solidFill>
            <a:schemeClr val="accent4"/>
          </a:solidFill>
          <a:ln w="12600">
            <a:noFill/>
          </a:ln>
        </p:spPr>
        <p:style>
          <a:lnRef idx="0"/>
          <a:fillRef idx="0"/>
          <a:effectRef idx="0"/>
          <a:fontRef idx="minor"/>
        </p:style>
      </p:sp>
      <p:sp>
        <p:nvSpPr>
          <p:cNvPr id="45" name="PlaceHolder 3"/>
          <p:cNvSpPr>
            <a:spLocks noGrp="1"/>
          </p:cNvSpPr>
          <p:nvPr>
            <p:ph type="title"/>
          </p:nvPr>
        </p:nvSpPr>
        <p:spPr>
          <a:xfrm>
            <a:off x="523440" y="608040"/>
            <a:ext cx="5047920" cy="1325160"/>
          </a:xfrm>
          <a:prstGeom prst="rect">
            <a:avLst/>
          </a:prstGeom>
        </p:spPr>
        <p:txBody>
          <a:bodyPr lIns="45720" rIns="45720" tIns="45000" bIns="45000" anchor="ctr">
            <a:noAutofit/>
          </a:bodyPr>
          <a:p>
            <a:pPr>
              <a:lnSpc>
                <a:spcPct val="100000"/>
              </a:lnSpc>
              <a:tabLst>
                <a:tab algn="l" pos="0"/>
              </a:tabLst>
            </a:pPr>
            <a:r>
              <a:rPr b="0" lang="en-GB" sz="4000" spc="-1" strike="noStrike">
                <a:solidFill>
                  <a:srgbClr val="000000"/>
                </a:solidFill>
                <a:latin typeface="Merriweather"/>
                <a:ea typeface="Merriweather"/>
              </a:rPr>
              <a:t>Title Text</a:t>
            </a:r>
            <a:endParaRPr b="0" lang="en-GB" sz="4000" spc="-1" strike="noStrike">
              <a:solidFill>
                <a:srgbClr val="000000"/>
              </a:solidFill>
              <a:latin typeface="Franklin Gothic Book"/>
            </a:endParaRPr>
          </a:p>
        </p:txBody>
      </p:sp>
      <p:sp>
        <p:nvSpPr>
          <p:cNvPr id="46" name="PlaceHolder 4"/>
          <p:cNvSpPr>
            <a:spLocks noGrp="1"/>
          </p:cNvSpPr>
          <p:nvPr>
            <p:ph type="body"/>
          </p:nvPr>
        </p:nvSpPr>
        <p:spPr>
          <a:xfrm>
            <a:off x="523440" y="2222280"/>
            <a:ext cx="5148360" cy="4350960"/>
          </a:xfrm>
          <a:prstGeom prst="rect">
            <a:avLst/>
          </a:prstGeom>
        </p:spPr>
        <p:txBody>
          <a:bodyPr lIns="45720" rIns="45720" tIns="45000" bIns="45000">
            <a:normAutofit/>
          </a:bodyPr>
          <a:p>
            <a:pPr>
              <a:lnSpc>
                <a:spcPct val="100000"/>
              </a:lnSpc>
              <a:spcBef>
                <a:spcPts val="2900"/>
              </a:spcBef>
              <a:tabLst>
                <a:tab algn="l" pos="0"/>
              </a:tabLst>
            </a:pPr>
            <a:r>
              <a:rPr b="0" lang="en-GB" sz="3000" spc="-1" strike="noStrike">
                <a:solidFill>
                  <a:srgbClr val="000000"/>
                </a:solidFill>
                <a:latin typeface="Open Sans"/>
                <a:ea typeface="Open Sans"/>
              </a:rPr>
              <a:t>Body Level One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000000"/>
                </a:solidFill>
                <a:latin typeface="Open Sans"/>
                <a:ea typeface="Open Sans"/>
              </a:rPr>
              <a:t>Body Level Two</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000000"/>
                </a:solidFill>
                <a:latin typeface="Open Sans"/>
                <a:ea typeface="Open Sans"/>
              </a:rPr>
              <a:t>Body Level Three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000000"/>
                </a:solidFill>
                <a:latin typeface="Open Sans"/>
                <a:ea typeface="Open Sans"/>
              </a:rPr>
              <a:t>Body Level Four</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000000"/>
                </a:solidFill>
                <a:latin typeface="Open Sans"/>
                <a:ea typeface="Open Sans"/>
              </a:rPr>
              <a:t>Body Level Five</a:t>
            </a:r>
            <a:endParaRPr b="0" lang="en-GB" sz="3000" spc="-1" strike="noStrike">
              <a:solidFill>
                <a:srgbClr val="000000"/>
              </a:solidFill>
              <a:latin typeface="Open Sans"/>
            </a:endParaRPr>
          </a:p>
        </p:txBody>
      </p:sp>
      <p:sp>
        <p:nvSpPr>
          <p:cNvPr id="47" name="PlaceHolder 5"/>
          <p:cNvSpPr>
            <a:spLocks noGrp="1"/>
          </p:cNvSpPr>
          <p:nvPr>
            <p:ph type="body"/>
          </p:nvPr>
        </p:nvSpPr>
        <p:spPr>
          <a:xfrm>
            <a:off x="6130440" y="0"/>
            <a:ext cx="6060960" cy="6861960"/>
          </a:xfrm>
          <a:prstGeom prst="rect">
            <a:avLst/>
          </a:prstGeom>
        </p:spPr>
        <p:txBody>
          <a:bodyPr tIns="45000" bIns="45000">
            <a:noAutofit/>
          </a:bodyPr>
          <a:p>
            <a:pPr marL="432000" indent="-324000">
              <a:spcBef>
                <a:spcPts val="1417"/>
              </a:spcBef>
              <a:buClr>
                <a:srgbClr val="000000"/>
              </a:buClr>
              <a:buSzPct val="45000"/>
              <a:buFont typeface="Wingdings" charset="2"/>
              <a:buChar char=""/>
            </a:pPr>
            <a:r>
              <a:rPr b="0" lang="en-GB" sz="2500" spc="-1" strike="noStrike">
                <a:solidFill>
                  <a:srgbClr val="000000"/>
                </a:solidFill>
                <a:latin typeface="Open Sans"/>
              </a:rPr>
              <a:t>Click to edit the outline text format</a:t>
            </a:r>
            <a:endParaRPr b="0" lang="en-GB" sz="25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2500" spc="-1" strike="noStrike">
                <a:solidFill>
                  <a:srgbClr val="000000"/>
                </a:solidFill>
                <a:latin typeface="Open Sans"/>
              </a:rPr>
              <a:t>Second Outline Level</a:t>
            </a:r>
            <a:endParaRPr b="0" lang="en-GB" sz="25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2500" spc="-1" strike="noStrike">
                <a:solidFill>
                  <a:srgbClr val="000000"/>
                </a:solidFill>
                <a:latin typeface="Open Sans"/>
              </a:rPr>
              <a:t>Third Outline Level</a:t>
            </a:r>
            <a:endParaRPr b="0" lang="en-GB" sz="25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2500" spc="-1" strike="noStrike">
                <a:solidFill>
                  <a:srgbClr val="000000"/>
                </a:solidFill>
                <a:latin typeface="Open Sans"/>
              </a:rPr>
              <a:t>Fourth Outline Level</a:t>
            </a:r>
            <a:endParaRPr b="0" lang="en-GB" sz="25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500" spc="-1" strike="noStrike">
                <a:solidFill>
                  <a:srgbClr val="000000"/>
                </a:solidFill>
                <a:latin typeface="Open Sans"/>
              </a:rPr>
              <a:t>Fifth Outline Level</a:t>
            </a:r>
            <a:endParaRPr b="0" lang="en-GB" sz="25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500" spc="-1" strike="noStrike">
                <a:solidFill>
                  <a:srgbClr val="000000"/>
                </a:solidFill>
                <a:latin typeface="Open Sans"/>
              </a:rPr>
              <a:t>Sixth Outline Level</a:t>
            </a:r>
            <a:endParaRPr b="0" lang="en-GB" sz="25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500" spc="-1" strike="noStrike">
                <a:solidFill>
                  <a:srgbClr val="000000"/>
                </a:solidFill>
                <a:latin typeface="Open Sans"/>
              </a:rPr>
              <a:t>Seventh Outline Level</a:t>
            </a:r>
            <a:endParaRPr b="0" lang="en-GB" sz="2500" spc="-1" strike="noStrike">
              <a:solidFill>
                <a:srgbClr val="000000"/>
              </a:solidFill>
              <a:latin typeface="Open Sans"/>
            </a:endParaRPr>
          </a:p>
        </p:txBody>
      </p:sp>
      <p:sp>
        <p:nvSpPr>
          <p:cNvPr id="48" name="PlaceHolder 6"/>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BF04CE7E-8CD7-44E1-923B-58915B421657}"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CustomShape 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86" name="PlaceHolder 2"/>
          <p:cNvSpPr>
            <a:spLocks noGrp="1"/>
          </p:cNvSpPr>
          <p:nvPr>
            <p:ph type="title"/>
          </p:nvPr>
        </p:nvSpPr>
        <p:spPr>
          <a:xfrm>
            <a:off x="523440" y="394560"/>
            <a:ext cx="10049040" cy="1276920"/>
          </a:xfrm>
          <a:prstGeom prst="rect">
            <a:avLst/>
          </a:prstGeom>
        </p:spPr>
        <p:txBody>
          <a:bodyPr lIns="45720" rIns="45720" tIns="45000" bIns="45000" anchor="ctr">
            <a:noAutofit/>
          </a:bodyPr>
          <a:p>
            <a:pPr>
              <a:lnSpc>
                <a:spcPct val="100000"/>
              </a:lnSpc>
              <a:tabLst>
                <a:tab algn="l" pos="0"/>
              </a:tabLst>
            </a:pPr>
            <a:r>
              <a:rPr b="0" lang="en-GB" sz="4000" spc="-1" strike="noStrike">
                <a:solidFill>
                  <a:srgbClr val="000000"/>
                </a:solidFill>
                <a:latin typeface="Merriweather"/>
                <a:ea typeface="Merriweather"/>
              </a:rPr>
              <a:t>Title Text</a:t>
            </a:r>
            <a:endParaRPr b="0" lang="en-GB" sz="4000" spc="-1" strike="noStrike">
              <a:solidFill>
                <a:srgbClr val="000000"/>
              </a:solidFill>
              <a:latin typeface="Franklin Gothic Book"/>
            </a:endParaRPr>
          </a:p>
        </p:txBody>
      </p:sp>
      <p:sp>
        <p:nvSpPr>
          <p:cNvPr id="87" name="PlaceHolder 3"/>
          <p:cNvSpPr>
            <a:spLocks noGrp="1"/>
          </p:cNvSpPr>
          <p:nvPr>
            <p:ph type="body"/>
          </p:nvPr>
        </p:nvSpPr>
        <p:spPr>
          <a:xfrm>
            <a:off x="0" y="2114640"/>
            <a:ext cx="12191760" cy="4743000"/>
          </a:xfrm>
          <a:prstGeom prst="rect">
            <a:avLst/>
          </a:prstGeom>
        </p:spPr>
        <p:txBody>
          <a:bodyPr tIns="45000" bIns="45000">
            <a:noAutofit/>
          </a:bodyPr>
          <a:p>
            <a:pPr marL="432000" indent="-324000">
              <a:spcBef>
                <a:spcPts val="1417"/>
              </a:spcBef>
              <a:buClr>
                <a:srgbClr val="000000"/>
              </a:buClr>
              <a:buSzPct val="45000"/>
              <a:buFont typeface="Wingdings" charset="2"/>
              <a:buChar char=""/>
            </a:pPr>
            <a:r>
              <a:rPr b="0" lang="en-GB" sz="2500" spc="-1" strike="noStrike">
                <a:solidFill>
                  <a:srgbClr val="000000"/>
                </a:solidFill>
                <a:latin typeface="Open Sans"/>
              </a:rPr>
              <a:t>Click to edit the outline text format</a:t>
            </a:r>
            <a:endParaRPr b="0" lang="en-GB" sz="25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2500" spc="-1" strike="noStrike">
                <a:solidFill>
                  <a:srgbClr val="000000"/>
                </a:solidFill>
                <a:latin typeface="Open Sans"/>
              </a:rPr>
              <a:t>Second Outline Level</a:t>
            </a:r>
            <a:endParaRPr b="0" lang="en-GB" sz="25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2500" spc="-1" strike="noStrike">
                <a:solidFill>
                  <a:srgbClr val="000000"/>
                </a:solidFill>
                <a:latin typeface="Open Sans"/>
              </a:rPr>
              <a:t>Third Outline Level</a:t>
            </a:r>
            <a:endParaRPr b="0" lang="en-GB" sz="25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2500" spc="-1" strike="noStrike">
                <a:solidFill>
                  <a:srgbClr val="000000"/>
                </a:solidFill>
                <a:latin typeface="Open Sans"/>
              </a:rPr>
              <a:t>Fourth Outline Level</a:t>
            </a:r>
            <a:endParaRPr b="0" lang="en-GB" sz="25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500" spc="-1" strike="noStrike">
                <a:solidFill>
                  <a:srgbClr val="000000"/>
                </a:solidFill>
                <a:latin typeface="Open Sans"/>
              </a:rPr>
              <a:t>Fifth Outline Level</a:t>
            </a:r>
            <a:endParaRPr b="0" lang="en-GB" sz="25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500" spc="-1" strike="noStrike">
                <a:solidFill>
                  <a:srgbClr val="000000"/>
                </a:solidFill>
                <a:latin typeface="Open Sans"/>
              </a:rPr>
              <a:t>Sixth Outline Level</a:t>
            </a:r>
            <a:endParaRPr b="0" lang="en-GB" sz="25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500" spc="-1" strike="noStrike">
                <a:solidFill>
                  <a:srgbClr val="000000"/>
                </a:solidFill>
                <a:latin typeface="Open Sans"/>
              </a:rPr>
              <a:t>Seventh Outline Level</a:t>
            </a:r>
            <a:endParaRPr b="0" lang="en-GB" sz="2500" spc="-1" strike="noStrike">
              <a:solidFill>
                <a:srgbClr val="000000"/>
              </a:solidFill>
              <a:latin typeface="Open Sans"/>
            </a:endParaRPr>
          </a:p>
        </p:txBody>
      </p:sp>
      <p:sp>
        <p:nvSpPr>
          <p:cNvPr id="88" name="PlaceHolder 4"/>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5FFC894E-1D51-4DBA-92F5-80E2FA7F9CDA}"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126" name="CustomShape 2"/>
          <p:cNvSpPr/>
          <p:nvPr/>
        </p:nvSpPr>
        <p:spPr>
          <a:xfrm>
            <a:off x="1440" y="-2160"/>
            <a:ext cx="12188880" cy="6861960"/>
          </a:xfrm>
          <a:prstGeom prst="rect">
            <a:avLst/>
          </a:prstGeom>
          <a:solidFill>
            <a:schemeClr val="accent1"/>
          </a:solidFill>
          <a:ln w="12600">
            <a:noFill/>
          </a:ln>
        </p:spPr>
        <p:style>
          <a:lnRef idx="0"/>
          <a:fillRef idx="0"/>
          <a:effectRef idx="0"/>
          <a:fontRef idx="minor"/>
        </p:style>
      </p:sp>
      <p:sp>
        <p:nvSpPr>
          <p:cNvPr id="127" name="PlaceHolder 3"/>
          <p:cNvSpPr>
            <a:spLocks noGrp="1"/>
          </p:cNvSpPr>
          <p:nvPr>
            <p:ph type="title"/>
          </p:nvPr>
        </p:nvSpPr>
        <p:spPr>
          <a:xfrm>
            <a:off x="523440" y="608040"/>
            <a:ext cx="9220320" cy="691920"/>
          </a:xfrm>
          <a:prstGeom prst="rect">
            <a:avLst/>
          </a:prstGeom>
        </p:spPr>
        <p:txBody>
          <a:bodyPr lIns="45720" rIns="45720" tIns="45000" bIns="45000" anchor="ctr">
            <a:noAutofit/>
          </a:bodyPr>
          <a:p>
            <a:pPr>
              <a:lnSpc>
                <a:spcPct val="100000"/>
              </a:lnSpc>
              <a:tabLst>
                <a:tab algn="l" pos="0"/>
              </a:tabLst>
            </a:pPr>
            <a:r>
              <a:rPr b="0" lang="en-GB" sz="4000" spc="-1" strike="noStrike">
                <a:solidFill>
                  <a:srgbClr val="000000"/>
                </a:solidFill>
                <a:latin typeface="Merriweather"/>
                <a:ea typeface="Merriweather"/>
              </a:rPr>
              <a:t>Title Text</a:t>
            </a:r>
            <a:endParaRPr b="0" lang="en-GB" sz="4000" spc="-1" strike="noStrike">
              <a:solidFill>
                <a:srgbClr val="000000"/>
              </a:solidFill>
              <a:latin typeface="Franklin Gothic Book"/>
            </a:endParaRPr>
          </a:p>
        </p:txBody>
      </p:sp>
      <p:sp>
        <p:nvSpPr>
          <p:cNvPr id="128" name="PlaceHolder 4"/>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60894F34-3D26-4DE2-A497-C4E662994E51}"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
        <p:nvSpPr>
          <p:cNvPr id="129"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000" spc="-1" strike="noStrike">
                <a:solidFill>
                  <a:srgbClr val="000000"/>
                </a:solidFill>
                <a:latin typeface="Open Sans"/>
              </a:rPr>
              <a:t>Click to edit the outline text format</a:t>
            </a:r>
            <a:endParaRPr b="0" lang="en-GB" sz="30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3000" spc="-1" strike="noStrike">
                <a:solidFill>
                  <a:srgbClr val="000000"/>
                </a:solidFill>
                <a:latin typeface="Open Sans"/>
              </a:rPr>
              <a:t>Second Outline Level</a:t>
            </a:r>
            <a:endParaRPr b="0" lang="en-GB" sz="30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3000" spc="-1" strike="noStrike">
                <a:solidFill>
                  <a:srgbClr val="000000"/>
                </a:solidFill>
                <a:latin typeface="Open Sans"/>
              </a:rPr>
              <a:t>Third Outline Level</a:t>
            </a:r>
            <a:endParaRPr b="0" lang="en-GB" sz="30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3000" spc="-1" strike="noStrike">
                <a:solidFill>
                  <a:srgbClr val="000000"/>
                </a:solidFill>
                <a:latin typeface="Open Sans"/>
              </a:rPr>
              <a:t>Fourth Outline Level</a:t>
            </a:r>
            <a:endParaRPr b="0" lang="en-GB" sz="30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Open Sans"/>
              </a:rPr>
              <a:t>Fifth Outline Level</a:t>
            </a:r>
            <a:endParaRPr b="0" lang="en-GB" sz="20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Open Sans"/>
              </a:rPr>
              <a:t>Sixth Outline Level</a:t>
            </a:r>
            <a:endParaRPr b="0" lang="en-GB" sz="20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Open Sans"/>
              </a:rPr>
              <a:t>Seventh Outline Level</a:t>
            </a:r>
            <a:endParaRPr b="0" lang="en-GB" sz="2000" spc="-1" strike="noStrike">
              <a:solidFill>
                <a:srgbClr val="000000"/>
              </a:solidFill>
              <a:latin typeface="Open Sans"/>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167" name="PlaceHolder 2"/>
          <p:cNvSpPr>
            <a:spLocks noGrp="1"/>
          </p:cNvSpPr>
          <p:nvPr>
            <p:ph type="body"/>
          </p:nvPr>
        </p:nvSpPr>
        <p:spPr>
          <a:xfrm>
            <a:off x="0" y="0"/>
            <a:ext cx="12191760" cy="5328720"/>
          </a:xfrm>
          <a:prstGeom prst="rect">
            <a:avLst/>
          </a:prstGeom>
        </p:spPr>
        <p:txBody>
          <a:bodyPr tIns="45000" bIns="45000">
            <a:noAutofit/>
          </a:bodyPr>
          <a:p>
            <a:pPr marL="432000" indent="-324000">
              <a:spcBef>
                <a:spcPts val="1417"/>
              </a:spcBef>
              <a:buClr>
                <a:srgbClr val="000000"/>
              </a:buClr>
              <a:buSzPct val="45000"/>
              <a:buFont typeface="Wingdings" charset="2"/>
              <a:buChar char=""/>
            </a:pPr>
            <a:r>
              <a:rPr b="0" lang="en-GB" sz="2500" spc="-1" strike="noStrike">
                <a:solidFill>
                  <a:srgbClr val="000000"/>
                </a:solidFill>
                <a:latin typeface="Open Sans"/>
              </a:rPr>
              <a:t>Click to edit the outline text format</a:t>
            </a:r>
            <a:endParaRPr b="0" lang="en-GB" sz="25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2500" spc="-1" strike="noStrike">
                <a:solidFill>
                  <a:srgbClr val="000000"/>
                </a:solidFill>
                <a:latin typeface="Open Sans"/>
              </a:rPr>
              <a:t>Second Outline Level</a:t>
            </a:r>
            <a:endParaRPr b="0" lang="en-GB" sz="25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2500" spc="-1" strike="noStrike">
                <a:solidFill>
                  <a:srgbClr val="000000"/>
                </a:solidFill>
                <a:latin typeface="Open Sans"/>
              </a:rPr>
              <a:t>Third Outline Level</a:t>
            </a:r>
            <a:endParaRPr b="0" lang="en-GB" sz="25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2500" spc="-1" strike="noStrike">
                <a:solidFill>
                  <a:srgbClr val="000000"/>
                </a:solidFill>
                <a:latin typeface="Open Sans"/>
              </a:rPr>
              <a:t>Fourth Outline Level</a:t>
            </a:r>
            <a:endParaRPr b="0" lang="en-GB" sz="25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500" spc="-1" strike="noStrike">
                <a:solidFill>
                  <a:srgbClr val="000000"/>
                </a:solidFill>
                <a:latin typeface="Open Sans"/>
              </a:rPr>
              <a:t>Fifth Outline Level</a:t>
            </a:r>
            <a:endParaRPr b="0" lang="en-GB" sz="25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500" spc="-1" strike="noStrike">
                <a:solidFill>
                  <a:srgbClr val="000000"/>
                </a:solidFill>
                <a:latin typeface="Open Sans"/>
              </a:rPr>
              <a:t>Sixth Outline Level</a:t>
            </a:r>
            <a:endParaRPr b="0" lang="en-GB" sz="25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500" spc="-1" strike="noStrike">
                <a:solidFill>
                  <a:srgbClr val="000000"/>
                </a:solidFill>
                <a:latin typeface="Open Sans"/>
              </a:rPr>
              <a:t>Seventh Outline Level</a:t>
            </a:r>
            <a:endParaRPr b="0" lang="en-GB" sz="2500" spc="-1" strike="noStrike">
              <a:solidFill>
                <a:srgbClr val="000000"/>
              </a:solidFill>
              <a:latin typeface="Open Sans"/>
            </a:endParaRPr>
          </a:p>
        </p:txBody>
      </p:sp>
      <p:sp>
        <p:nvSpPr>
          <p:cNvPr id="168" name="CustomShape 3"/>
          <p:cNvSpPr/>
          <p:nvPr/>
        </p:nvSpPr>
        <p:spPr>
          <a:xfrm>
            <a:off x="0" y="5329080"/>
            <a:ext cx="12191760" cy="1528560"/>
          </a:xfrm>
          <a:prstGeom prst="rect">
            <a:avLst/>
          </a:prstGeom>
          <a:solidFill>
            <a:srgbClr val="40bfad"/>
          </a:solidFill>
          <a:ln w="12600">
            <a:noFill/>
          </a:ln>
        </p:spPr>
        <p:style>
          <a:lnRef idx="0"/>
          <a:fillRef idx="0"/>
          <a:effectRef idx="0"/>
          <a:fontRef idx="minor"/>
        </p:style>
      </p:sp>
      <p:sp>
        <p:nvSpPr>
          <p:cNvPr id="169" name="PlaceHolder 4"/>
          <p:cNvSpPr>
            <a:spLocks noGrp="1"/>
          </p:cNvSpPr>
          <p:nvPr>
            <p:ph type="body"/>
          </p:nvPr>
        </p:nvSpPr>
        <p:spPr>
          <a:xfrm>
            <a:off x="523800" y="5765040"/>
            <a:ext cx="11034360" cy="657000"/>
          </a:xfrm>
          <a:prstGeom prst="rect">
            <a:avLst/>
          </a:prstGeom>
        </p:spPr>
        <p:txBody>
          <a:bodyPr lIns="45720" rIns="45720" tIns="45000" bIns="45000">
            <a:normAutofit fontScale="4000"/>
          </a:bodyPr>
          <a:p>
            <a:pPr>
              <a:lnSpc>
                <a:spcPct val="100000"/>
              </a:lnSpc>
              <a:spcBef>
                <a:spcPts val="2900"/>
              </a:spcBef>
              <a:tabLst>
                <a:tab algn="l" pos="0"/>
              </a:tabLst>
            </a:pPr>
            <a:r>
              <a:rPr b="0" lang="en-GB" sz="3000" spc="-1" strike="noStrike">
                <a:solidFill>
                  <a:srgbClr val="ffffff"/>
                </a:solidFill>
                <a:latin typeface="Open Sans"/>
                <a:ea typeface="Open Sans"/>
              </a:rPr>
              <a:t>Body Level One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Two</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Three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Four</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Five</a:t>
            </a:r>
            <a:endParaRPr b="0" lang="en-GB" sz="3000" spc="-1" strike="noStrike">
              <a:solidFill>
                <a:srgbClr val="000000"/>
              </a:solidFill>
              <a:latin typeface="Open Sans"/>
            </a:endParaRPr>
          </a:p>
        </p:txBody>
      </p:sp>
      <p:sp>
        <p:nvSpPr>
          <p:cNvPr id="170" name="PlaceHolder 5"/>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D7B5D75F-1CC1-474A-9451-5783AB77A435}"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
        <p:nvSpPr>
          <p:cNvPr id="171" name="PlaceHolder 6"/>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2500" spc="-1" strike="noStrike">
                <a:solidFill>
                  <a:srgbClr val="000000"/>
                </a:solidFill>
                <a:latin typeface="Franklin Gothic Book"/>
              </a:rPr>
              <a:t>Click to edit the title text format</a:t>
            </a:r>
            <a:endParaRPr b="0" lang="en-GB" sz="2500" spc="-1" strike="noStrike">
              <a:solidFill>
                <a:srgbClr val="0000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8"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209" name="CustomShape 2"/>
          <p:cNvSpPr/>
          <p:nvPr/>
        </p:nvSpPr>
        <p:spPr>
          <a:xfrm>
            <a:off x="-35640" y="0"/>
            <a:ext cx="6165720" cy="6861960"/>
          </a:xfrm>
          <a:prstGeom prst="rect">
            <a:avLst/>
          </a:prstGeom>
          <a:solidFill>
            <a:srgbClr val="40bfad"/>
          </a:solidFill>
          <a:ln w="12600">
            <a:noFill/>
          </a:ln>
        </p:spPr>
        <p:style>
          <a:lnRef idx="0"/>
          <a:fillRef idx="0"/>
          <a:effectRef idx="0"/>
          <a:fontRef idx="minor"/>
        </p:style>
      </p:sp>
      <p:sp>
        <p:nvSpPr>
          <p:cNvPr id="210" name="PlaceHolder 3"/>
          <p:cNvSpPr>
            <a:spLocks noGrp="1"/>
          </p:cNvSpPr>
          <p:nvPr>
            <p:ph type="title"/>
          </p:nvPr>
        </p:nvSpPr>
        <p:spPr>
          <a:xfrm>
            <a:off x="523440" y="608040"/>
            <a:ext cx="5047920" cy="1325160"/>
          </a:xfrm>
          <a:prstGeom prst="rect">
            <a:avLst/>
          </a:prstGeom>
        </p:spPr>
        <p:txBody>
          <a:bodyPr lIns="45720" rIns="45720" tIns="45000" bIns="45000" anchor="ctr">
            <a:noAutofit/>
          </a:bodyPr>
          <a:p>
            <a:pPr>
              <a:lnSpc>
                <a:spcPct val="100000"/>
              </a:lnSpc>
              <a:tabLst>
                <a:tab algn="l" pos="0"/>
              </a:tabLst>
            </a:pPr>
            <a:r>
              <a:rPr b="0" lang="en-GB" sz="4000" spc="-1" strike="noStrike">
                <a:solidFill>
                  <a:srgbClr val="ffffff"/>
                </a:solidFill>
                <a:latin typeface="Merriweather"/>
                <a:ea typeface="Merriweather"/>
              </a:rPr>
              <a:t>Title Text</a:t>
            </a:r>
            <a:endParaRPr b="0" lang="en-GB" sz="4000" spc="-1" strike="noStrike">
              <a:solidFill>
                <a:srgbClr val="000000"/>
              </a:solidFill>
              <a:latin typeface="Franklin Gothic Book"/>
            </a:endParaRPr>
          </a:p>
        </p:txBody>
      </p:sp>
      <p:sp>
        <p:nvSpPr>
          <p:cNvPr id="211" name="PlaceHolder 4"/>
          <p:cNvSpPr>
            <a:spLocks noGrp="1"/>
          </p:cNvSpPr>
          <p:nvPr>
            <p:ph type="body"/>
          </p:nvPr>
        </p:nvSpPr>
        <p:spPr>
          <a:xfrm>
            <a:off x="523440" y="2222280"/>
            <a:ext cx="5148360" cy="4350960"/>
          </a:xfrm>
          <a:prstGeom prst="rect">
            <a:avLst/>
          </a:prstGeom>
        </p:spPr>
        <p:txBody>
          <a:bodyPr lIns="45720" rIns="45720" tIns="45000" bIns="45000">
            <a:normAutofit/>
          </a:bodyPr>
          <a:p>
            <a:pPr>
              <a:lnSpc>
                <a:spcPct val="100000"/>
              </a:lnSpc>
              <a:spcBef>
                <a:spcPts val="2900"/>
              </a:spcBef>
              <a:tabLst>
                <a:tab algn="l" pos="0"/>
              </a:tabLst>
            </a:pPr>
            <a:r>
              <a:rPr b="0" lang="en-GB" sz="3000" spc="-1" strike="noStrike">
                <a:solidFill>
                  <a:srgbClr val="ffffff"/>
                </a:solidFill>
                <a:latin typeface="Open Sans"/>
                <a:ea typeface="Open Sans"/>
              </a:rPr>
              <a:t>Body Level One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Two</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Three</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Four</a:t>
            </a:r>
            <a:endParaRPr b="0" lang="en-GB" sz="3000" spc="-1" strike="noStrike">
              <a:solidFill>
                <a:srgbClr val="000000"/>
              </a:solidFill>
              <a:latin typeface="Open Sans"/>
            </a:endParaRPr>
          </a:p>
          <a:p>
            <a:pPr>
              <a:lnSpc>
                <a:spcPct val="100000"/>
              </a:lnSpc>
              <a:spcBef>
                <a:spcPts val="2900"/>
              </a:spcBef>
              <a:tabLst>
                <a:tab algn="l" pos="0"/>
              </a:tabLst>
            </a:pPr>
            <a:r>
              <a:rPr b="0" lang="en-GB" sz="3000" spc="-1" strike="noStrike">
                <a:solidFill>
                  <a:srgbClr val="ffffff"/>
                </a:solidFill>
                <a:latin typeface="Open Sans"/>
                <a:ea typeface="Open Sans"/>
              </a:rPr>
              <a:t>Body Level Five</a:t>
            </a:r>
            <a:endParaRPr b="0" lang="en-GB" sz="3000" spc="-1" strike="noStrike">
              <a:solidFill>
                <a:srgbClr val="000000"/>
              </a:solidFill>
              <a:latin typeface="Open Sans"/>
            </a:endParaRPr>
          </a:p>
        </p:txBody>
      </p:sp>
      <p:sp>
        <p:nvSpPr>
          <p:cNvPr id="212" name="PlaceHolder 5"/>
          <p:cNvSpPr>
            <a:spLocks noGrp="1"/>
          </p:cNvSpPr>
          <p:nvPr>
            <p:ph type="body"/>
          </p:nvPr>
        </p:nvSpPr>
        <p:spPr>
          <a:xfrm>
            <a:off x="6130440" y="0"/>
            <a:ext cx="6060960" cy="6861960"/>
          </a:xfrm>
          <a:prstGeom prst="rect">
            <a:avLst/>
          </a:prstGeom>
        </p:spPr>
        <p:txBody>
          <a:bodyPr tIns="45000" bIns="45000">
            <a:noAutofit/>
          </a:bodyPr>
          <a:p>
            <a:pPr marL="432000" indent="-324000">
              <a:spcBef>
                <a:spcPts val="1417"/>
              </a:spcBef>
              <a:buClr>
                <a:srgbClr val="000000"/>
              </a:buClr>
              <a:buSzPct val="45000"/>
              <a:buFont typeface="Wingdings" charset="2"/>
              <a:buChar char=""/>
            </a:pPr>
            <a:r>
              <a:rPr b="0" lang="en-GB" sz="2500" spc="-1" strike="noStrike">
                <a:solidFill>
                  <a:srgbClr val="000000"/>
                </a:solidFill>
                <a:latin typeface="Open Sans"/>
              </a:rPr>
              <a:t>Click to edit the outline text format</a:t>
            </a:r>
            <a:endParaRPr b="0" lang="en-GB" sz="25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2500" spc="-1" strike="noStrike">
                <a:solidFill>
                  <a:srgbClr val="000000"/>
                </a:solidFill>
                <a:latin typeface="Open Sans"/>
              </a:rPr>
              <a:t>Second Outline Level</a:t>
            </a:r>
            <a:endParaRPr b="0" lang="en-GB" sz="25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2500" spc="-1" strike="noStrike">
                <a:solidFill>
                  <a:srgbClr val="000000"/>
                </a:solidFill>
                <a:latin typeface="Open Sans"/>
              </a:rPr>
              <a:t>Third Outline Level</a:t>
            </a:r>
            <a:endParaRPr b="0" lang="en-GB" sz="25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2500" spc="-1" strike="noStrike">
                <a:solidFill>
                  <a:srgbClr val="000000"/>
                </a:solidFill>
                <a:latin typeface="Open Sans"/>
              </a:rPr>
              <a:t>Fourth Outline Level</a:t>
            </a:r>
            <a:endParaRPr b="0" lang="en-GB" sz="25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500" spc="-1" strike="noStrike">
                <a:solidFill>
                  <a:srgbClr val="000000"/>
                </a:solidFill>
                <a:latin typeface="Open Sans"/>
              </a:rPr>
              <a:t>Fifth Outline Level</a:t>
            </a:r>
            <a:endParaRPr b="0" lang="en-GB" sz="25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500" spc="-1" strike="noStrike">
                <a:solidFill>
                  <a:srgbClr val="000000"/>
                </a:solidFill>
                <a:latin typeface="Open Sans"/>
              </a:rPr>
              <a:t>Sixth Outline Level</a:t>
            </a:r>
            <a:endParaRPr b="0" lang="en-GB" sz="25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500" spc="-1" strike="noStrike">
                <a:solidFill>
                  <a:srgbClr val="000000"/>
                </a:solidFill>
                <a:latin typeface="Open Sans"/>
              </a:rPr>
              <a:t>Seventh Outline Level</a:t>
            </a:r>
            <a:endParaRPr b="0" lang="en-GB" sz="2500" spc="-1" strike="noStrike">
              <a:solidFill>
                <a:srgbClr val="000000"/>
              </a:solidFill>
              <a:latin typeface="Open Sans"/>
            </a:endParaRPr>
          </a:p>
        </p:txBody>
      </p:sp>
      <p:sp>
        <p:nvSpPr>
          <p:cNvPr id="213" name="PlaceHolder 6"/>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D14A030D-D3B6-4E4F-B3D6-4F40E48A8A7F}"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CustomShape 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251" name="CustomShape 2"/>
          <p:cNvSpPr/>
          <p:nvPr/>
        </p:nvSpPr>
        <p:spPr>
          <a:xfrm>
            <a:off x="0" y="0"/>
            <a:ext cx="12191760" cy="1957680"/>
          </a:xfrm>
          <a:prstGeom prst="rect">
            <a:avLst/>
          </a:prstGeom>
          <a:solidFill>
            <a:srgbClr val="3fbfad"/>
          </a:solidFill>
          <a:ln w="12600">
            <a:noFill/>
          </a:ln>
        </p:spPr>
        <p:style>
          <a:lnRef idx="0"/>
          <a:fillRef idx="0"/>
          <a:effectRef idx="0"/>
          <a:fontRef idx="minor"/>
        </p:style>
      </p:sp>
      <p:sp>
        <p:nvSpPr>
          <p:cNvPr id="252" name="PlaceHolder 3"/>
          <p:cNvSpPr>
            <a:spLocks noGrp="1"/>
          </p:cNvSpPr>
          <p:nvPr>
            <p:ph type="title"/>
          </p:nvPr>
        </p:nvSpPr>
        <p:spPr>
          <a:xfrm>
            <a:off x="523440" y="303120"/>
            <a:ext cx="11282400" cy="1538640"/>
          </a:xfrm>
          <a:prstGeom prst="rect">
            <a:avLst/>
          </a:prstGeom>
        </p:spPr>
        <p:txBody>
          <a:bodyPr anchor="ctr">
            <a:noAutofit/>
          </a:bodyPr>
          <a:p>
            <a:pPr>
              <a:lnSpc>
                <a:spcPct val="100000"/>
              </a:lnSpc>
              <a:tabLst>
                <a:tab algn="l" pos="0"/>
              </a:tabLst>
            </a:pPr>
            <a:r>
              <a:rPr b="0" lang="en-US" sz="3800" spc="-1" strike="noStrike">
                <a:solidFill>
                  <a:srgbClr val="000000"/>
                </a:solidFill>
                <a:latin typeface="Merriweather"/>
                <a:ea typeface="Merriweather"/>
              </a:rPr>
              <a:t>Click to edit Master title style</a:t>
            </a:r>
            <a:endParaRPr b="0" lang="en-GB" sz="3800" spc="-1" strike="noStrike">
              <a:solidFill>
                <a:srgbClr val="000000"/>
              </a:solidFill>
              <a:latin typeface="Franklin Gothic Book"/>
            </a:endParaRPr>
          </a:p>
        </p:txBody>
      </p:sp>
      <p:sp>
        <p:nvSpPr>
          <p:cNvPr id="253"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000" spc="-1" strike="noStrike">
                <a:solidFill>
                  <a:srgbClr val="000000"/>
                </a:solidFill>
                <a:latin typeface="Open Sans"/>
              </a:rPr>
              <a:t>Click to edit the outline text format</a:t>
            </a:r>
            <a:endParaRPr b="0" lang="en-GB" sz="30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3000" spc="-1" strike="noStrike">
                <a:solidFill>
                  <a:srgbClr val="000000"/>
                </a:solidFill>
                <a:latin typeface="Open Sans"/>
              </a:rPr>
              <a:t>Second Outline Level</a:t>
            </a:r>
            <a:endParaRPr b="0" lang="en-GB" sz="30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3000" spc="-1" strike="noStrike">
                <a:solidFill>
                  <a:srgbClr val="000000"/>
                </a:solidFill>
                <a:latin typeface="Open Sans"/>
              </a:rPr>
              <a:t>Third Outline Level</a:t>
            </a:r>
            <a:endParaRPr b="0" lang="en-GB" sz="30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3000" spc="-1" strike="noStrike">
                <a:solidFill>
                  <a:srgbClr val="000000"/>
                </a:solidFill>
                <a:latin typeface="Open Sans"/>
              </a:rPr>
              <a:t>Fourth Outline Level</a:t>
            </a:r>
            <a:endParaRPr b="0" lang="en-GB" sz="30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Open Sans"/>
              </a:rPr>
              <a:t>Fifth Outline Level</a:t>
            </a:r>
            <a:endParaRPr b="0" lang="en-GB" sz="20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Open Sans"/>
              </a:rPr>
              <a:t>Sixth Outline Level</a:t>
            </a:r>
            <a:endParaRPr b="0" lang="en-GB" sz="20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Open Sans"/>
              </a:rPr>
              <a:t>Seventh Outline Level</a:t>
            </a:r>
            <a:endParaRPr b="0" lang="en-GB" sz="2000" spc="-1" strike="noStrike">
              <a:solidFill>
                <a:srgbClr val="000000"/>
              </a:solidFill>
              <a:latin typeface="Open Sans"/>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0" name="CustomShape 1" hidden="1"/>
          <p:cNvSpPr/>
          <p:nvPr/>
        </p:nvSpPr>
        <p:spPr>
          <a:xfrm>
            <a:off x="0" y="0"/>
            <a:ext cx="12191760" cy="2114280"/>
          </a:xfrm>
          <a:prstGeom prst="rect">
            <a:avLst/>
          </a:prstGeom>
          <a:solidFill>
            <a:schemeClr val="accent4"/>
          </a:solidFill>
          <a:ln w="12600">
            <a:noFill/>
          </a:ln>
        </p:spPr>
        <p:style>
          <a:lnRef idx="0"/>
          <a:fillRef idx="0"/>
          <a:effectRef idx="0"/>
          <a:fontRef idx="minor"/>
        </p:style>
      </p:sp>
      <p:sp>
        <p:nvSpPr>
          <p:cNvPr id="291" name="CustomShape 2"/>
          <p:cNvSpPr/>
          <p:nvPr/>
        </p:nvSpPr>
        <p:spPr>
          <a:xfrm>
            <a:off x="1440" y="4743360"/>
            <a:ext cx="12190320" cy="2116440"/>
          </a:xfrm>
          <a:prstGeom prst="rect">
            <a:avLst/>
          </a:prstGeom>
          <a:solidFill>
            <a:srgbClr val="40bfad"/>
          </a:solidFill>
          <a:ln w="12600">
            <a:noFill/>
          </a:ln>
        </p:spPr>
        <p:style>
          <a:lnRef idx="0"/>
          <a:fillRef idx="0"/>
          <a:effectRef idx="0"/>
          <a:fontRef idx="minor"/>
        </p:style>
      </p:sp>
      <p:sp>
        <p:nvSpPr>
          <p:cNvPr id="292" name="CustomShape 3"/>
          <p:cNvSpPr/>
          <p:nvPr/>
        </p:nvSpPr>
        <p:spPr>
          <a:xfrm>
            <a:off x="1440" y="-2160"/>
            <a:ext cx="12190320" cy="4745160"/>
          </a:xfrm>
          <a:prstGeom prst="rect">
            <a:avLst/>
          </a:prstGeom>
          <a:solidFill>
            <a:schemeClr val="accent4"/>
          </a:solidFill>
          <a:ln w="12600">
            <a:noFill/>
          </a:ln>
        </p:spPr>
        <p:style>
          <a:lnRef idx="0"/>
          <a:fillRef idx="0"/>
          <a:effectRef idx="0"/>
          <a:fontRef idx="minor"/>
        </p:style>
      </p:sp>
      <p:pic>
        <p:nvPicPr>
          <p:cNvPr id="293" name="image1.png" descr=""/>
          <p:cNvPicPr/>
          <p:nvPr/>
        </p:nvPicPr>
        <p:blipFill>
          <a:blip r:embed="rId2"/>
          <a:stretch/>
        </p:blipFill>
        <p:spPr>
          <a:xfrm>
            <a:off x="4028400" y="1366920"/>
            <a:ext cx="4125960" cy="1976040"/>
          </a:xfrm>
          <a:prstGeom prst="rect">
            <a:avLst/>
          </a:prstGeom>
          <a:ln w="12600">
            <a:noFill/>
          </a:ln>
        </p:spPr>
      </p:pic>
      <p:sp>
        <p:nvSpPr>
          <p:cNvPr id="294" name="PlaceHolder 4"/>
          <p:cNvSpPr>
            <a:spLocks noGrp="1"/>
          </p:cNvSpPr>
          <p:nvPr>
            <p:ph type="sldNum"/>
          </p:nvPr>
        </p:nvSpPr>
        <p:spPr>
          <a:xfrm>
            <a:off x="5892840" y="6172200"/>
            <a:ext cx="2844360" cy="367920"/>
          </a:xfrm>
          <a:prstGeom prst="rect">
            <a:avLst/>
          </a:prstGeom>
        </p:spPr>
        <p:txBody>
          <a:bodyPr lIns="45720" rIns="45720" tIns="45000" bIns="45000" anchor="ctr">
            <a:noAutofit/>
          </a:bodyPr>
          <a:p>
            <a:pPr algn="r">
              <a:lnSpc>
                <a:spcPct val="100000"/>
              </a:lnSpc>
              <a:tabLst>
                <a:tab algn="l" pos="0"/>
              </a:tabLst>
            </a:pPr>
            <a:fld id="{F75C45C3-3A5E-4B16-B24F-C3E63C52AC5D}" type="slidenum">
              <a:rPr b="0" lang="en-GB" sz="1200" spc="-1" strike="noStrike">
                <a:solidFill>
                  <a:srgbClr val="000000"/>
                </a:solidFill>
                <a:latin typeface="Franklin Gothic Book"/>
                <a:ea typeface="Franklin Gothic Book"/>
              </a:rPr>
              <a:t>&lt;number&gt;</a:t>
            </a:fld>
            <a:endParaRPr b="0" lang="en-GB" sz="1200" spc="-1" strike="noStrike">
              <a:latin typeface="Times New Roman"/>
            </a:endParaRPr>
          </a:p>
        </p:txBody>
      </p:sp>
      <p:sp>
        <p:nvSpPr>
          <p:cNvPr id="295" name="PlaceHolder 5"/>
          <p:cNvSpPr>
            <a:spLocks noGrp="1"/>
          </p:cNvSpPr>
          <p:nvPr>
            <p:ph type="title"/>
          </p:nvPr>
        </p:nvSpPr>
        <p:spPr>
          <a:xfrm>
            <a:off x="609480" y="273600"/>
            <a:ext cx="10972440" cy="1144800"/>
          </a:xfrm>
          <a:prstGeom prst="rect">
            <a:avLst/>
          </a:prstGeom>
        </p:spPr>
        <p:txBody>
          <a:bodyPr lIns="0" rIns="0" tIns="0" bIns="0" anchor="ctr">
            <a:noAutofit/>
          </a:bodyPr>
          <a:p>
            <a:pPr algn="ctr"/>
            <a:r>
              <a:rPr b="0" lang="en-GB" sz="2500" spc="-1" strike="noStrike">
                <a:solidFill>
                  <a:srgbClr val="000000"/>
                </a:solidFill>
                <a:latin typeface="Franklin Gothic Book"/>
              </a:rPr>
              <a:t>Click to edit the title text format</a:t>
            </a:r>
            <a:endParaRPr b="0" lang="en-GB" sz="2500" spc="-1" strike="noStrike">
              <a:solidFill>
                <a:srgbClr val="000000"/>
              </a:solidFill>
              <a:latin typeface="Franklin Gothic Book"/>
            </a:endParaRPr>
          </a:p>
        </p:txBody>
      </p:sp>
      <p:sp>
        <p:nvSpPr>
          <p:cNvPr id="296"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000" spc="-1" strike="noStrike">
                <a:solidFill>
                  <a:srgbClr val="000000"/>
                </a:solidFill>
                <a:latin typeface="Open Sans"/>
              </a:rPr>
              <a:t>Click to edit the outline text format</a:t>
            </a:r>
            <a:endParaRPr b="0" lang="en-GB" sz="3000" spc="-1" strike="noStrike">
              <a:solidFill>
                <a:srgbClr val="000000"/>
              </a:solidFill>
              <a:latin typeface="Open Sans"/>
            </a:endParaRPr>
          </a:p>
          <a:p>
            <a:pPr lvl="1" marL="864000" indent="-324000">
              <a:spcBef>
                <a:spcPts val="1134"/>
              </a:spcBef>
              <a:buClr>
                <a:srgbClr val="000000"/>
              </a:buClr>
              <a:buSzPct val="75000"/>
              <a:buFont typeface="Symbol" charset="2"/>
              <a:buChar char=""/>
            </a:pPr>
            <a:r>
              <a:rPr b="0" lang="en-GB" sz="3000" spc="-1" strike="noStrike">
                <a:solidFill>
                  <a:srgbClr val="000000"/>
                </a:solidFill>
                <a:latin typeface="Open Sans"/>
              </a:rPr>
              <a:t>Second Outline Level</a:t>
            </a:r>
            <a:endParaRPr b="0" lang="en-GB" sz="3000" spc="-1" strike="noStrike">
              <a:solidFill>
                <a:srgbClr val="000000"/>
              </a:solidFill>
              <a:latin typeface="Open Sans"/>
            </a:endParaRPr>
          </a:p>
          <a:p>
            <a:pPr lvl="2" marL="1296000" indent="-288000">
              <a:spcBef>
                <a:spcPts val="850"/>
              </a:spcBef>
              <a:buClr>
                <a:srgbClr val="000000"/>
              </a:buClr>
              <a:buSzPct val="45000"/>
              <a:buFont typeface="Wingdings" charset="2"/>
              <a:buChar char=""/>
            </a:pPr>
            <a:r>
              <a:rPr b="0" lang="en-GB" sz="3000" spc="-1" strike="noStrike">
                <a:solidFill>
                  <a:srgbClr val="000000"/>
                </a:solidFill>
                <a:latin typeface="Open Sans"/>
              </a:rPr>
              <a:t>Third Outline Level</a:t>
            </a:r>
            <a:endParaRPr b="0" lang="en-GB" sz="3000" spc="-1" strike="noStrike">
              <a:solidFill>
                <a:srgbClr val="000000"/>
              </a:solidFill>
              <a:latin typeface="Open Sans"/>
            </a:endParaRPr>
          </a:p>
          <a:p>
            <a:pPr lvl="3" marL="1728000" indent="-216000">
              <a:spcBef>
                <a:spcPts val="567"/>
              </a:spcBef>
              <a:buClr>
                <a:srgbClr val="000000"/>
              </a:buClr>
              <a:buSzPct val="75000"/>
              <a:buFont typeface="Symbol" charset="2"/>
              <a:buChar char=""/>
            </a:pPr>
            <a:r>
              <a:rPr b="0" lang="en-GB" sz="3000" spc="-1" strike="noStrike">
                <a:solidFill>
                  <a:srgbClr val="000000"/>
                </a:solidFill>
                <a:latin typeface="Open Sans"/>
              </a:rPr>
              <a:t>Fourth Outline Level</a:t>
            </a:r>
            <a:endParaRPr b="0" lang="en-GB" sz="3000" spc="-1" strike="noStrike">
              <a:solidFill>
                <a:srgbClr val="000000"/>
              </a:solidFill>
              <a:latin typeface="Open Sans"/>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Open Sans"/>
              </a:rPr>
              <a:t>Fifth Outline Level</a:t>
            </a:r>
            <a:endParaRPr b="0" lang="en-GB" sz="2000" spc="-1" strike="noStrike">
              <a:solidFill>
                <a:srgbClr val="000000"/>
              </a:solidFill>
              <a:latin typeface="Open Sans"/>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Open Sans"/>
              </a:rPr>
              <a:t>Sixth Outline Level</a:t>
            </a:r>
            <a:endParaRPr b="0" lang="en-GB" sz="2000" spc="-1" strike="noStrike">
              <a:solidFill>
                <a:srgbClr val="000000"/>
              </a:solidFill>
              <a:latin typeface="Open Sans"/>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Open Sans"/>
              </a:rPr>
              <a:t>Seventh Outline Level</a:t>
            </a:r>
            <a:endParaRPr b="0" lang="en-GB" sz="2000" spc="-1" strike="noStrike">
              <a:solidFill>
                <a:srgbClr val="000000"/>
              </a:solidFill>
              <a:latin typeface="Open Sans"/>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microsoft.com/office/2007/relationships/hdphoto" Target="../media/hdphoto1.wdp"/><Relationship Id="rId3" Type="http://schemas.openxmlformats.org/officeDocument/2006/relationships/slideLayout" Target="../slideLayouts/slideLayout5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6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7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hyperlink" Target="https://lshtm.sharepoint.com/:v:/s/DEHG/EYx2PlTESPpIuoFe83IvnqgBO8rBn5nS6dX-xi2fBH0oTA?e=wJ34IX" TargetMode="External"/><Relationship Id="rId3" Type="http://schemas.openxmlformats.org/officeDocument/2006/relationships/image" Target="../media/image17.png"/><Relationship Id="rId4" Type="http://schemas.openxmlformats.org/officeDocument/2006/relationships/video" Target="../media/media18.mp4"/><Relationship Id="rId5" Type="http://schemas.microsoft.com/office/2007/relationships/media" Target="../media/media18.mp4"/><Relationship Id="rId6" Type="http://schemas.openxmlformats.org/officeDocument/2006/relationships/image" Target="../media/image19.png"/><Relationship Id="rId7"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73.xml"/>
</Relationships>
</file>

<file path=ppt/slides/_rels/slide18.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5.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5.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wmf"/><Relationship Id="rId3" Type="http://schemas.openxmlformats.org/officeDocument/2006/relationships/slideLayout" Target="../slideLayouts/slideLayout6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87.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39.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5.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7.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CustomShape 1"/>
          <p:cNvSpPr/>
          <p:nvPr/>
        </p:nvSpPr>
        <p:spPr>
          <a:xfrm>
            <a:off x="-530280" y="2777040"/>
            <a:ext cx="5641560" cy="1564200"/>
          </a:xfrm>
          <a:prstGeom prst="rect">
            <a:avLst/>
          </a:prstGeom>
          <a:noFill/>
          <a:ln w="12600">
            <a:noFill/>
          </a:ln>
        </p:spPr>
        <p:style>
          <a:lnRef idx="0"/>
          <a:fillRef idx="0"/>
          <a:effectRef idx="0"/>
          <a:fontRef idx="minor"/>
        </p:style>
        <p:txBody>
          <a:bodyPr lIns="50760" rIns="50760" tIns="50760" bIns="50760">
            <a:spAutoFit/>
          </a:bodyPr>
          <a:p>
            <a:pPr algn="ctr">
              <a:lnSpc>
                <a:spcPct val="100000"/>
              </a:lnSpc>
              <a:tabLst>
                <a:tab algn="l" pos="0"/>
              </a:tabLst>
            </a:pPr>
            <a:r>
              <a:rPr b="0" lang="en-GB" sz="3200" spc="-1" strike="noStrike">
                <a:solidFill>
                  <a:srgbClr val="ffffff"/>
                </a:solidFill>
                <a:latin typeface="Open Sans Light"/>
                <a:ea typeface="Open Sans Light"/>
              </a:rPr>
              <a:t>Reflection on </a:t>
            </a:r>
            <a:endParaRPr b="0" lang="en-GB" sz="3200" spc="-1" strike="noStrike">
              <a:latin typeface="Arial"/>
            </a:endParaRPr>
          </a:p>
          <a:p>
            <a:pPr algn="ctr">
              <a:lnSpc>
                <a:spcPct val="100000"/>
              </a:lnSpc>
              <a:tabLst>
                <a:tab algn="l" pos="0"/>
              </a:tabLst>
            </a:pPr>
            <a:r>
              <a:rPr b="0" lang="en-GB" sz="3200" spc="-1" strike="noStrike">
                <a:solidFill>
                  <a:srgbClr val="ffffff"/>
                </a:solidFill>
                <a:latin typeface="Open Sans Light"/>
                <a:ea typeface="Open Sans Light"/>
              </a:rPr>
              <a:t>Processes &amp;</a:t>
            </a:r>
            <a:endParaRPr b="0" lang="en-GB" sz="3200" spc="-1" strike="noStrike">
              <a:latin typeface="Arial"/>
            </a:endParaRPr>
          </a:p>
          <a:p>
            <a:pPr algn="ctr">
              <a:lnSpc>
                <a:spcPct val="100000"/>
              </a:lnSpc>
              <a:tabLst>
                <a:tab algn="l" pos="0"/>
              </a:tabLst>
            </a:pPr>
            <a:r>
              <a:rPr b="0" lang="en-GB" sz="3200" spc="-1" strike="noStrike">
                <a:solidFill>
                  <a:srgbClr val="ffffff"/>
                </a:solidFill>
                <a:latin typeface="Open Sans Light"/>
                <a:ea typeface="Open Sans Light"/>
              </a:rPr>
              <a:t>Lessons Learnt </a:t>
            </a:r>
            <a:endParaRPr b="0" lang="en-GB" sz="3200" spc="-1" strike="noStrike">
              <a:latin typeface="Arial"/>
            </a:endParaRPr>
          </a:p>
        </p:txBody>
      </p:sp>
      <p:sp>
        <p:nvSpPr>
          <p:cNvPr id="340" name="CustomShape 2"/>
          <p:cNvSpPr/>
          <p:nvPr/>
        </p:nvSpPr>
        <p:spPr>
          <a:xfrm>
            <a:off x="5617800" y="742320"/>
            <a:ext cx="6138000" cy="727920"/>
          </a:xfrm>
          <a:prstGeom prst="rect">
            <a:avLst/>
          </a:prstGeom>
          <a:noFill/>
          <a:ln w="12600">
            <a:noFill/>
          </a:ln>
        </p:spPr>
        <p:style>
          <a:lnRef idx="0"/>
          <a:fillRef idx="0"/>
          <a:effectRef idx="0"/>
          <a:fontRef idx="minor"/>
        </p:style>
      </p:sp>
      <p:sp>
        <p:nvSpPr>
          <p:cNvPr id="341" name="CustomShape 3"/>
          <p:cNvSpPr/>
          <p:nvPr/>
        </p:nvSpPr>
        <p:spPr>
          <a:xfrm>
            <a:off x="9374760" y="1470600"/>
            <a:ext cx="2529720" cy="191844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1" lang="en-GB" sz="2400" spc="-1" strike="noStrike">
                <a:solidFill>
                  <a:srgbClr val="000000"/>
                </a:solidFill>
                <a:latin typeface="Franklin Gothic Book"/>
                <a:ea typeface="Franklin Gothic Book"/>
              </a:rPr>
              <a:t>Participation of persons with disabilities in research</a:t>
            </a:r>
            <a:endParaRPr b="0" lang="en-GB" sz="2400" spc="-1" strike="noStrike">
              <a:latin typeface="Arial"/>
            </a:endParaRPr>
          </a:p>
        </p:txBody>
      </p:sp>
      <p:sp>
        <p:nvSpPr>
          <p:cNvPr id="342" name="CustomShape 4"/>
          <p:cNvSpPr/>
          <p:nvPr/>
        </p:nvSpPr>
        <p:spPr>
          <a:xfrm>
            <a:off x="8511840" y="4222440"/>
            <a:ext cx="3679920" cy="588600"/>
          </a:xfrm>
          <a:prstGeom prst="rect">
            <a:avLst/>
          </a:prstGeom>
          <a:noFill/>
          <a:ln w="12600">
            <a:noFill/>
          </a:ln>
        </p:spPr>
        <p:style>
          <a:lnRef idx="0"/>
          <a:fillRef idx="0"/>
          <a:effectRef idx="0"/>
          <a:fontRef idx="minor"/>
        </p:style>
        <p:txBody>
          <a:bodyPr lIns="50760" rIns="50760" tIns="50760" bIns="50760">
            <a:spAutoFit/>
          </a:bodyPr>
          <a:p>
            <a:pPr algn="ctr">
              <a:lnSpc>
                <a:spcPct val="100000"/>
              </a:lnSpc>
              <a:tabLst>
                <a:tab algn="l" pos="0"/>
              </a:tabLst>
            </a:pPr>
            <a:r>
              <a:rPr b="0" lang="en-GB" sz="1600" spc="-1" strike="noStrike">
                <a:solidFill>
                  <a:srgbClr val="000000"/>
                </a:solidFill>
                <a:latin typeface="Open Sans Light"/>
                <a:ea typeface="Open Sans Light"/>
              </a:rPr>
              <a:t>Maria Zuurmond  </a:t>
            </a:r>
            <a:endParaRPr b="0" lang="en-GB" sz="1600" spc="-1" strike="noStrike">
              <a:latin typeface="Arial"/>
            </a:endParaRPr>
          </a:p>
          <a:p>
            <a:pPr algn="ctr">
              <a:lnSpc>
                <a:spcPct val="100000"/>
              </a:lnSpc>
              <a:tabLst>
                <a:tab algn="l" pos="0"/>
              </a:tabLst>
            </a:pPr>
            <a:endParaRPr b="0" lang="en-GB" sz="1600" spc="-1" strike="noStrike">
              <a:latin typeface="Arial"/>
            </a:endParaRPr>
          </a:p>
        </p:txBody>
      </p:sp>
      <p:pic>
        <p:nvPicPr>
          <p:cNvPr id="343" name="Picture 3" descr=""/>
          <p:cNvPicPr/>
          <p:nvPr/>
        </p:nvPicPr>
        <p:blipFill>
          <a:blip r:embed="rId1"/>
          <a:stretch/>
        </p:blipFill>
        <p:spPr>
          <a:xfrm>
            <a:off x="4636800" y="-6840"/>
            <a:ext cx="3874320" cy="6871680"/>
          </a:xfrm>
          <a:prstGeom prst="rect">
            <a:avLst/>
          </a:prstGeom>
          <a:ln>
            <a:noFill/>
          </a:ln>
        </p:spPr>
      </p:pic>
      <p:sp>
        <p:nvSpPr>
          <p:cNvPr id="344" name="CustomShape 5"/>
          <p:cNvSpPr/>
          <p:nvPr/>
        </p:nvSpPr>
        <p:spPr>
          <a:xfrm>
            <a:off x="700920" y="5001480"/>
            <a:ext cx="3210120" cy="483120"/>
          </a:xfrm>
          <a:prstGeom prst="rect">
            <a:avLst/>
          </a:prstGeom>
          <a:noFill/>
          <a:ln w="12600">
            <a:noFill/>
          </a:ln>
        </p:spPr>
        <p:style>
          <a:lnRef idx="0"/>
          <a:fillRef idx="0"/>
          <a:effectRef idx="0"/>
          <a:fontRef idx="minor"/>
        </p:style>
        <p:txBody>
          <a:bodyPr lIns="50760" rIns="50760" tIns="50760" bIns="50760" anchor="ctr">
            <a:spAutoFit/>
          </a:bodyPr>
          <a:p>
            <a:pPr algn="ctr">
              <a:lnSpc>
                <a:spcPct val="100000"/>
              </a:lnSpc>
              <a:tabLst>
                <a:tab algn="l" pos="0"/>
              </a:tabLst>
            </a:pPr>
            <a:r>
              <a:rPr b="0" lang="en-GB" sz="2500" spc="-1" strike="noStrike">
                <a:solidFill>
                  <a:srgbClr val="000000"/>
                </a:solidFill>
                <a:latin typeface="Franklin Gothic Book"/>
                <a:ea typeface="Franklin Gothic Book"/>
              </a:rPr>
              <a:t>Weds 21</a:t>
            </a:r>
            <a:r>
              <a:rPr b="0" lang="en-GB" sz="2500" spc="-1" strike="noStrike" baseline="30000">
                <a:solidFill>
                  <a:srgbClr val="000000"/>
                </a:solidFill>
                <a:latin typeface="Franklin Gothic Book"/>
                <a:ea typeface="Franklin Gothic Book"/>
              </a:rPr>
              <a:t>st</a:t>
            </a:r>
            <a:r>
              <a:rPr b="0" lang="en-GB" sz="2500" spc="-1" strike="noStrike">
                <a:solidFill>
                  <a:srgbClr val="000000"/>
                </a:solidFill>
                <a:latin typeface="Franklin Gothic Book"/>
                <a:ea typeface="Franklin Gothic Book"/>
              </a:rPr>
              <a:t> July 2021</a:t>
            </a:r>
            <a:endParaRPr b="0" lang="en-GB" sz="25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92" name="CustomShape 1"/>
          <p:cNvSpPr/>
          <p:nvPr/>
        </p:nvSpPr>
        <p:spPr>
          <a:xfrm>
            <a:off x="0" y="0"/>
            <a:ext cx="12191760" cy="68576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p:style>
      </p:sp>
      <p:sp>
        <p:nvSpPr>
          <p:cNvPr id="393" name="TextShape 2"/>
          <p:cNvSpPr txBox="1"/>
          <p:nvPr/>
        </p:nvSpPr>
        <p:spPr>
          <a:xfrm>
            <a:off x="838080" y="3842280"/>
            <a:ext cx="10515240" cy="2334240"/>
          </a:xfrm>
          <a:prstGeom prst="rect">
            <a:avLst/>
          </a:prstGeom>
          <a:noFill/>
          <a:ln w="12600">
            <a:noFill/>
          </a:ln>
        </p:spPr>
        <p:txBody>
          <a:bodyPr>
            <a:normAutofit/>
          </a:bodyPr>
          <a:p>
            <a:pPr>
              <a:lnSpc>
                <a:spcPct val="90000"/>
              </a:lnSpc>
              <a:spcBef>
                <a:spcPts val="2900"/>
              </a:spcBef>
              <a:tabLst>
                <a:tab algn="l" pos="0"/>
              </a:tabLst>
            </a:pPr>
            <a:r>
              <a:rPr b="0" lang="en-US" sz="4400" spc="-1" strike="noStrike">
                <a:solidFill>
                  <a:srgbClr val="ffffff"/>
                </a:solidFill>
                <a:latin typeface="Helvetica Neue"/>
                <a:ea typeface="Helvetica Neue"/>
              </a:rPr>
              <a:t>Selection of findings </a:t>
            </a:r>
            <a:endParaRPr b="0" lang="en-GB" sz="4400" spc="-1" strike="noStrike">
              <a:solidFill>
                <a:srgbClr val="000000"/>
              </a:solidFill>
              <a:latin typeface="Open Sans"/>
            </a:endParaRPr>
          </a:p>
        </p:txBody>
      </p:sp>
      <p:pic>
        <p:nvPicPr>
          <p:cNvPr id="394" name="Picture Placeholder 5" descr=""/>
          <p:cNvPicPr/>
          <p:nvPr/>
        </p:nvPicPr>
        <p:blipFill>
          <a:blip r:embed="rId1">
            <a:alphaModFix amt="35000"/>
            <a:extLst>
              <a:ext uri="{BEBA8EAE-BF5A-486C-A8C5-ECC9F3942E4B}">
                <a14:imgProps xmlns:a14="http://schemas.microsoft.com/office/drawing/2010/main">
                  <a14:imgLayer r:embed="rId2">
                    <a14:imgEffect>
                      <a14:brightnessContrast bright="40000" colorTemp="7200" contrast="20000"/>
                    </a14:imgEffect>
                  </a14:imgLayer>
                </a14:imgProps>
              </a:ext>
            </a:extLst>
          </a:blip>
          <a:srcRect l="0" t="11249" r="0" b="1879"/>
          <a:stretch/>
        </p:blipFill>
        <p:spPr>
          <a:xfrm>
            <a:off x="0" y="0"/>
            <a:ext cx="12191760" cy="68576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5" name="Picture 6" descr=""/>
          <p:cNvPicPr/>
          <p:nvPr/>
        </p:nvPicPr>
        <p:blipFill>
          <a:blip r:embed="rId1"/>
          <a:srcRect l="15452" t="0" r="1950" b="0"/>
          <a:stretch/>
        </p:blipFill>
        <p:spPr>
          <a:xfrm>
            <a:off x="4638960" y="0"/>
            <a:ext cx="7552440" cy="6857640"/>
          </a:xfrm>
          <a:prstGeom prst="rect">
            <a:avLst/>
          </a:prstGeom>
          <a:ln>
            <a:noFill/>
          </a:ln>
        </p:spPr>
      </p:pic>
      <p:sp>
        <p:nvSpPr>
          <p:cNvPr id="396" name="TextShape 1"/>
          <p:cNvSpPr txBox="1"/>
          <p:nvPr/>
        </p:nvSpPr>
        <p:spPr>
          <a:xfrm>
            <a:off x="649080" y="629280"/>
            <a:ext cx="3651120" cy="1676160"/>
          </a:xfrm>
          <a:prstGeom prst="rect">
            <a:avLst/>
          </a:prstGeom>
          <a:noFill/>
          <a:ln w="12600">
            <a:noFill/>
          </a:ln>
        </p:spPr>
        <p:txBody>
          <a:bodyPr anchor="ctr">
            <a:normAutofit/>
          </a:bodyPr>
          <a:p>
            <a:pPr>
              <a:lnSpc>
                <a:spcPct val="90000"/>
              </a:lnSpc>
              <a:tabLst>
                <a:tab algn="l" pos="0"/>
              </a:tabLst>
            </a:pPr>
            <a:r>
              <a:rPr b="0" lang="en-US" sz="3700" spc="-1" strike="noStrike">
                <a:solidFill>
                  <a:srgbClr val="000000"/>
                </a:solidFill>
                <a:latin typeface="Arial"/>
                <a:ea typeface="Arial"/>
              </a:rPr>
              <a:t>Transitioning to the workplace </a:t>
            </a:r>
            <a:endParaRPr b="0" lang="en-GB" sz="3700" spc="-1" strike="noStrike">
              <a:solidFill>
                <a:srgbClr val="000000"/>
              </a:solidFill>
              <a:latin typeface="Franklin Gothic Book"/>
            </a:endParaRPr>
          </a:p>
        </p:txBody>
      </p:sp>
      <p:sp>
        <p:nvSpPr>
          <p:cNvPr id="397" name="TextShape 2"/>
          <p:cNvSpPr txBox="1"/>
          <p:nvPr/>
        </p:nvSpPr>
        <p:spPr>
          <a:xfrm>
            <a:off x="509040" y="2443320"/>
            <a:ext cx="3651120" cy="3785040"/>
          </a:xfrm>
          <a:prstGeom prst="rect">
            <a:avLst/>
          </a:prstGeom>
          <a:noFill/>
          <a:ln w="12600">
            <a:noFill/>
          </a:ln>
        </p:spPr>
        <p:txBody>
          <a:bodyPr>
            <a:normAutofit/>
          </a:bodyPr>
          <a:p>
            <a:pPr indent="-228240">
              <a:lnSpc>
                <a:spcPct val="90000"/>
              </a:lnSpc>
              <a:spcBef>
                <a:spcPts val="2900"/>
              </a:spcBef>
              <a:buClr>
                <a:srgbClr val="000000"/>
              </a:buClr>
              <a:buFont typeface="Arial"/>
              <a:buChar char="•"/>
            </a:pPr>
            <a:r>
              <a:rPr b="0" lang="en-US" sz="2000" spc="-1" strike="noStrike">
                <a:solidFill>
                  <a:srgbClr val="000000"/>
                </a:solidFill>
                <a:latin typeface="Helvetica Neue"/>
                <a:ea typeface="Helvetica Neue"/>
              </a:rPr>
              <a:t>Being able to work and have a good job were seen as important for a good life</a:t>
            </a:r>
            <a:endParaRPr b="0" lang="en-GB" sz="2000" spc="-1" strike="noStrike">
              <a:solidFill>
                <a:srgbClr val="000000"/>
              </a:solidFill>
              <a:latin typeface="Open Sans"/>
            </a:endParaRPr>
          </a:p>
          <a:p>
            <a:pPr indent="-228240">
              <a:lnSpc>
                <a:spcPct val="90000"/>
              </a:lnSpc>
              <a:spcBef>
                <a:spcPts val="2900"/>
              </a:spcBef>
              <a:buClr>
                <a:srgbClr val="000000"/>
              </a:buClr>
              <a:buFont typeface="Arial"/>
              <a:buChar char="•"/>
            </a:pPr>
            <a:r>
              <a:rPr b="0" lang="en-US" sz="2000" spc="-1" strike="noStrike">
                <a:solidFill>
                  <a:srgbClr val="000000"/>
                </a:solidFill>
                <a:latin typeface="Helvetica Neue"/>
                <a:ea typeface="Helvetica Neue"/>
              </a:rPr>
              <a:t> </a:t>
            </a:r>
            <a:r>
              <a:rPr b="0" lang="en-US" sz="2000" spc="-1" strike="noStrike">
                <a:solidFill>
                  <a:srgbClr val="000000"/>
                </a:solidFill>
                <a:latin typeface="Helvetica Neue"/>
                <a:ea typeface="Helvetica Neue"/>
              </a:rPr>
              <a:t>Young people were aspirational </a:t>
            </a:r>
            <a:endParaRPr b="0" lang="en-GB" sz="2000" spc="-1" strike="noStrike">
              <a:solidFill>
                <a:srgbClr val="000000"/>
              </a:solidFill>
              <a:latin typeface="Open Sans"/>
            </a:endParaRPr>
          </a:p>
          <a:p>
            <a:pPr indent="-228240">
              <a:lnSpc>
                <a:spcPct val="90000"/>
              </a:lnSpc>
              <a:spcBef>
                <a:spcPts val="2900"/>
              </a:spcBef>
              <a:buClr>
                <a:srgbClr val="000000"/>
              </a:buClr>
              <a:buFont typeface="Arial"/>
              <a:buChar char="•"/>
            </a:pPr>
            <a:r>
              <a:rPr b="0" lang="en-US" sz="2000" spc="-1" strike="noStrike">
                <a:solidFill>
                  <a:srgbClr val="000000"/>
                </a:solidFill>
                <a:latin typeface="Helvetica Neue"/>
                <a:ea typeface="Helvetica Neue"/>
              </a:rPr>
              <a:t>Very limited work opportunities</a:t>
            </a:r>
            <a:endParaRPr b="0" lang="en-GB" sz="2000" spc="-1" strike="noStrike">
              <a:solidFill>
                <a:srgbClr val="000000"/>
              </a:solidFill>
              <a:latin typeface="Open Sans"/>
            </a:endParaRPr>
          </a:p>
          <a:p>
            <a:pPr indent="-228240">
              <a:lnSpc>
                <a:spcPct val="90000"/>
              </a:lnSpc>
              <a:spcBef>
                <a:spcPts val="2900"/>
              </a:spcBef>
              <a:buClr>
                <a:srgbClr val="000000"/>
              </a:buClr>
              <a:buFont typeface="Arial"/>
              <a:buChar char="•"/>
            </a:pPr>
            <a:r>
              <a:rPr b="0" lang="en-US" sz="2000" spc="-1" strike="noStrike">
                <a:solidFill>
                  <a:srgbClr val="000000"/>
                </a:solidFill>
                <a:latin typeface="Helvetica Neue"/>
                <a:ea typeface="Helvetica Neue"/>
              </a:rPr>
              <a:t> </a:t>
            </a:r>
            <a:r>
              <a:rPr b="0" lang="en-US" sz="2000" spc="-1" strike="noStrike">
                <a:solidFill>
                  <a:srgbClr val="000000"/>
                </a:solidFill>
                <a:latin typeface="Helvetica Neue"/>
                <a:ea typeface="Helvetica Neue"/>
              </a:rPr>
              <a:t>Very limited skills training</a:t>
            </a:r>
            <a:endParaRPr b="0" lang="en-GB" sz="2000" spc="-1" strike="noStrike">
              <a:solidFill>
                <a:srgbClr val="000000"/>
              </a:solidFill>
              <a:latin typeface="Open Sans"/>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TextShape 1"/>
          <p:cNvSpPr txBox="1"/>
          <p:nvPr/>
        </p:nvSpPr>
        <p:spPr>
          <a:xfrm>
            <a:off x="523440" y="744120"/>
            <a:ext cx="11034360" cy="657000"/>
          </a:xfrm>
          <a:prstGeom prst="rect">
            <a:avLst/>
          </a:prstGeom>
          <a:noFill/>
          <a:ln w="12600">
            <a:noFill/>
          </a:ln>
        </p:spPr>
        <p:txBody>
          <a:bodyPr lIns="45720" rIns="45720" tIns="45000" bIns="45000">
            <a:noAutofit/>
          </a:bodyPr>
          <a:p>
            <a:pPr>
              <a:lnSpc>
                <a:spcPct val="100000"/>
              </a:lnSpc>
              <a:spcBef>
                <a:spcPts val="2900"/>
              </a:spcBef>
              <a:tabLst>
                <a:tab algn="l" pos="0"/>
              </a:tabLst>
            </a:pPr>
            <a:r>
              <a:rPr b="0" lang="en-GB" sz="3000" spc="-1" strike="noStrike">
                <a:solidFill>
                  <a:srgbClr val="000000"/>
                </a:solidFill>
                <a:latin typeface="Open Sans"/>
                <a:ea typeface="Open Sans"/>
              </a:rPr>
              <a:t>What do the youth researchers bring to the research &amp; impact upon them?</a:t>
            </a:r>
            <a:endParaRPr b="0" lang="en-GB" sz="3000" spc="-1" strike="noStrike">
              <a:solidFill>
                <a:srgbClr val="000000"/>
              </a:solidFill>
              <a:latin typeface="Open Sans"/>
            </a:endParaRPr>
          </a:p>
        </p:txBody>
      </p:sp>
      <p:pic>
        <p:nvPicPr>
          <p:cNvPr id="399" name="Picture 8" descr=""/>
          <p:cNvPicPr/>
          <p:nvPr/>
        </p:nvPicPr>
        <p:blipFill>
          <a:blip r:embed="rId1"/>
          <a:srcRect l="33506" t="0" r="0" b="0"/>
          <a:stretch/>
        </p:blipFill>
        <p:spPr>
          <a:xfrm>
            <a:off x="4090320" y="2346840"/>
            <a:ext cx="4011480" cy="425376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Picture 1" descr="​mp4 icon"/>
          <p:cNvPicPr/>
          <p:nvPr/>
        </p:nvPicPr>
        <p:blipFill>
          <a:blip r:embed="rId1"/>
          <a:stretch/>
        </p:blipFill>
        <p:spPr>
          <a:xfrm>
            <a:off x="1851840" y="3352680"/>
            <a:ext cx="228240" cy="228240"/>
          </a:xfrm>
          <a:prstGeom prst="rect">
            <a:avLst/>
          </a:prstGeom>
          <a:ln>
            <a:noFill/>
          </a:ln>
        </p:spPr>
      </p:pic>
      <p:sp>
        <p:nvSpPr>
          <p:cNvPr id="401" name="CustomShape 1"/>
          <p:cNvSpPr/>
          <p:nvPr/>
        </p:nvSpPr>
        <p:spPr>
          <a:xfrm>
            <a:off x="6947280" y="3495240"/>
            <a:ext cx="2000520" cy="172440"/>
          </a:xfrm>
          <a:prstGeom prst="rect">
            <a:avLst/>
          </a:prstGeom>
          <a:solidFill>
            <a:srgbClr val="f3f2f1"/>
          </a:solidFill>
          <a:ln>
            <a:noFill/>
          </a:ln>
        </p:spPr>
        <p:style>
          <a:lnRef idx="0"/>
          <a:fillRef idx="0"/>
          <a:effectRef idx="0"/>
          <a:fontRef idx="minor"/>
        </p:style>
        <p:txBody>
          <a:bodyPr wrap="none" anchor="ctr">
            <a:spAutoFit/>
          </a:bodyPr>
          <a:p>
            <a:pPr>
              <a:lnSpc>
                <a:spcPct val="100000"/>
              </a:lnSpc>
              <a:tabLst>
                <a:tab algn="l" pos="0"/>
              </a:tabLst>
            </a:pPr>
            <a:r>
              <a:rPr b="0" lang="en-GB" sz="1100" spc="-1" strike="noStrike" u="sng">
                <a:solidFill>
                  <a:srgbClr val="0000ff"/>
                </a:solidFill>
                <a:uFillTx/>
                <a:latin typeface="Arial"/>
                <a:ea typeface="Calibri"/>
                <a:hlinkClick r:id="rId2"/>
              </a:rPr>
              <a:t> Maria - video_Trimmed.mp4</a:t>
            </a:r>
            <a:r>
              <a:rPr b="0" lang="en-GB" sz="800" spc="-1" strike="noStrike">
                <a:solidFill>
                  <a:srgbClr val="000000"/>
                </a:solidFill>
                <a:latin typeface="Arial"/>
                <a:ea typeface="Franklin Gothic Book"/>
              </a:rPr>
              <a:t> </a:t>
            </a:r>
            <a:endParaRPr b="0" lang="en-GB" sz="800" spc="-1" strike="noStrike">
              <a:latin typeface="Arial"/>
            </a:endParaRPr>
          </a:p>
        </p:txBody>
      </p:sp>
      <p:pic>
        <p:nvPicPr>
          <p:cNvPr id="402" name="Picture Placeholder 7" descr=""/>
          <p:cNvPicPr/>
          <p:nvPr/>
        </p:nvPicPr>
        <p:blipFill>
          <a:blip r:embed="rId3"/>
          <a:srcRect l="17945" t="0" r="17945" b="0"/>
          <a:stretch/>
        </p:blipFill>
        <p:spPr>
          <a:xfrm>
            <a:off x="6130800" y="0"/>
            <a:ext cx="6060600" cy="6862320"/>
          </a:xfrm>
          <a:prstGeom prst="rect">
            <a:avLst/>
          </a:prstGeom>
          <a:ln>
            <a:noFill/>
          </a:ln>
        </p:spPr>
      </p:pic>
      <p:pic>
        <p:nvPicPr>
          <p:cNvPr id="403" name="Picture 1" descr="">
            <a:hlinkClick r:id="" action="ppaction://media"/>
          </p:cNvPr>
          <p:cNvPicPr/>
          <p:nvPr>
            <a:videoFile r:link="rId4"/>
            <p:extLst>
              <p:ext uri="{DAA4B4D4-6D71-4841-9C94-3DE7FCFB9230}">
                <p14:media r:embed="rId5"/>
              </p:ext>
            </p:extLst>
          </p:nvPr>
        </p:nvPicPr>
        <p:blipFill>
          <a:blip r:embed="rId6"/>
        </p:blipFill>
        <p:spPr>
          <a:xfrm>
            <a:off x="-21600" y="0"/>
            <a:ext cx="12213360" cy="686988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p:cBhvr>
                                        <p:cTn id="6" dur="51882" fill="hold"/>
                                        <p:tgtEl>
                                          <p:spTgt spid="403"/>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403"/>
                    </p:tgtEl>
                  </p:cond>
                </p:stCondLst>
                <p:childTnLst>
                  <p:par>
                    <p:cTn id="8" fill="hold">
                      <p:stCondLst>
                        <p:cond delay="0" evt="onClick">
                          <p:tgtEl>
                            <p:spTgt spid="403"/>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40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TextShape 1"/>
          <p:cNvSpPr txBox="1"/>
          <p:nvPr/>
        </p:nvSpPr>
        <p:spPr>
          <a:xfrm>
            <a:off x="523800" y="5765040"/>
            <a:ext cx="11034360" cy="657000"/>
          </a:xfrm>
          <a:prstGeom prst="rect">
            <a:avLst/>
          </a:prstGeom>
          <a:noFill/>
          <a:ln w="12600">
            <a:noFill/>
          </a:ln>
        </p:spPr>
        <p:txBody>
          <a:bodyPr lIns="45720" rIns="45720" tIns="45000" bIns="45000">
            <a:normAutofit fontScale="39000"/>
          </a:bodyPr>
          <a:p>
            <a:pPr>
              <a:lnSpc>
                <a:spcPct val="100000"/>
              </a:lnSpc>
              <a:spcBef>
                <a:spcPts val="2900"/>
              </a:spcBef>
              <a:tabLst>
                <a:tab algn="l" pos="0"/>
              </a:tabLst>
            </a:pPr>
            <a:r>
              <a:rPr b="0" lang="en-GB" sz="3000" spc="-1" strike="noStrike">
                <a:solidFill>
                  <a:srgbClr val="ffffff"/>
                </a:solidFill>
                <a:latin typeface="Open Sans"/>
                <a:ea typeface="Open Sans"/>
              </a:rPr>
              <a:t>Their own valuable perspective on the research and Key issues </a:t>
            </a:r>
            <a:endParaRPr b="0" lang="en-GB" sz="3000" spc="-1" strike="noStrike">
              <a:solidFill>
                <a:srgbClr val="000000"/>
              </a:solidFill>
              <a:latin typeface="Open Sans"/>
            </a:endParaRPr>
          </a:p>
        </p:txBody>
      </p:sp>
      <p:sp>
        <p:nvSpPr>
          <p:cNvPr id="405" name="CustomShape 2"/>
          <p:cNvSpPr/>
          <p:nvPr/>
        </p:nvSpPr>
        <p:spPr>
          <a:xfrm>
            <a:off x="7646040" y="1138680"/>
            <a:ext cx="4201920" cy="2052000"/>
          </a:xfrm>
          <a:prstGeom prst="rect">
            <a:avLst/>
          </a:prstGeom>
          <a:noFill/>
          <a:ln w="12600">
            <a:noFill/>
          </a:ln>
        </p:spPr>
        <p:style>
          <a:lnRef idx="0"/>
          <a:fillRef idx="0"/>
          <a:effectRef idx="0"/>
          <a:fontRef idx="minor"/>
        </p:style>
        <p:txBody>
          <a:bodyPr lIns="50760" rIns="50760" tIns="50760" bIns="50760" anchor="ctr">
            <a:spAutoFit/>
          </a:bodyPr>
          <a:p>
            <a:pPr algn="ctr">
              <a:lnSpc>
                <a:spcPct val="100000"/>
              </a:lnSpc>
              <a:tabLst>
                <a:tab algn="l" pos="0"/>
              </a:tabLst>
            </a:pPr>
            <a:r>
              <a:rPr b="0" lang="en-GB" sz="3200" spc="-1" strike="noStrike">
                <a:solidFill>
                  <a:srgbClr val="000000"/>
                </a:solidFill>
                <a:latin typeface="Franklin Gothic Book"/>
                <a:ea typeface="Franklin Gothic Book"/>
              </a:rPr>
              <a:t>You are seeing disability as a homogenous issue? Why?</a:t>
            </a:r>
            <a:endParaRPr b="0" lang="en-GB" sz="3200" spc="-1" strike="noStrike">
              <a:latin typeface="Arial"/>
            </a:endParaRPr>
          </a:p>
        </p:txBody>
      </p:sp>
      <p:pic>
        <p:nvPicPr>
          <p:cNvPr id="406" name="Picture 1" descr=""/>
          <p:cNvPicPr/>
          <p:nvPr/>
        </p:nvPicPr>
        <p:blipFill>
          <a:blip r:embed="rId1"/>
          <a:stretch/>
        </p:blipFill>
        <p:spPr>
          <a:xfrm>
            <a:off x="0" y="-141840"/>
            <a:ext cx="7013160" cy="539136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TextShape 1"/>
          <p:cNvSpPr txBox="1"/>
          <p:nvPr/>
        </p:nvSpPr>
        <p:spPr>
          <a:xfrm>
            <a:off x="523440" y="303120"/>
            <a:ext cx="11282400" cy="1538640"/>
          </a:xfrm>
          <a:prstGeom prst="rect">
            <a:avLst/>
          </a:prstGeom>
          <a:noFill/>
          <a:ln w="12600">
            <a:noFill/>
          </a:ln>
        </p:spPr>
        <p:txBody>
          <a:bodyPr anchor="ctr">
            <a:noAutofit/>
          </a:bodyPr>
          <a:p>
            <a:pPr>
              <a:lnSpc>
                <a:spcPct val="100000"/>
              </a:lnSpc>
              <a:tabLst>
                <a:tab algn="l" pos="0"/>
              </a:tabLst>
            </a:pPr>
            <a:r>
              <a:rPr b="0" lang="en-GB" sz="3800" spc="-1" strike="noStrike">
                <a:solidFill>
                  <a:srgbClr val="000000"/>
                </a:solidFill>
                <a:latin typeface="Merriweather"/>
                <a:ea typeface="Merriweather"/>
              </a:rPr>
              <a:t>Some lessons learnt &amp; questions</a:t>
            </a:r>
            <a:endParaRPr b="0" lang="en-GB" sz="3800" spc="-1" strike="noStrike">
              <a:solidFill>
                <a:srgbClr val="000000"/>
              </a:solidFill>
              <a:latin typeface="Franklin Gothic Book"/>
            </a:endParaRPr>
          </a:p>
        </p:txBody>
      </p:sp>
      <p:sp>
        <p:nvSpPr>
          <p:cNvPr id="408" name="CustomShape 2"/>
          <p:cNvSpPr/>
          <p:nvPr/>
        </p:nvSpPr>
        <p:spPr>
          <a:xfrm>
            <a:off x="106920" y="1830240"/>
            <a:ext cx="11512080" cy="5052240"/>
          </a:xfrm>
          <a:prstGeom prst="rect">
            <a:avLst/>
          </a:prstGeom>
          <a:noFill/>
          <a:ln w="12600">
            <a:noFill/>
          </a:ln>
        </p:spPr>
        <p:style>
          <a:lnRef idx="0"/>
          <a:fillRef idx="0"/>
          <a:effectRef idx="0"/>
          <a:fontRef idx="minor"/>
        </p:style>
        <p:txBody>
          <a:bodyPr lIns="50760" rIns="50760" tIns="50760" bIns="50760" anchor="ctr">
            <a:spAutoFit/>
          </a:bodyPr>
          <a:p>
            <a:pPr>
              <a:lnSpc>
                <a:spcPct val="100000"/>
              </a:lnSpc>
            </a:pPr>
            <a:endParaRPr b="0" lang="en-GB" sz="2500" spc="-1" strike="noStrike">
              <a:latin typeface="Arial"/>
            </a:endParaRPr>
          </a:p>
          <a:p>
            <a:pPr marL="343080" indent="-342720">
              <a:lnSpc>
                <a:spcPct val="100000"/>
              </a:lnSpc>
              <a:buClr>
                <a:srgbClr val="000000"/>
              </a:buClr>
              <a:buFont typeface="Wingdings" charset="2"/>
              <a:buChar char=""/>
            </a:pPr>
            <a:r>
              <a:rPr b="0" lang="en-GB" sz="2500" spc="-1" strike="noStrike">
                <a:solidFill>
                  <a:srgbClr val="000000"/>
                </a:solidFill>
                <a:latin typeface="Franklin Gothic Book"/>
                <a:ea typeface="Franklin Gothic Book"/>
              </a:rPr>
              <a:t>We definitely didn’t get it all right!  Lots of learning!  </a:t>
            </a:r>
            <a:endParaRPr b="0" lang="en-GB" sz="2500" spc="-1" strike="noStrike">
              <a:latin typeface="Arial"/>
            </a:endParaRPr>
          </a:p>
          <a:p>
            <a:pPr marL="343080" indent="-342720">
              <a:lnSpc>
                <a:spcPct val="100000"/>
              </a:lnSpc>
              <a:buClr>
                <a:srgbClr val="000000"/>
              </a:buClr>
              <a:buFont typeface="Wingdings" charset="2"/>
              <a:buChar char=""/>
            </a:pPr>
            <a:r>
              <a:rPr b="0" lang="en-GB" sz="2500" spc="-1" strike="noStrike">
                <a:solidFill>
                  <a:srgbClr val="000000"/>
                </a:solidFill>
                <a:latin typeface="Franklin Gothic Book"/>
                <a:ea typeface="Franklin Gothic Book"/>
              </a:rPr>
              <a:t>How can you  make the training as inclusive as possible</a:t>
            </a:r>
            <a:endParaRPr b="0" lang="en-GB" sz="2500" spc="-1" strike="noStrike">
              <a:latin typeface="Arial"/>
            </a:endParaRPr>
          </a:p>
          <a:p>
            <a:pPr>
              <a:lnSpc>
                <a:spcPct val="100000"/>
              </a:lnSpc>
              <a:tabLst>
                <a:tab algn="l" pos="0"/>
              </a:tabLst>
            </a:pPr>
            <a:r>
              <a:rPr b="0" lang="en-GB" sz="2500" spc="-1" strike="noStrike">
                <a:solidFill>
                  <a:srgbClr val="0070c0"/>
                </a:solidFill>
                <a:latin typeface="Franklin Gothic Book"/>
                <a:ea typeface="Franklin Gothic Book"/>
              </a:rPr>
              <a:t>     </a:t>
            </a:r>
            <a:r>
              <a:rPr b="0" lang="en-GB" sz="2500" spc="-1" strike="noStrike">
                <a:solidFill>
                  <a:srgbClr val="0070c0"/>
                </a:solidFill>
                <a:latin typeface="Franklin Gothic Book"/>
                <a:ea typeface="Franklin Gothic Book"/>
              </a:rPr>
              <a:t>Very Participatory. Having an inclusive focal point person</a:t>
            </a:r>
            <a:endParaRPr b="0" lang="en-GB" sz="2500" spc="-1" strike="noStrike">
              <a:latin typeface="Arial"/>
            </a:endParaRPr>
          </a:p>
          <a:p>
            <a:pPr marL="343080" indent="-342720">
              <a:lnSpc>
                <a:spcPct val="100000"/>
              </a:lnSpc>
              <a:buClr>
                <a:srgbClr val="000000"/>
              </a:buClr>
              <a:buFont typeface="Wingdings" charset="2"/>
              <a:buChar char=""/>
              <a:tabLst>
                <a:tab algn="l" pos="0"/>
              </a:tabLst>
            </a:pPr>
            <a:r>
              <a:rPr b="0" lang="en-GB" sz="2500" spc="-1" strike="noStrike">
                <a:solidFill>
                  <a:srgbClr val="000000"/>
                </a:solidFill>
                <a:latin typeface="Franklin Gothic Book"/>
                <a:ea typeface="Franklin Gothic Book"/>
              </a:rPr>
              <a:t>What makes a good youth researcher? </a:t>
            </a:r>
            <a:endParaRPr b="0" lang="en-GB" sz="2500" spc="-1" strike="noStrike">
              <a:latin typeface="Arial"/>
            </a:endParaRPr>
          </a:p>
          <a:p>
            <a:pPr>
              <a:lnSpc>
                <a:spcPct val="100000"/>
              </a:lnSpc>
              <a:tabLst>
                <a:tab algn="l" pos="0"/>
              </a:tabLst>
            </a:pPr>
            <a:r>
              <a:rPr b="0" lang="en-GB" sz="2500" spc="-1" strike="noStrike">
                <a:solidFill>
                  <a:srgbClr val="0070c0"/>
                </a:solidFill>
                <a:latin typeface="Franklin Gothic Book"/>
                <a:ea typeface="Franklin Gothic Book"/>
              </a:rPr>
              <a:t>  </a:t>
            </a:r>
            <a:r>
              <a:rPr b="0" lang="en-GB" sz="2500" spc="-1" strike="noStrike">
                <a:solidFill>
                  <a:srgbClr val="0070c0"/>
                </a:solidFill>
                <a:latin typeface="Franklin Gothic Book"/>
                <a:ea typeface="Franklin Gothic Book"/>
              </a:rPr>
              <a:t>Value of a ‘team’ approach where team members bring different strengths</a:t>
            </a:r>
            <a:endParaRPr b="0" lang="en-GB" sz="2500" spc="-1" strike="noStrike">
              <a:latin typeface="Arial"/>
            </a:endParaRPr>
          </a:p>
          <a:p>
            <a:pPr marL="343080" indent="-342720">
              <a:lnSpc>
                <a:spcPct val="100000"/>
              </a:lnSpc>
              <a:buClr>
                <a:srgbClr val="000000"/>
              </a:buClr>
              <a:buFont typeface="Wingdings" charset="2"/>
              <a:buChar char=""/>
              <a:tabLst>
                <a:tab algn="l" pos="0"/>
              </a:tabLst>
            </a:pPr>
            <a:r>
              <a:rPr b="0" lang="en-GB" sz="2500" spc="-1" strike="noStrike">
                <a:solidFill>
                  <a:srgbClr val="000000"/>
                </a:solidFill>
                <a:latin typeface="Franklin Gothic Book"/>
                <a:ea typeface="Franklin Gothic Book"/>
              </a:rPr>
              <a:t>The lead researcher also had to provide mentorship in the field- which can be challenging &amp; very time consuming </a:t>
            </a:r>
            <a:r>
              <a:rPr b="0" lang="en-GB" sz="2500" spc="-1" strike="noStrike">
                <a:solidFill>
                  <a:srgbClr val="0070c0"/>
                </a:solidFill>
                <a:latin typeface="Franklin Gothic Book"/>
                <a:ea typeface="Franklin Gothic Book"/>
              </a:rPr>
              <a:t>– build in extra time</a:t>
            </a:r>
            <a:endParaRPr b="0" lang="en-GB" sz="2500" spc="-1" strike="noStrike">
              <a:latin typeface="Arial"/>
            </a:endParaRPr>
          </a:p>
          <a:p>
            <a:pPr marL="343080" indent="-342720">
              <a:lnSpc>
                <a:spcPct val="100000"/>
              </a:lnSpc>
              <a:buClr>
                <a:srgbClr val="000000"/>
              </a:buClr>
              <a:buFont typeface="Wingdings" charset="2"/>
              <a:buChar char=""/>
              <a:tabLst>
                <a:tab algn="l" pos="0"/>
              </a:tabLst>
            </a:pPr>
            <a:r>
              <a:rPr b="0" lang="en-GB" sz="2500" spc="-1" strike="noStrike">
                <a:solidFill>
                  <a:srgbClr val="000000"/>
                </a:solidFill>
                <a:latin typeface="Franklin Gothic Book"/>
                <a:ea typeface="Franklin Gothic Book"/>
              </a:rPr>
              <a:t>Negotiation of roles and how best to ‘co-facilitate’ research- how do you find the balance? </a:t>
            </a:r>
            <a:r>
              <a:rPr b="0" lang="en-GB" sz="2500" spc="-1" strike="noStrike">
                <a:solidFill>
                  <a:srgbClr val="0070c0"/>
                </a:solidFill>
                <a:latin typeface="Franklin Gothic Book"/>
                <a:ea typeface="Franklin Gothic Book"/>
              </a:rPr>
              <a:t>Clarity of roles from the start</a:t>
            </a:r>
            <a:endParaRPr b="0" lang="en-GB" sz="2500" spc="-1" strike="noStrike">
              <a:latin typeface="Arial"/>
            </a:endParaRPr>
          </a:p>
          <a:p>
            <a:pPr algn="ctr">
              <a:lnSpc>
                <a:spcPct val="100000"/>
              </a:lnSpc>
              <a:tabLst>
                <a:tab algn="l" pos="0"/>
              </a:tabLst>
            </a:pPr>
            <a:r>
              <a:rPr b="0" lang="en-GB" sz="2500" spc="-1" strike="noStrike">
                <a:solidFill>
                  <a:srgbClr val="000000"/>
                </a:solidFill>
                <a:latin typeface="Franklin Gothic Book"/>
                <a:ea typeface="Franklin Gothic Book"/>
              </a:rPr>
              <a:t> </a:t>
            </a:r>
            <a:endParaRPr b="0" lang="en-GB" sz="25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TextShape 1"/>
          <p:cNvSpPr txBox="1"/>
          <p:nvPr/>
        </p:nvSpPr>
        <p:spPr>
          <a:xfrm>
            <a:off x="523440" y="303120"/>
            <a:ext cx="11282400" cy="1538640"/>
          </a:xfrm>
          <a:prstGeom prst="rect">
            <a:avLst/>
          </a:prstGeom>
          <a:noFill/>
          <a:ln w="12600">
            <a:noFill/>
          </a:ln>
        </p:spPr>
        <p:txBody>
          <a:bodyPr anchor="ctr">
            <a:noAutofit/>
          </a:bodyPr>
          <a:p>
            <a:pPr>
              <a:lnSpc>
                <a:spcPct val="100000"/>
              </a:lnSpc>
              <a:tabLst>
                <a:tab algn="l" pos="0"/>
              </a:tabLst>
            </a:pPr>
            <a:r>
              <a:rPr b="0" lang="en-GB" sz="3800" spc="-1" strike="noStrike">
                <a:solidFill>
                  <a:srgbClr val="000000"/>
                </a:solidFill>
                <a:latin typeface="Merriweather"/>
                <a:ea typeface="Merriweather"/>
              </a:rPr>
              <a:t>Some lessons learnt and questions</a:t>
            </a:r>
            <a:endParaRPr b="0" lang="en-GB" sz="3800" spc="-1" strike="noStrike">
              <a:solidFill>
                <a:srgbClr val="000000"/>
              </a:solidFill>
              <a:latin typeface="Franklin Gothic Book"/>
            </a:endParaRPr>
          </a:p>
        </p:txBody>
      </p:sp>
      <p:sp>
        <p:nvSpPr>
          <p:cNvPr id="410" name="CustomShape 2"/>
          <p:cNvSpPr/>
          <p:nvPr/>
        </p:nvSpPr>
        <p:spPr>
          <a:xfrm>
            <a:off x="0" y="2190960"/>
            <a:ext cx="11282400" cy="4672800"/>
          </a:xfrm>
          <a:prstGeom prst="rect">
            <a:avLst/>
          </a:prstGeom>
          <a:noFill/>
          <a:ln w="12600">
            <a:noFill/>
          </a:ln>
        </p:spPr>
        <p:style>
          <a:lnRef idx="0"/>
          <a:fillRef idx="0"/>
          <a:effectRef idx="0"/>
          <a:fontRef idx="minor"/>
        </p:style>
        <p:txBody>
          <a:bodyPr lIns="50760" rIns="50760" tIns="50760" bIns="50760" anchor="ctr">
            <a:spAutoFit/>
          </a:bodyPr>
          <a:p>
            <a:pPr marL="343080" indent="-342720">
              <a:lnSpc>
                <a:spcPct val="100000"/>
              </a:lnSpc>
              <a:buClr>
                <a:srgbClr val="000000"/>
              </a:buClr>
              <a:buFont typeface="Wingdings" charset="2"/>
              <a:buChar char=""/>
            </a:pPr>
            <a:r>
              <a:rPr b="0" lang="en-GB" sz="2500" spc="-1" strike="noStrike">
                <a:solidFill>
                  <a:srgbClr val="000000"/>
                </a:solidFill>
                <a:latin typeface="Franklin Gothic Book"/>
                <a:ea typeface="Franklin Gothic Book"/>
              </a:rPr>
              <a:t>Child protection/vulnerable young person issues; </a:t>
            </a:r>
            <a:r>
              <a:rPr b="0" lang="en-GB" sz="2500" spc="-1" strike="noStrike">
                <a:solidFill>
                  <a:srgbClr val="0070c0"/>
                </a:solidFill>
                <a:latin typeface="Franklin Gothic Book"/>
                <a:ea typeface="Franklin Gothic Book"/>
              </a:rPr>
              <a:t>there were issues for the youth researchers  as well as those being researched? </a:t>
            </a:r>
            <a:endParaRPr b="0" lang="en-GB" sz="2500" spc="-1" strike="noStrike">
              <a:latin typeface="Arial"/>
            </a:endParaRPr>
          </a:p>
          <a:p>
            <a:pPr marL="343080" indent="-342720">
              <a:lnSpc>
                <a:spcPct val="100000"/>
              </a:lnSpc>
              <a:buClr>
                <a:srgbClr val="000000"/>
              </a:buClr>
              <a:buFont typeface="Wingdings" charset="2"/>
              <a:buChar char=""/>
            </a:pPr>
            <a:r>
              <a:rPr b="0" lang="en-GB" sz="2500" spc="-1" strike="noStrike">
                <a:solidFill>
                  <a:srgbClr val="000000"/>
                </a:solidFill>
                <a:latin typeface="Franklin Gothic Book"/>
                <a:ea typeface="Franklin Gothic Book"/>
              </a:rPr>
              <a:t>Value of involving them in </a:t>
            </a:r>
            <a:r>
              <a:rPr b="0" i="1" lang="en-GB" sz="2500" spc="-1" strike="noStrike">
                <a:solidFill>
                  <a:srgbClr val="000000"/>
                </a:solidFill>
                <a:latin typeface="Franklin Gothic Book"/>
                <a:ea typeface="Franklin Gothic Book"/>
              </a:rPr>
              <a:t>all aspects of the research </a:t>
            </a:r>
            <a:r>
              <a:rPr b="0" lang="en-GB" sz="2500" spc="-1" strike="noStrike">
                <a:solidFill>
                  <a:srgbClr val="000000"/>
                </a:solidFill>
                <a:latin typeface="Franklin Gothic Book"/>
                <a:ea typeface="Franklin Gothic Book"/>
              </a:rPr>
              <a:t>– </a:t>
            </a:r>
            <a:r>
              <a:rPr b="0" lang="en-GB" sz="2500" spc="-1" strike="noStrike">
                <a:solidFill>
                  <a:srgbClr val="0070c0"/>
                </a:solidFill>
                <a:latin typeface="Franklin Gothic Book"/>
                <a:ea typeface="Franklin Gothic Book"/>
              </a:rPr>
              <a:t>analysis workshop was one of the highlights </a:t>
            </a:r>
            <a:endParaRPr b="0" lang="en-GB" sz="2500" spc="-1" strike="noStrike">
              <a:latin typeface="Arial"/>
            </a:endParaRPr>
          </a:p>
          <a:p>
            <a:pPr marL="343080" indent="-342720">
              <a:lnSpc>
                <a:spcPct val="100000"/>
              </a:lnSpc>
              <a:buClr>
                <a:srgbClr val="000000"/>
              </a:buClr>
              <a:buFont typeface="Wingdings" charset="2"/>
              <a:buChar char=""/>
            </a:pPr>
            <a:r>
              <a:rPr b="0" lang="en-GB" sz="2500" spc="-1" strike="noStrike">
                <a:solidFill>
                  <a:srgbClr val="000000"/>
                </a:solidFill>
                <a:latin typeface="Franklin Gothic Book"/>
                <a:ea typeface="Franklin Gothic Book"/>
              </a:rPr>
              <a:t>What is the ‘added value’ of working with young people with disabilities as co-researchers? </a:t>
            </a:r>
            <a:endParaRPr b="0" lang="en-GB" sz="2500" spc="-1" strike="noStrike">
              <a:latin typeface="Arial"/>
            </a:endParaRPr>
          </a:p>
          <a:p>
            <a:pPr>
              <a:lnSpc>
                <a:spcPct val="100000"/>
              </a:lnSpc>
              <a:tabLst>
                <a:tab algn="l" pos="0"/>
              </a:tabLst>
            </a:pPr>
            <a:r>
              <a:rPr b="0" lang="en-GB" sz="2500" spc="-1" strike="noStrike">
                <a:solidFill>
                  <a:srgbClr val="000000"/>
                </a:solidFill>
                <a:latin typeface="Franklin Gothic Book"/>
                <a:ea typeface="Franklin Gothic Book"/>
              </a:rPr>
              <a:t>      </a:t>
            </a:r>
            <a:r>
              <a:rPr b="0" lang="en-GB" sz="2500" spc="-1" strike="noStrike">
                <a:solidFill>
                  <a:srgbClr val="0070c0"/>
                </a:solidFill>
                <a:latin typeface="Franklin Gothic Book"/>
                <a:ea typeface="Franklin Gothic Book"/>
              </a:rPr>
              <a:t>We are still unpacking this</a:t>
            </a:r>
            <a:endParaRPr b="0" lang="en-GB" sz="2500" spc="-1" strike="noStrike">
              <a:latin typeface="Arial"/>
            </a:endParaRPr>
          </a:p>
          <a:p>
            <a:pPr>
              <a:lnSpc>
                <a:spcPct val="100000"/>
              </a:lnSpc>
              <a:tabLst>
                <a:tab algn="l" pos="0"/>
              </a:tabLst>
            </a:pPr>
            <a:r>
              <a:rPr b="0" lang="en-GB" sz="2500" spc="-1" strike="noStrike">
                <a:solidFill>
                  <a:srgbClr val="0070c0"/>
                </a:solidFill>
                <a:latin typeface="Franklin Gothic Book"/>
                <a:ea typeface="Franklin Gothic Book"/>
              </a:rPr>
              <a:t>      </a:t>
            </a:r>
            <a:r>
              <a:rPr b="0" lang="en-GB" sz="2500" spc="-1" strike="noStrike">
                <a:solidFill>
                  <a:srgbClr val="0070c0"/>
                </a:solidFill>
                <a:latin typeface="Franklin Gothic Book"/>
                <a:ea typeface="Franklin Gothic Book"/>
              </a:rPr>
              <a:t>Is the process more important than the outcome of the research?</a:t>
            </a:r>
            <a:endParaRPr b="0" lang="en-GB" sz="2500" spc="-1" strike="noStrike">
              <a:latin typeface="Arial"/>
            </a:endParaRPr>
          </a:p>
          <a:p>
            <a:pPr>
              <a:lnSpc>
                <a:spcPct val="100000"/>
              </a:lnSpc>
              <a:tabLst>
                <a:tab algn="l" pos="0"/>
              </a:tabLst>
            </a:pPr>
            <a:r>
              <a:rPr b="0" lang="en-GB" sz="2500" spc="-1" strike="noStrike">
                <a:solidFill>
                  <a:srgbClr val="000000"/>
                </a:solidFill>
                <a:latin typeface="Franklin Gothic Book"/>
                <a:ea typeface="Franklin Gothic Book"/>
              </a:rPr>
              <a:t>       </a:t>
            </a:r>
            <a:r>
              <a:rPr b="0" lang="en-GB" sz="2500" spc="-1" strike="noStrike">
                <a:solidFill>
                  <a:srgbClr val="0070c0"/>
                </a:solidFill>
                <a:latin typeface="Franklin Gothic Book"/>
                <a:ea typeface="Franklin Gothic Book"/>
              </a:rPr>
              <a:t>Data is ‘co-produced’ so what is the impact of working with the youth         </a:t>
            </a:r>
            <a:r>
              <a:rPr b="0" lang="en-GB" sz="2500" spc="-1" strike="noStrike">
                <a:solidFill>
                  <a:srgbClr val="0070c0"/>
                </a:solidFill>
                <a:latin typeface="Franklin Gothic Book"/>
                <a:ea typeface="Franklin Gothic Book"/>
              </a:rPr>
              <a:t>	</a:t>
            </a:r>
            <a:r>
              <a:rPr b="0" lang="en-GB" sz="2500" spc="-1" strike="noStrike">
                <a:solidFill>
                  <a:srgbClr val="0070c0"/>
                </a:solidFill>
                <a:latin typeface="Franklin Gothic Book"/>
                <a:ea typeface="Franklin Gothic Book"/>
              </a:rPr>
              <a:t>	</a:t>
            </a:r>
            <a:r>
              <a:rPr b="0" lang="en-GB" sz="2500" spc="-1" strike="noStrike">
                <a:solidFill>
                  <a:srgbClr val="0070c0"/>
                </a:solidFill>
                <a:latin typeface="Franklin Gothic Book"/>
                <a:ea typeface="Franklin Gothic Book"/>
              </a:rPr>
              <a:t>researchers on the research findings? </a:t>
            </a:r>
            <a:endParaRPr b="0" lang="en-GB" sz="2500" spc="-1" strike="noStrike">
              <a:latin typeface="Arial"/>
            </a:endParaRPr>
          </a:p>
          <a:p>
            <a:pPr lvl="8" marL="343080" indent="-342720">
              <a:lnSpc>
                <a:spcPct val="100000"/>
              </a:lnSpc>
              <a:buClr>
                <a:srgbClr val="000000"/>
              </a:buClr>
              <a:buFont typeface="Wingdings" charset="2"/>
              <a:buChar char=""/>
              <a:tabLst>
                <a:tab algn="l" pos="0"/>
              </a:tabLst>
            </a:pPr>
            <a:r>
              <a:rPr b="0" lang="en-GB" sz="2500" spc="-1" strike="noStrike">
                <a:solidFill>
                  <a:srgbClr val="000000"/>
                </a:solidFill>
                <a:latin typeface="Franklin Gothic Book"/>
                <a:ea typeface="Franklin Gothic Book"/>
              </a:rPr>
              <a:t>Need to understand  the impact on the youth researchers themselves? And any  impact on the participants? </a:t>
            </a:r>
            <a:endParaRPr b="0" lang="en-GB" sz="25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TextShape 1"/>
          <p:cNvSpPr txBox="1"/>
          <p:nvPr/>
        </p:nvSpPr>
        <p:spPr>
          <a:xfrm>
            <a:off x="523440" y="303120"/>
            <a:ext cx="11282400" cy="1538640"/>
          </a:xfrm>
          <a:prstGeom prst="rect">
            <a:avLst/>
          </a:prstGeom>
          <a:noFill/>
          <a:ln w="12600">
            <a:noFill/>
          </a:ln>
        </p:spPr>
        <p:txBody>
          <a:bodyPr anchor="ctr">
            <a:noAutofit/>
          </a:bodyPr>
          <a:p>
            <a:pPr>
              <a:lnSpc>
                <a:spcPct val="100000"/>
              </a:lnSpc>
              <a:tabLst>
                <a:tab algn="l" pos="0"/>
              </a:tabLst>
            </a:pPr>
            <a:r>
              <a:rPr b="0" lang="en-GB" sz="3800" spc="-1" strike="noStrike">
                <a:solidFill>
                  <a:srgbClr val="000000"/>
                </a:solidFill>
                <a:latin typeface="Merriweather"/>
                <a:ea typeface="Merriweather"/>
              </a:rPr>
              <a:t>Working with younger children</a:t>
            </a:r>
            <a:endParaRPr b="0" lang="en-GB" sz="3800" spc="-1" strike="noStrike">
              <a:solidFill>
                <a:srgbClr val="000000"/>
              </a:solidFill>
              <a:latin typeface="Franklin Gothic Book"/>
            </a:endParaRPr>
          </a:p>
        </p:txBody>
      </p:sp>
      <p:pic>
        <p:nvPicPr>
          <p:cNvPr id="412" name="Picture 5" descr=""/>
          <p:cNvPicPr/>
          <p:nvPr/>
        </p:nvPicPr>
        <p:blipFill>
          <a:blip r:embed="rId1"/>
          <a:stretch/>
        </p:blipFill>
        <p:spPr>
          <a:xfrm>
            <a:off x="752760" y="2543040"/>
            <a:ext cx="10543680" cy="360000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TextShape 1"/>
          <p:cNvSpPr txBox="1"/>
          <p:nvPr/>
        </p:nvSpPr>
        <p:spPr>
          <a:xfrm>
            <a:off x="523440" y="608040"/>
            <a:ext cx="5047920" cy="1325160"/>
          </a:xfrm>
          <a:prstGeom prst="rect">
            <a:avLst/>
          </a:prstGeom>
          <a:noFill/>
          <a:ln w="12600">
            <a:noFill/>
          </a:ln>
        </p:spPr>
        <p:txBody>
          <a:bodyPr lIns="45720" rIns="45720" tIns="45000" bIns="45000" anchor="ctr">
            <a:normAutofit fontScale="51000"/>
          </a:bodyPr>
          <a:p>
            <a:pPr>
              <a:lnSpc>
                <a:spcPct val="100000"/>
              </a:lnSpc>
              <a:tabLst>
                <a:tab algn="l" pos="0"/>
              </a:tabLst>
            </a:pPr>
            <a:r>
              <a:rPr b="0" lang="en-US" sz="4000" spc="-1" strike="noStrike">
                <a:solidFill>
                  <a:srgbClr val="000000"/>
                </a:solidFill>
                <a:latin typeface="Merriweather"/>
                <a:ea typeface="Merriweather"/>
              </a:rPr>
              <a:t>Use of participatory methods with younger children</a:t>
            </a:r>
            <a:endParaRPr b="0" lang="en-GB" sz="4000" spc="-1" strike="noStrike">
              <a:solidFill>
                <a:srgbClr val="000000"/>
              </a:solidFill>
              <a:latin typeface="Franklin Gothic Book"/>
            </a:endParaRPr>
          </a:p>
        </p:txBody>
      </p:sp>
      <p:sp>
        <p:nvSpPr>
          <p:cNvPr id="414" name="TextShape 2"/>
          <p:cNvSpPr txBox="1"/>
          <p:nvPr/>
        </p:nvSpPr>
        <p:spPr>
          <a:xfrm>
            <a:off x="523440" y="2222280"/>
            <a:ext cx="5148360" cy="4350960"/>
          </a:xfrm>
          <a:prstGeom prst="rect">
            <a:avLst/>
          </a:prstGeom>
          <a:noFill/>
          <a:ln w="12600">
            <a:noFill/>
          </a:ln>
        </p:spPr>
        <p:txBody>
          <a:bodyPr lIns="45720" rIns="45720" tIns="45000" bIns="45000">
            <a:noAutofit/>
          </a:bodyPr>
          <a:p>
            <a:pPr>
              <a:lnSpc>
                <a:spcPct val="100000"/>
              </a:lnSpc>
              <a:spcBef>
                <a:spcPts val="2900"/>
              </a:spcBef>
              <a:tabLst>
                <a:tab algn="l" pos="0"/>
              </a:tabLst>
            </a:pPr>
            <a:r>
              <a:rPr b="0" lang="en-GB" sz="3000" spc="-1" strike="noStrike">
                <a:solidFill>
                  <a:srgbClr val="000000"/>
                </a:solidFill>
                <a:latin typeface="Open Sans"/>
                <a:ea typeface="Open Sans"/>
              </a:rPr>
              <a:t>Example: Use of the ‘Feeling Dice’</a:t>
            </a:r>
            <a:endParaRPr b="0" lang="en-GB" sz="3000" spc="-1" strike="noStrike">
              <a:solidFill>
                <a:srgbClr val="000000"/>
              </a:solidFill>
              <a:latin typeface="Open Sans"/>
            </a:endParaRPr>
          </a:p>
        </p:txBody>
      </p:sp>
      <p:pic>
        <p:nvPicPr>
          <p:cNvPr id="415" name="Content Placeholder 4" descr="C:\Documents and Settings\maria\Local Settings\Temporary Internet Files\Content.Word\Bangladesh jan2012 004.jpg"/>
          <p:cNvPicPr/>
          <p:nvPr/>
        </p:nvPicPr>
        <p:blipFill>
          <a:blip r:embed="rId1"/>
          <a:srcRect l="6551" t="0" r="5345" b="0"/>
          <a:stretch/>
        </p:blipFill>
        <p:spPr>
          <a:xfrm>
            <a:off x="6130440" y="0"/>
            <a:ext cx="6060960" cy="6861960"/>
          </a:xfrm>
          <a:prstGeom prst="rect">
            <a:avLst/>
          </a:prstGeom>
          <a:ln>
            <a:noFill/>
          </a:ln>
        </p:spPr>
      </p:pic>
      <p:pic>
        <p:nvPicPr>
          <p:cNvPr id="416" name="Picture 5" descr="A drawing of a person&#10;&#10;Description automatically generated"/>
          <p:cNvPicPr/>
          <p:nvPr/>
        </p:nvPicPr>
        <p:blipFill>
          <a:blip r:embed="rId2"/>
          <a:stretch/>
        </p:blipFill>
        <p:spPr>
          <a:xfrm>
            <a:off x="2162160" y="2928240"/>
            <a:ext cx="2626560" cy="3718800"/>
          </a:xfrm>
          <a:prstGeom prst="rect">
            <a:avLst/>
          </a:prstGeom>
          <a:ln>
            <a:noFill/>
          </a:ln>
        </p:spPr>
      </p:pic>
    </p:spTree>
  </p:cSld>
  <mc:AlternateContent>
    <mc:Choice Requires="p14">
      <p:transition spd="slow" p14:dur="2000"/>
    </mc:Choice>
    <mc:Fallback>
      <p:transition spd="slow"/>
    </mc:Fallback>
  </mc:AlternateContent>
  <p:timing>
    <p:tnLst>
      <p:par>
        <p:cTn id="12" dur="indefinite" restart="never" nodeType="tmRoot">
          <p:childTnLst>
            <p:seq>
              <p:cTn id="13" dur="indefinite" nodeType="mainSeq">
                <p:childTnLst>
                  <p:par>
                    <p:cTn id="14" fill="hold">
                      <p:stCondLst>
                        <p:cond delay="indefinite"/>
                      </p:stCondLst>
                      <p:childTnLst>
                        <p:par>
                          <p:cTn id="15" fill="hold">
                            <p:stCondLst>
                              <p:cond delay="0"/>
                            </p:stCondLst>
                            <p:childTnLst>
                              <p:par>
                                <p:cTn id="16" nodeType="clickEffect" fill="hold" presetClass="entr" presetID="42">
                                  <p:stCondLst>
                                    <p:cond delay="0"/>
                                  </p:stCondLst>
                                  <p:childTnLst>
                                    <p:set>
                                      <p:cBhvr>
                                        <p:cTn id="17" dur="1" fill="hold">
                                          <p:stCondLst>
                                            <p:cond delay="0"/>
                                          </p:stCondLst>
                                        </p:cTn>
                                        <p:tgtEl>
                                          <p:spTgt spid="416"/>
                                        </p:tgtEl>
                                        <p:attrNameLst>
                                          <p:attrName>style.visibility</p:attrName>
                                        </p:attrNameLst>
                                      </p:cBhvr>
                                      <p:to>
                                        <p:strVal val="visible"/>
                                      </p:to>
                                    </p:set>
                                    <p:animEffect filter="fade" transition="in">
                                      <p:cBhvr additive="repl">
                                        <p:cTn id="18" dur="1000"/>
                                        <p:tgtEl>
                                          <p:spTgt spid="416"/>
                                        </p:tgtEl>
                                      </p:cBhvr>
                                    </p:animEffect>
                                    <p:anim calcmode="lin" valueType="num">
                                      <p:cBhvr additive="repl">
                                        <p:cTn id="19" dur="1000" fill="hold"/>
                                        <p:tgtEl>
                                          <p:spTgt spid="416"/>
                                        </p:tgtEl>
                                        <p:attrNameLst>
                                          <p:attrName>ppt_x</p:attrName>
                                        </p:attrNameLst>
                                      </p:cBhvr>
                                      <p:tavLst>
                                        <p:tav tm="0">
                                          <p:val>
                                            <p:strVal val="#ppt_x"/>
                                          </p:val>
                                        </p:tav>
                                        <p:tav tm="100000">
                                          <p:val>
                                            <p:strVal val="#ppt_x"/>
                                          </p:val>
                                        </p:tav>
                                      </p:tavLst>
                                    </p:anim>
                                    <p:anim calcmode="lin" valueType="num">
                                      <p:cBhvr additive="repl">
                                        <p:cTn id="20" dur="1000" fill="hold"/>
                                        <p:tgtEl>
                                          <p:spTgt spid="4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TextShape 1"/>
          <p:cNvSpPr txBox="1"/>
          <p:nvPr/>
        </p:nvSpPr>
        <p:spPr>
          <a:xfrm>
            <a:off x="523440" y="608040"/>
            <a:ext cx="5047920" cy="1325160"/>
          </a:xfrm>
          <a:prstGeom prst="rect">
            <a:avLst/>
          </a:prstGeom>
          <a:noFill/>
          <a:ln w="12600">
            <a:noFill/>
          </a:ln>
        </p:spPr>
        <p:txBody>
          <a:bodyPr lIns="45720" rIns="45720" tIns="45000" bIns="45000" anchor="ctr">
            <a:noAutofit/>
          </a:bodyPr>
          <a:p>
            <a:pPr>
              <a:lnSpc>
                <a:spcPct val="100000"/>
              </a:lnSpc>
              <a:tabLst>
                <a:tab algn="l" pos="0"/>
              </a:tabLst>
            </a:pPr>
            <a:r>
              <a:rPr b="0" lang="en-GB" sz="4000" spc="-1" strike="noStrike">
                <a:solidFill>
                  <a:srgbClr val="000000"/>
                </a:solidFill>
                <a:latin typeface="Merriweather"/>
                <a:ea typeface="Merriweather"/>
              </a:rPr>
              <a:t>Working in partnership with OPDs for research </a:t>
            </a:r>
            <a:endParaRPr b="0" lang="en-GB" sz="4000" spc="-1" strike="noStrike">
              <a:solidFill>
                <a:srgbClr val="000000"/>
              </a:solidFill>
              <a:latin typeface="Franklin Gothic Book"/>
            </a:endParaRPr>
          </a:p>
        </p:txBody>
      </p:sp>
      <p:sp>
        <p:nvSpPr>
          <p:cNvPr id="418" name="TextShape 2"/>
          <p:cNvSpPr txBox="1"/>
          <p:nvPr/>
        </p:nvSpPr>
        <p:spPr>
          <a:xfrm>
            <a:off x="523440" y="2222280"/>
            <a:ext cx="5148360" cy="4350960"/>
          </a:xfrm>
          <a:prstGeom prst="rect">
            <a:avLst/>
          </a:prstGeom>
          <a:noFill/>
          <a:ln w="12600">
            <a:noFill/>
          </a:ln>
        </p:spPr>
        <p:txBody>
          <a:bodyPr lIns="45720" rIns="45720" tIns="45000" bIns="45000">
            <a:normAutofit/>
          </a:bodyPr>
          <a:p>
            <a:pPr>
              <a:lnSpc>
                <a:spcPct val="100000"/>
              </a:lnSpc>
              <a:spcBef>
                <a:spcPts val="2900"/>
              </a:spcBef>
              <a:tabLst>
                <a:tab algn="l" pos="0"/>
              </a:tabLst>
            </a:pPr>
            <a:endParaRPr b="0" lang="en-GB" sz="3000" spc="-1" strike="noStrike">
              <a:solidFill>
                <a:srgbClr val="000000"/>
              </a:solidFill>
              <a:latin typeface="Open Sans"/>
            </a:endParaRPr>
          </a:p>
          <a:p>
            <a:pPr>
              <a:lnSpc>
                <a:spcPct val="100000"/>
              </a:lnSpc>
              <a:spcBef>
                <a:spcPts val="2900"/>
              </a:spcBef>
              <a:tabLst>
                <a:tab algn="l" pos="0"/>
              </a:tabLst>
            </a:pPr>
            <a:endParaRPr b="0" lang="en-GB" sz="3000" spc="-1" strike="noStrike">
              <a:solidFill>
                <a:srgbClr val="000000"/>
              </a:solidFill>
              <a:latin typeface="Open Sans"/>
            </a:endParaRPr>
          </a:p>
        </p:txBody>
      </p:sp>
      <p:pic>
        <p:nvPicPr>
          <p:cNvPr id="419" name="Picture Placeholder 3" descr=""/>
          <p:cNvPicPr/>
          <p:nvPr/>
        </p:nvPicPr>
        <p:blipFill>
          <a:blip r:embed="rId1"/>
          <a:stretch/>
        </p:blipFill>
        <p:spPr>
          <a:xfrm>
            <a:off x="6130440" y="0"/>
            <a:ext cx="6060960" cy="6861960"/>
          </a:xfrm>
          <a:prstGeom prst="rect">
            <a:avLst/>
          </a:prstGeom>
          <a:ln>
            <a:noFill/>
          </a:ln>
        </p:spPr>
      </p:pic>
      <p:pic>
        <p:nvPicPr>
          <p:cNvPr id="420" name="Picture 5" descr=""/>
          <p:cNvPicPr/>
          <p:nvPr/>
        </p:nvPicPr>
        <p:blipFill>
          <a:blip r:embed="rId2"/>
          <a:stretch/>
        </p:blipFill>
        <p:spPr>
          <a:xfrm>
            <a:off x="6248520" y="0"/>
            <a:ext cx="5050440" cy="6857640"/>
          </a:xfrm>
          <a:prstGeom prst="rect">
            <a:avLst/>
          </a:prstGeom>
          <a:ln>
            <a:noFill/>
          </a:ln>
        </p:spPr>
      </p:pic>
      <p:pic>
        <p:nvPicPr>
          <p:cNvPr id="421" name="Picture 7" descr=""/>
          <p:cNvPicPr/>
          <p:nvPr/>
        </p:nvPicPr>
        <p:blipFill>
          <a:blip r:embed="rId3"/>
          <a:stretch/>
        </p:blipFill>
        <p:spPr>
          <a:xfrm>
            <a:off x="301320" y="2397600"/>
            <a:ext cx="5270040" cy="371808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TextShape 1"/>
          <p:cNvSpPr txBox="1"/>
          <p:nvPr/>
        </p:nvSpPr>
        <p:spPr>
          <a:xfrm>
            <a:off x="523440" y="608040"/>
            <a:ext cx="5047920" cy="1325160"/>
          </a:xfrm>
          <a:prstGeom prst="rect">
            <a:avLst/>
          </a:prstGeom>
          <a:noFill/>
          <a:ln w="12600">
            <a:noFill/>
          </a:ln>
        </p:spPr>
        <p:txBody>
          <a:bodyPr lIns="45720" rIns="45720" tIns="45000" bIns="45000" anchor="ctr">
            <a:noAutofit/>
          </a:bodyPr>
          <a:p>
            <a:pPr>
              <a:lnSpc>
                <a:spcPct val="100000"/>
              </a:lnSpc>
              <a:tabLst>
                <a:tab algn="l" pos="0"/>
              </a:tabLst>
            </a:pPr>
            <a:r>
              <a:rPr b="0" lang="en-GB" sz="3800" spc="-1" strike="noStrike">
                <a:solidFill>
                  <a:srgbClr val="000000"/>
                </a:solidFill>
                <a:latin typeface="Merriweather"/>
                <a:ea typeface="Merriweather"/>
              </a:rPr>
              <a:t>Agenda</a:t>
            </a:r>
            <a:endParaRPr b="0" lang="en-GB" sz="3800" spc="-1" strike="noStrike">
              <a:solidFill>
                <a:srgbClr val="000000"/>
              </a:solidFill>
              <a:latin typeface="Franklin Gothic Book"/>
            </a:endParaRPr>
          </a:p>
        </p:txBody>
      </p:sp>
      <p:grpSp>
        <p:nvGrpSpPr>
          <p:cNvPr id="346" name="Group 2"/>
          <p:cNvGrpSpPr/>
          <p:nvPr/>
        </p:nvGrpSpPr>
        <p:grpSpPr>
          <a:xfrm>
            <a:off x="523440" y="1719360"/>
            <a:ext cx="4972680" cy="1981080"/>
            <a:chOff x="523440" y="1719360"/>
            <a:chExt cx="4972680" cy="1981080"/>
          </a:xfrm>
        </p:grpSpPr>
        <p:sp>
          <p:nvSpPr>
            <p:cNvPr id="347" name="Line 3"/>
            <p:cNvSpPr/>
            <p:nvPr/>
          </p:nvSpPr>
          <p:spPr>
            <a:xfrm>
              <a:off x="620640" y="2491200"/>
              <a:ext cx="4568040" cy="0"/>
            </a:xfrm>
            <a:prstGeom prst="line">
              <a:avLst/>
            </a:prstGeom>
            <a:ln w="12600">
              <a:solidFill>
                <a:schemeClr val="tx1"/>
              </a:solidFill>
              <a:miter/>
            </a:ln>
          </p:spPr>
          <p:style>
            <a:lnRef idx="0"/>
            <a:fillRef idx="0"/>
            <a:effectRef idx="0"/>
            <a:fontRef idx="minor"/>
          </p:style>
        </p:sp>
        <p:sp>
          <p:nvSpPr>
            <p:cNvPr id="348" name="Line 4"/>
            <p:cNvSpPr/>
            <p:nvPr/>
          </p:nvSpPr>
          <p:spPr>
            <a:xfrm>
              <a:off x="598320" y="3700440"/>
              <a:ext cx="4568040" cy="0"/>
            </a:xfrm>
            <a:prstGeom prst="line">
              <a:avLst/>
            </a:prstGeom>
            <a:ln w="12600">
              <a:solidFill>
                <a:schemeClr val="tx1"/>
              </a:solidFill>
              <a:miter/>
            </a:ln>
          </p:spPr>
          <p:style>
            <a:lnRef idx="0"/>
            <a:fillRef idx="0"/>
            <a:effectRef idx="0"/>
            <a:fontRef idx="minor"/>
          </p:style>
        </p:sp>
        <p:sp>
          <p:nvSpPr>
            <p:cNvPr id="349" name="CustomShape 5"/>
            <p:cNvSpPr/>
            <p:nvPr/>
          </p:nvSpPr>
          <p:spPr>
            <a:xfrm>
              <a:off x="598680" y="2684160"/>
              <a:ext cx="4897440" cy="984960"/>
            </a:xfrm>
            <a:prstGeom prst="rect">
              <a:avLst/>
            </a:prstGeom>
            <a:noFill/>
            <a:ln w="12600">
              <a:noFill/>
            </a:ln>
          </p:spPr>
          <p:style>
            <a:lnRef idx="0"/>
            <a:fillRef idx="0"/>
            <a:effectRef idx="0"/>
            <a:fontRef idx="minor"/>
          </p:style>
          <p:txBody>
            <a:bodyPr lIns="25560" rIns="25560" tIns="25560" bIns="25560">
              <a:noAutofit/>
            </a:bodyPr>
            <a:p>
              <a:pPr>
                <a:lnSpc>
                  <a:spcPct val="100000"/>
                </a:lnSpc>
                <a:tabLst>
                  <a:tab algn="l" pos="0"/>
                </a:tabLst>
              </a:pPr>
              <a:r>
                <a:rPr b="0" lang="en-GB" sz="3000" spc="-1" strike="noStrike">
                  <a:solidFill>
                    <a:srgbClr val="000000"/>
                  </a:solidFill>
                  <a:latin typeface="Open Sans Light"/>
                  <a:ea typeface="Open Sans Light"/>
                </a:rPr>
                <a:t>Working with younger children – the Feeling Dice</a:t>
              </a:r>
              <a:endParaRPr b="0" lang="en-GB" sz="3000" spc="-1" strike="noStrike">
                <a:latin typeface="Arial"/>
              </a:endParaRPr>
            </a:p>
            <a:p>
              <a:pPr>
                <a:lnSpc>
                  <a:spcPct val="100000"/>
                </a:lnSpc>
                <a:tabLst>
                  <a:tab algn="l" pos="0"/>
                </a:tabLst>
              </a:pPr>
              <a:endParaRPr b="0" lang="en-GB" sz="3000" spc="-1" strike="noStrike">
                <a:latin typeface="Arial"/>
              </a:endParaRPr>
            </a:p>
            <a:p>
              <a:pPr>
                <a:lnSpc>
                  <a:spcPct val="100000"/>
                </a:lnSpc>
                <a:tabLst>
                  <a:tab algn="l" pos="0"/>
                </a:tabLst>
              </a:pPr>
              <a:r>
                <a:rPr b="0" lang="en-GB" sz="3000" spc="-1" strike="noStrike">
                  <a:solidFill>
                    <a:srgbClr val="000000"/>
                  </a:solidFill>
                  <a:latin typeface="Open Sans Light"/>
                  <a:ea typeface="Open Sans Light"/>
                </a:rPr>
                <a:t>Working with OPDs in Research </a:t>
              </a:r>
              <a:endParaRPr b="0" lang="en-GB" sz="3000" spc="-1" strike="noStrike">
                <a:latin typeface="Arial"/>
              </a:endParaRPr>
            </a:p>
          </p:txBody>
        </p:sp>
        <p:sp>
          <p:nvSpPr>
            <p:cNvPr id="350" name="CustomShape 6"/>
            <p:cNvSpPr/>
            <p:nvPr/>
          </p:nvSpPr>
          <p:spPr>
            <a:xfrm>
              <a:off x="598680" y="1719360"/>
              <a:ext cx="4897440" cy="984960"/>
            </a:xfrm>
            <a:prstGeom prst="rect">
              <a:avLst/>
            </a:prstGeom>
            <a:noFill/>
            <a:ln w="12600">
              <a:noFill/>
            </a:ln>
          </p:spPr>
          <p:style>
            <a:lnRef idx="0"/>
            <a:fillRef idx="0"/>
            <a:effectRef idx="0"/>
            <a:fontRef idx="minor"/>
          </p:style>
        </p:sp>
        <p:sp>
          <p:nvSpPr>
            <p:cNvPr id="351" name="CustomShape 7"/>
            <p:cNvSpPr/>
            <p:nvPr/>
          </p:nvSpPr>
          <p:spPr>
            <a:xfrm>
              <a:off x="523440" y="2603520"/>
              <a:ext cx="4897440" cy="834480"/>
            </a:xfrm>
            <a:prstGeom prst="rect">
              <a:avLst/>
            </a:prstGeom>
            <a:noFill/>
            <a:ln w="12600">
              <a:noFill/>
            </a:ln>
          </p:spPr>
          <p:style>
            <a:lnRef idx="0"/>
            <a:fillRef idx="0"/>
            <a:effectRef idx="0"/>
            <a:fontRef idx="minor"/>
          </p:style>
        </p:sp>
      </p:grpSp>
      <p:pic>
        <p:nvPicPr>
          <p:cNvPr id="352" name="Picture Placeholder 11" descr=""/>
          <p:cNvPicPr/>
          <p:nvPr/>
        </p:nvPicPr>
        <p:blipFill>
          <a:blip r:embed="rId1"/>
          <a:srcRect l="16861" t="0" r="16861" b="0"/>
          <a:stretch/>
        </p:blipFill>
        <p:spPr>
          <a:xfrm>
            <a:off x="6130440" y="0"/>
            <a:ext cx="6060960" cy="6861960"/>
          </a:xfrm>
          <a:prstGeom prst="rect">
            <a:avLst/>
          </a:prstGeom>
          <a:ln>
            <a:noFill/>
          </a:ln>
        </p:spPr>
      </p:pic>
      <p:sp>
        <p:nvSpPr>
          <p:cNvPr id="353" name="CustomShape 8"/>
          <p:cNvSpPr/>
          <p:nvPr/>
        </p:nvSpPr>
        <p:spPr>
          <a:xfrm>
            <a:off x="19440" y="1689120"/>
            <a:ext cx="6111000" cy="516960"/>
          </a:xfrm>
          <a:prstGeom prst="rect">
            <a:avLst/>
          </a:prstGeom>
          <a:noFill/>
          <a:ln w="12600">
            <a:noFill/>
          </a:ln>
        </p:spPr>
        <p:style>
          <a:lnRef idx="0"/>
          <a:fillRef idx="0"/>
          <a:effectRef idx="0"/>
          <a:fontRef idx="minor"/>
        </p:style>
        <p:txBody>
          <a:bodyPr lIns="90000" rIns="90000" tIns="45000" bIns="45000">
            <a:spAutoFit/>
          </a:bodyPr>
          <a:p>
            <a:pPr algn="ctr">
              <a:lnSpc>
                <a:spcPct val="100000"/>
              </a:lnSpc>
              <a:tabLst>
                <a:tab algn="l" pos="0"/>
              </a:tabLst>
            </a:pPr>
            <a:r>
              <a:rPr b="0" lang="en-GB" sz="2800" spc="-1" strike="noStrike">
                <a:solidFill>
                  <a:srgbClr val="000000"/>
                </a:solidFill>
                <a:latin typeface="Open Sans Light"/>
                <a:ea typeface="Open Sans Light"/>
              </a:rPr>
              <a:t>Youth research project in Nepal</a:t>
            </a:r>
            <a:endParaRPr b="0" lang="en-GB"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TextShape 1"/>
          <p:cNvSpPr txBox="1"/>
          <p:nvPr/>
        </p:nvSpPr>
        <p:spPr>
          <a:xfrm>
            <a:off x="523440" y="303120"/>
            <a:ext cx="11282400" cy="1538640"/>
          </a:xfrm>
          <a:prstGeom prst="rect">
            <a:avLst/>
          </a:prstGeom>
          <a:noFill/>
          <a:ln w="12600">
            <a:noFill/>
          </a:ln>
        </p:spPr>
        <p:txBody>
          <a:bodyPr anchor="ctr">
            <a:noAutofit/>
          </a:bodyPr>
          <a:p>
            <a:pPr>
              <a:lnSpc>
                <a:spcPct val="100000"/>
              </a:lnSpc>
              <a:tabLst>
                <a:tab algn="l" pos="0"/>
              </a:tabLst>
            </a:pPr>
            <a:r>
              <a:rPr b="0" lang="en-GB" sz="3800" spc="-1" strike="noStrike">
                <a:solidFill>
                  <a:srgbClr val="000000"/>
                </a:solidFill>
                <a:latin typeface="Merriweather"/>
                <a:ea typeface="Merriweather"/>
              </a:rPr>
              <a:t>Process of Participation </a:t>
            </a:r>
            <a:endParaRPr b="0" lang="en-GB" sz="3800" spc="-1" strike="noStrike">
              <a:solidFill>
                <a:srgbClr val="000000"/>
              </a:solidFill>
              <a:latin typeface="Franklin Gothic Book"/>
            </a:endParaRPr>
          </a:p>
        </p:txBody>
      </p:sp>
      <p:sp>
        <p:nvSpPr>
          <p:cNvPr id="423" name="CustomShape 2"/>
          <p:cNvSpPr/>
          <p:nvPr/>
        </p:nvSpPr>
        <p:spPr>
          <a:xfrm>
            <a:off x="1493640" y="2391120"/>
            <a:ext cx="6766200" cy="4478760"/>
          </a:xfrm>
          <a:prstGeom prst="rect">
            <a:avLst/>
          </a:prstGeom>
          <a:noFill/>
          <a:ln w="12600">
            <a:noFill/>
          </a:ln>
        </p:spPr>
        <p:style>
          <a:lnRef idx="0"/>
          <a:fillRef idx="0"/>
          <a:effectRef idx="0"/>
          <a:fontRef idx="minor"/>
        </p:style>
        <p:txBody>
          <a:bodyPr lIns="90000" rIns="90000" tIns="45000" bIns="45000">
            <a:spAutoFit/>
          </a:bodyPr>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OPD focal point per country</a:t>
            </a:r>
            <a:endParaRPr b="0" lang="en-GB" sz="3600" spc="-1" strike="noStrike">
              <a:latin typeface="Arial"/>
            </a:endParaRPr>
          </a:p>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Budget for their role</a:t>
            </a:r>
            <a:endParaRPr b="0" lang="en-GB" sz="3600" spc="-1" strike="noStrike">
              <a:latin typeface="Arial"/>
            </a:endParaRPr>
          </a:p>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Building in training </a:t>
            </a:r>
            <a:endParaRPr b="0" lang="en-GB" sz="3600" spc="-1" strike="noStrike">
              <a:latin typeface="Arial"/>
            </a:endParaRPr>
          </a:p>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Co-facilitation of research</a:t>
            </a:r>
            <a:endParaRPr b="0" lang="en-GB" sz="3600" spc="-1" strike="noStrike">
              <a:latin typeface="Arial"/>
            </a:endParaRPr>
          </a:p>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On-tap advisory role</a:t>
            </a:r>
            <a:endParaRPr b="0" lang="en-GB" sz="3600" spc="-1" strike="noStrike">
              <a:latin typeface="Arial"/>
            </a:endParaRPr>
          </a:p>
          <a:p>
            <a:pPr marL="343080" indent="-342720">
              <a:lnSpc>
                <a:spcPct val="100000"/>
              </a:lnSpc>
              <a:buClr>
                <a:srgbClr val="000000"/>
              </a:buClr>
              <a:buFont typeface="Wingdings" charset="2"/>
              <a:buChar char=""/>
            </a:pPr>
            <a:r>
              <a:rPr b="0" lang="en-GB" sz="3600" spc="-1" strike="noStrike">
                <a:solidFill>
                  <a:srgbClr val="000000"/>
                </a:solidFill>
                <a:latin typeface="Franklin Gothic Book"/>
                <a:ea typeface="Franklin Gothic Book"/>
              </a:rPr>
              <a:t>Primed for involvement in next steps </a:t>
            </a:r>
            <a:endParaRPr b="0" lang="en-GB" sz="36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TextShape 1"/>
          <p:cNvSpPr txBox="1"/>
          <p:nvPr/>
        </p:nvSpPr>
        <p:spPr>
          <a:xfrm>
            <a:off x="523440" y="608040"/>
            <a:ext cx="5047920" cy="2820600"/>
          </a:xfrm>
          <a:prstGeom prst="rect">
            <a:avLst/>
          </a:prstGeom>
          <a:noFill/>
          <a:ln w="12600">
            <a:noFill/>
          </a:ln>
        </p:spPr>
        <p:txBody>
          <a:bodyPr lIns="45720" rIns="45720" tIns="45000" bIns="45000" anchor="ctr">
            <a:normAutofit/>
          </a:bodyPr>
          <a:p>
            <a:pPr>
              <a:lnSpc>
                <a:spcPct val="100000"/>
              </a:lnSpc>
              <a:tabLst>
                <a:tab algn="l" pos="0"/>
              </a:tabLst>
            </a:pPr>
            <a:r>
              <a:rPr b="0" lang="en-GB" sz="4000" spc="-1" strike="noStrike">
                <a:solidFill>
                  <a:srgbClr val="ffffff"/>
                </a:solidFill>
                <a:latin typeface="Merriweather"/>
                <a:ea typeface="Merriweather"/>
              </a:rPr>
              <a:t>Thank you  </a:t>
            </a:r>
            <a:br/>
            <a:br/>
            <a:r>
              <a:rPr b="0" lang="en-GB" sz="4000" spc="-1" strike="noStrike">
                <a:solidFill>
                  <a:srgbClr val="ffffff"/>
                </a:solidFill>
                <a:latin typeface="Merriweather"/>
                <a:ea typeface="Merriweather"/>
              </a:rPr>
              <a:t>Questions &amp; shared experience  </a:t>
            </a:r>
            <a:endParaRPr b="0" lang="en-GB" sz="4000" spc="-1" strike="noStrike">
              <a:solidFill>
                <a:srgbClr val="000000"/>
              </a:solidFill>
              <a:latin typeface="Franklin Gothic Book"/>
            </a:endParaRPr>
          </a:p>
        </p:txBody>
      </p:sp>
      <p:pic>
        <p:nvPicPr>
          <p:cNvPr id="425" name="Picture Placeholder 4" descr=""/>
          <p:cNvPicPr/>
          <p:nvPr/>
        </p:nvPicPr>
        <p:blipFill>
          <a:blip r:embed="rId1"/>
          <a:stretch/>
        </p:blipFill>
        <p:spPr>
          <a:xfrm>
            <a:off x="6130440" y="0"/>
            <a:ext cx="6060960" cy="6861960"/>
          </a:xfrm>
          <a:prstGeom prst="rect">
            <a:avLst/>
          </a:prstGeom>
          <a:ln>
            <a:noFill/>
          </a:ln>
        </p:spPr>
      </p:pic>
      <p:pic>
        <p:nvPicPr>
          <p:cNvPr id="426" name="Picture 2" descr=""/>
          <p:cNvPicPr/>
          <p:nvPr/>
        </p:nvPicPr>
        <p:blipFill>
          <a:blip r:embed="rId2"/>
          <a:stretch/>
        </p:blipFill>
        <p:spPr>
          <a:xfrm>
            <a:off x="5616720" y="0"/>
            <a:ext cx="6736320" cy="68576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TextShape 1"/>
          <p:cNvSpPr txBox="1"/>
          <p:nvPr/>
        </p:nvSpPr>
        <p:spPr>
          <a:xfrm>
            <a:off x="523440" y="394560"/>
            <a:ext cx="10049040" cy="1276920"/>
          </a:xfrm>
          <a:prstGeom prst="rect">
            <a:avLst/>
          </a:prstGeom>
          <a:noFill/>
          <a:ln w="12600">
            <a:noFill/>
          </a:ln>
        </p:spPr>
        <p:txBody>
          <a:bodyPr lIns="45720" rIns="45720" tIns="45000" bIns="45000" anchor="ctr">
            <a:normAutofit fontScale="88000"/>
          </a:bodyPr>
          <a:p>
            <a:pPr>
              <a:lnSpc>
                <a:spcPct val="100000"/>
              </a:lnSpc>
              <a:tabLst>
                <a:tab algn="l" pos="0"/>
              </a:tabLst>
            </a:pPr>
            <a:r>
              <a:rPr b="0" lang="en-GB" sz="4000" spc="-1" strike="noStrike">
                <a:solidFill>
                  <a:srgbClr val="000000"/>
                </a:solidFill>
                <a:latin typeface="Merriweather"/>
                <a:ea typeface="Merriweather"/>
              </a:rPr>
              <a:t>Strengthening the voices of young people with disabilities in Nepal - aims</a:t>
            </a:r>
            <a:endParaRPr b="0" lang="en-GB" sz="4000" spc="-1" strike="noStrike">
              <a:solidFill>
                <a:srgbClr val="000000"/>
              </a:solidFill>
              <a:latin typeface="Franklin Gothic Book"/>
            </a:endParaRPr>
          </a:p>
        </p:txBody>
      </p:sp>
      <p:sp>
        <p:nvSpPr>
          <p:cNvPr id="355" name="CustomShape 2"/>
          <p:cNvSpPr/>
          <p:nvPr/>
        </p:nvSpPr>
        <p:spPr>
          <a:xfrm>
            <a:off x="523440" y="2461320"/>
            <a:ext cx="10999440" cy="2920320"/>
          </a:xfrm>
          <a:prstGeom prst="rect">
            <a:avLst/>
          </a:prstGeom>
          <a:noFill/>
          <a:ln>
            <a:noFill/>
          </a:ln>
        </p:spPr>
        <p:style>
          <a:lnRef idx="0"/>
          <a:fillRef idx="0"/>
          <a:effectRef idx="0"/>
          <a:fontRef idx="minor"/>
        </p:style>
        <p:txBody>
          <a:bodyPr lIns="90000" rIns="90000" tIns="45000" bIns="45000">
            <a:spAutoFit/>
          </a:bodyPr>
          <a:p>
            <a:pPr algn="ctr">
              <a:lnSpc>
                <a:spcPct val="115000"/>
              </a:lnSpc>
              <a:spcBef>
                <a:spcPts val="499"/>
              </a:spcBef>
              <a:tabLst>
                <a:tab algn="l" pos="0"/>
              </a:tabLst>
            </a:pPr>
            <a:endParaRPr b="0" lang="en-GB" sz="1800" spc="-1" strike="noStrike">
              <a:latin typeface="Arial"/>
            </a:endParaRPr>
          </a:p>
          <a:p>
            <a:pPr marL="457200" indent="-456840">
              <a:lnSpc>
                <a:spcPct val="115000"/>
              </a:lnSpc>
              <a:spcBef>
                <a:spcPts val="499"/>
              </a:spcBef>
              <a:buClr>
                <a:srgbClr val="000000"/>
              </a:buClr>
              <a:buFont typeface="Wingdings" charset="2"/>
              <a:buChar char=""/>
              <a:tabLst>
                <a:tab algn="l" pos="0"/>
              </a:tabLst>
            </a:pPr>
            <a:r>
              <a:rPr b="0" lang="en-GB" sz="2800" spc="-1" strike="noStrike">
                <a:solidFill>
                  <a:srgbClr val="000000"/>
                </a:solidFill>
                <a:latin typeface="Calibri"/>
                <a:ea typeface="Times New Roman"/>
              </a:rPr>
              <a:t>To identify key factors which impact upon the </a:t>
            </a:r>
            <a:r>
              <a:rPr b="1" lang="en-GB" sz="2800" spc="-1" strike="noStrike">
                <a:solidFill>
                  <a:srgbClr val="000000"/>
                </a:solidFill>
                <a:latin typeface="Calibri"/>
                <a:ea typeface="Times New Roman"/>
              </a:rPr>
              <a:t>wellbeing</a:t>
            </a:r>
            <a:r>
              <a:rPr b="0" lang="en-GB" sz="2800" spc="-1" strike="noStrike">
                <a:solidFill>
                  <a:srgbClr val="000000"/>
                </a:solidFill>
                <a:latin typeface="Calibri"/>
                <a:ea typeface="Times New Roman"/>
              </a:rPr>
              <a:t> of older adolescents of 14-19 years  with disabilities in Nepal</a:t>
            </a:r>
            <a:endParaRPr b="0" lang="en-GB" sz="2800" spc="-1" strike="noStrike">
              <a:latin typeface="Arial"/>
            </a:endParaRPr>
          </a:p>
          <a:p>
            <a:pPr>
              <a:lnSpc>
                <a:spcPct val="115000"/>
              </a:lnSpc>
              <a:spcBef>
                <a:spcPts val="499"/>
              </a:spcBef>
              <a:tabLst>
                <a:tab algn="l" pos="0"/>
              </a:tabLst>
            </a:pPr>
            <a:endParaRPr b="0" lang="en-GB" sz="2800" spc="-1" strike="noStrike">
              <a:latin typeface="Arial"/>
            </a:endParaRPr>
          </a:p>
          <a:p>
            <a:pPr marL="457200" indent="-456840">
              <a:lnSpc>
                <a:spcPct val="115000"/>
              </a:lnSpc>
              <a:spcAft>
                <a:spcPts val="1001"/>
              </a:spcAft>
              <a:buClr>
                <a:srgbClr val="000000"/>
              </a:buClr>
              <a:buFont typeface="Wingdings" charset="2"/>
              <a:buChar char=""/>
              <a:tabLst>
                <a:tab algn="l" pos="0"/>
              </a:tabLst>
            </a:pPr>
            <a:r>
              <a:rPr b="0" lang="en-GB" sz="2800" spc="-1" strike="noStrike">
                <a:solidFill>
                  <a:srgbClr val="000000"/>
                </a:solidFill>
                <a:latin typeface="Calibri"/>
                <a:ea typeface="Times New Roman"/>
              </a:rPr>
              <a:t>To explore the </a:t>
            </a:r>
            <a:r>
              <a:rPr b="1" lang="en-GB" sz="2800" spc="-1" strike="noStrike">
                <a:solidFill>
                  <a:srgbClr val="000000"/>
                </a:solidFill>
                <a:latin typeface="Calibri"/>
                <a:ea typeface="Times New Roman"/>
              </a:rPr>
              <a:t>contribution of peer-focused research </a:t>
            </a:r>
            <a:r>
              <a:rPr b="0" lang="en-GB" sz="2800" spc="-1" strike="noStrike">
                <a:solidFill>
                  <a:srgbClr val="000000"/>
                </a:solidFill>
                <a:latin typeface="Calibri"/>
                <a:ea typeface="Times New Roman"/>
              </a:rPr>
              <a:t>with adolescents with disabilities</a:t>
            </a:r>
            <a:endParaRPr b="0" lang="en-GB"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TextShape 1"/>
          <p:cNvSpPr txBox="1"/>
          <p:nvPr/>
        </p:nvSpPr>
        <p:spPr>
          <a:xfrm>
            <a:off x="523440" y="303120"/>
            <a:ext cx="11282400" cy="1538640"/>
          </a:xfrm>
          <a:prstGeom prst="rect">
            <a:avLst/>
          </a:prstGeom>
          <a:noFill/>
          <a:ln w="12600">
            <a:noFill/>
          </a:ln>
        </p:spPr>
        <p:txBody>
          <a:bodyPr lIns="45720" rIns="45720" tIns="45000" bIns="45000" anchor="ctr">
            <a:noAutofit/>
          </a:bodyPr>
          <a:p>
            <a:pPr>
              <a:lnSpc>
                <a:spcPct val="100000"/>
              </a:lnSpc>
              <a:tabLst>
                <a:tab algn="l" pos="0"/>
              </a:tabLst>
            </a:pPr>
            <a:r>
              <a:rPr b="0" lang="en-GB" sz="3800" spc="-1" strike="noStrike">
                <a:solidFill>
                  <a:srgbClr val="000000"/>
                </a:solidFill>
                <a:latin typeface="Merriweather"/>
                <a:ea typeface="Merriweather"/>
              </a:rPr>
              <a:t>Youth Researcher Participation process </a:t>
            </a:r>
            <a:endParaRPr b="0" lang="en-GB" sz="3800" spc="-1" strike="noStrike">
              <a:solidFill>
                <a:srgbClr val="000000"/>
              </a:solidFill>
              <a:latin typeface="Franklin Gothic Book"/>
            </a:endParaRPr>
          </a:p>
        </p:txBody>
      </p:sp>
      <p:sp>
        <p:nvSpPr>
          <p:cNvPr id="357" name="CustomShape 2"/>
          <p:cNvSpPr/>
          <p:nvPr/>
        </p:nvSpPr>
        <p:spPr>
          <a:xfrm>
            <a:off x="2624760" y="3368520"/>
            <a:ext cx="1873440" cy="388800"/>
          </a:xfrm>
          <a:prstGeom prst="rect">
            <a:avLst/>
          </a:prstGeom>
          <a:solidFill>
            <a:schemeClr val="bg1"/>
          </a:solidFill>
          <a:ln w="12600">
            <a:noFill/>
          </a:ln>
        </p:spPr>
        <p:style>
          <a:lnRef idx="0"/>
          <a:fillRef idx="0"/>
          <a:effectRef idx="0"/>
          <a:fontRef idx="minor"/>
        </p:style>
        <p:txBody>
          <a:bodyPr lIns="25560" rIns="25560" tIns="25560" bIns="25560" anchor="ctr">
            <a:noAutofit/>
          </a:bodyPr>
          <a:p>
            <a:pPr algn="ctr">
              <a:lnSpc>
                <a:spcPct val="100000"/>
              </a:lnSpc>
              <a:tabLst>
                <a:tab algn="l" pos="0"/>
              </a:tabLst>
            </a:pPr>
            <a:r>
              <a:rPr b="0" lang="en-GB" sz="1600" spc="-1" strike="noStrike">
                <a:solidFill>
                  <a:srgbClr val="000000"/>
                </a:solidFill>
                <a:latin typeface="Open Sans Light"/>
                <a:ea typeface="Open Sans Light"/>
              </a:rPr>
              <a:t>½ day refresher </a:t>
            </a:r>
            <a:endParaRPr b="0" lang="en-GB" sz="1600" spc="-1" strike="noStrike">
              <a:latin typeface="Arial"/>
            </a:endParaRPr>
          </a:p>
        </p:txBody>
      </p:sp>
      <p:sp>
        <p:nvSpPr>
          <p:cNvPr id="358" name="CustomShape 3"/>
          <p:cNvSpPr/>
          <p:nvPr/>
        </p:nvSpPr>
        <p:spPr>
          <a:xfrm>
            <a:off x="1598040" y="1879920"/>
            <a:ext cx="1290960" cy="497160"/>
          </a:xfrm>
          <a:prstGeom prst="rect">
            <a:avLst/>
          </a:prstGeom>
          <a:noFill/>
          <a:ln w="12600">
            <a:noFill/>
          </a:ln>
        </p:spPr>
        <p:style>
          <a:lnRef idx="0"/>
          <a:fillRef idx="0"/>
          <a:effectRef idx="0"/>
          <a:fontRef idx="minor"/>
        </p:style>
        <p:txBody>
          <a:bodyPr lIns="25560" rIns="25560" tIns="25560" bIns="25560" anchor="b">
            <a:noAutofit/>
          </a:bodyPr>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a:p>
            <a:pPr>
              <a:lnSpc>
                <a:spcPct val="100000"/>
              </a:lnSpc>
              <a:tabLst>
                <a:tab algn="l" pos="0"/>
              </a:tabLst>
            </a:pPr>
            <a:endParaRPr b="0" lang="en-GB" sz="1800" spc="-1" strike="noStrike">
              <a:latin typeface="Arial"/>
            </a:endParaRPr>
          </a:p>
        </p:txBody>
      </p:sp>
      <p:sp>
        <p:nvSpPr>
          <p:cNvPr id="359" name="Line 4"/>
          <p:cNvSpPr/>
          <p:nvPr/>
        </p:nvSpPr>
        <p:spPr>
          <a:xfrm>
            <a:off x="2624400" y="3184560"/>
            <a:ext cx="0" cy="827640"/>
          </a:xfrm>
          <a:prstGeom prst="line">
            <a:avLst/>
          </a:prstGeom>
          <a:ln w="38160">
            <a:solidFill>
              <a:srgbClr val="000000"/>
            </a:solidFill>
            <a:miter/>
            <a:tailEnd len="med" type="triangle" w="med"/>
          </a:ln>
        </p:spPr>
        <p:style>
          <a:lnRef idx="0"/>
          <a:fillRef idx="0"/>
          <a:effectRef idx="0"/>
          <a:fontRef idx="minor"/>
        </p:style>
      </p:sp>
      <p:sp>
        <p:nvSpPr>
          <p:cNvPr id="360" name="CustomShape 5"/>
          <p:cNvSpPr/>
          <p:nvPr/>
        </p:nvSpPr>
        <p:spPr>
          <a:xfrm>
            <a:off x="1011600" y="4195440"/>
            <a:ext cx="2791800" cy="2263320"/>
          </a:xfrm>
          <a:prstGeom prst="rect">
            <a:avLst/>
          </a:prstGeom>
          <a:solidFill>
            <a:srgbClr val="feb717"/>
          </a:solidFill>
          <a:ln w="12600">
            <a:noFill/>
          </a:ln>
        </p:spPr>
        <p:style>
          <a:lnRef idx="0"/>
          <a:fillRef idx="0"/>
          <a:effectRef idx="0"/>
          <a:fontRef idx="minor"/>
        </p:style>
      </p:sp>
      <p:sp>
        <p:nvSpPr>
          <p:cNvPr id="361" name="CustomShape 6"/>
          <p:cNvSpPr/>
          <p:nvPr/>
        </p:nvSpPr>
        <p:spPr>
          <a:xfrm>
            <a:off x="1076760" y="4153680"/>
            <a:ext cx="2956680" cy="1513800"/>
          </a:xfrm>
          <a:prstGeom prst="rect">
            <a:avLst/>
          </a:prstGeom>
          <a:noFill/>
          <a:ln w="12600">
            <a:noFill/>
          </a:ln>
        </p:spPr>
        <p:style>
          <a:lnRef idx="0"/>
          <a:fillRef idx="0"/>
          <a:effectRef idx="0"/>
          <a:fontRef idx="minor"/>
        </p:style>
        <p:txBody>
          <a:bodyPr lIns="25560" rIns="25560" tIns="25560" bIns="25560">
            <a:noAutofit/>
          </a:bodyPr>
          <a:p>
            <a:pPr>
              <a:lnSpc>
                <a:spcPct val="100000"/>
              </a:lnSpc>
              <a:tabLst>
                <a:tab algn="l" pos="0"/>
              </a:tabLst>
            </a:pPr>
            <a:r>
              <a:rPr b="0" lang="en-GB" sz="2500" spc="-1" strike="noStrike">
                <a:solidFill>
                  <a:srgbClr val="000000"/>
                </a:solidFill>
                <a:latin typeface="Open Sans Light"/>
                <a:ea typeface="Open Sans Light"/>
              </a:rPr>
              <a:t>Field work</a:t>
            </a:r>
            <a:endParaRPr b="0" lang="en-GB" sz="2500" spc="-1" strike="noStrike">
              <a:latin typeface="Arial"/>
            </a:endParaRPr>
          </a:p>
          <a:p>
            <a:pPr>
              <a:lnSpc>
                <a:spcPct val="100000"/>
              </a:lnSpc>
              <a:tabLst>
                <a:tab algn="l" pos="0"/>
              </a:tabLst>
            </a:pPr>
            <a:r>
              <a:rPr b="0" lang="en-GB" sz="2500" spc="-1" strike="noStrike">
                <a:solidFill>
                  <a:srgbClr val="000000"/>
                </a:solidFill>
                <a:latin typeface="Open Sans Light"/>
                <a:ea typeface="Open Sans Light"/>
              </a:rPr>
              <a:t>in 4 sites</a:t>
            </a:r>
            <a:endParaRPr b="0" lang="en-GB" sz="2500" spc="-1" strike="noStrike">
              <a:latin typeface="Arial"/>
            </a:endParaRPr>
          </a:p>
          <a:p>
            <a:pPr>
              <a:lnSpc>
                <a:spcPct val="100000"/>
              </a:lnSpc>
              <a:tabLst>
                <a:tab algn="l" pos="0"/>
              </a:tabLst>
            </a:pPr>
            <a:r>
              <a:rPr b="0" lang="en-GB" sz="2500" spc="-1" strike="noStrike">
                <a:solidFill>
                  <a:srgbClr val="000000"/>
                </a:solidFill>
                <a:latin typeface="Open Sans Light"/>
                <a:ea typeface="Open Sans Light"/>
              </a:rPr>
              <a:t>Co-facilitation/</a:t>
            </a:r>
            <a:endParaRPr b="0" lang="en-GB" sz="2500" spc="-1" strike="noStrike">
              <a:latin typeface="Arial"/>
            </a:endParaRPr>
          </a:p>
          <a:p>
            <a:pPr>
              <a:lnSpc>
                <a:spcPct val="100000"/>
              </a:lnSpc>
              <a:tabLst>
                <a:tab algn="l" pos="0"/>
              </a:tabLst>
            </a:pPr>
            <a:r>
              <a:rPr b="0" lang="en-GB" sz="2500" spc="-1" strike="noStrike">
                <a:solidFill>
                  <a:srgbClr val="000000"/>
                </a:solidFill>
                <a:latin typeface="Open Sans Light"/>
                <a:ea typeface="Open Sans Light"/>
              </a:rPr>
              <a:t>mentoring with experienced reseacher </a:t>
            </a:r>
            <a:endParaRPr b="0" lang="en-GB" sz="2500" spc="-1" strike="noStrike">
              <a:latin typeface="Arial"/>
            </a:endParaRPr>
          </a:p>
        </p:txBody>
      </p:sp>
      <p:sp>
        <p:nvSpPr>
          <p:cNvPr id="362" name="CustomShape 7"/>
          <p:cNvSpPr/>
          <p:nvPr/>
        </p:nvSpPr>
        <p:spPr>
          <a:xfrm>
            <a:off x="4090680" y="4910760"/>
            <a:ext cx="1246680" cy="360"/>
          </a:xfrm>
          <a:custGeom>
            <a:avLst/>
            <a:gdLst/>
            <a:ahLst/>
            <a:rect l="l" t="t" r="r" b="b"/>
            <a:pathLst>
              <a:path w="21600" h="21600">
                <a:moveTo>
                  <a:pt x="0" y="0"/>
                </a:moveTo>
                <a:lnTo>
                  <a:pt x="21600" y="21600"/>
                </a:lnTo>
              </a:path>
            </a:pathLst>
          </a:custGeom>
          <a:noFill/>
          <a:ln w="38160">
            <a:miter/>
            <a:headEnd len="med" type="triangle" w="med"/>
            <a:tailEnd len="med" type="triangle" w="med"/>
          </a:ln>
        </p:spPr>
        <p:style>
          <a:lnRef idx="0"/>
          <a:fillRef idx="0"/>
          <a:effectRef idx="0"/>
          <a:fontRef idx="minor"/>
        </p:style>
      </p:sp>
      <p:sp>
        <p:nvSpPr>
          <p:cNvPr id="363" name="CustomShape 8"/>
          <p:cNvSpPr/>
          <p:nvPr/>
        </p:nvSpPr>
        <p:spPr>
          <a:xfrm>
            <a:off x="5519160" y="4314600"/>
            <a:ext cx="3047400" cy="1424520"/>
          </a:xfrm>
          <a:prstGeom prst="rect">
            <a:avLst/>
          </a:prstGeom>
          <a:solidFill>
            <a:srgbClr val="33006f"/>
          </a:solidFill>
          <a:ln w="12600">
            <a:noFill/>
          </a:ln>
        </p:spPr>
        <p:style>
          <a:lnRef idx="0"/>
          <a:fillRef idx="0"/>
          <a:effectRef idx="0"/>
          <a:fontRef idx="minor"/>
        </p:style>
      </p:sp>
      <p:sp>
        <p:nvSpPr>
          <p:cNvPr id="364" name="CustomShape 9"/>
          <p:cNvSpPr/>
          <p:nvPr/>
        </p:nvSpPr>
        <p:spPr>
          <a:xfrm>
            <a:off x="5700240" y="4389120"/>
            <a:ext cx="3595680" cy="1350000"/>
          </a:xfrm>
          <a:prstGeom prst="rect">
            <a:avLst/>
          </a:prstGeom>
          <a:noFill/>
          <a:ln w="12600">
            <a:noFill/>
          </a:ln>
        </p:spPr>
        <p:style>
          <a:lnRef idx="0"/>
          <a:fillRef idx="0"/>
          <a:effectRef idx="0"/>
          <a:fontRef idx="minor"/>
        </p:style>
        <p:txBody>
          <a:bodyPr lIns="25560" rIns="25560" tIns="25560" bIns="25560">
            <a:noAutofit/>
          </a:bodyPr>
          <a:p>
            <a:pPr>
              <a:lnSpc>
                <a:spcPct val="100000"/>
              </a:lnSpc>
              <a:tabLst>
                <a:tab algn="l" pos="0"/>
              </a:tabLst>
            </a:pPr>
            <a:r>
              <a:rPr b="0" lang="en-GB" sz="2500" spc="-1" strike="noStrike">
                <a:solidFill>
                  <a:srgbClr val="ffffff"/>
                </a:solidFill>
                <a:latin typeface="Open Sans Light"/>
                <a:ea typeface="Open Sans Light"/>
              </a:rPr>
              <a:t>Analysis workshop</a:t>
            </a:r>
            <a:endParaRPr b="0" lang="en-GB" sz="2500" spc="-1" strike="noStrike">
              <a:latin typeface="Arial"/>
            </a:endParaRPr>
          </a:p>
          <a:p>
            <a:pPr>
              <a:lnSpc>
                <a:spcPct val="100000"/>
              </a:lnSpc>
              <a:tabLst>
                <a:tab algn="l" pos="0"/>
              </a:tabLst>
            </a:pPr>
            <a:r>
              <a:rPr b="0" lang="en-GB" sz="2500" spc="-1" strike="noStrike">
                <a:solidFill>
                  <a:srgbClr val="ffffff"/>
                </a:solidFill>
                <a:latin typeface="Open Sans Light"/>
                <a:ea typeface="Open Sans Light"/>
              </a:rPr>
              <a:t>2 days  </a:t>
            </a:r>
            <a:endParaRPr b="0" lang="en-GB" sz="2500" spc="-1" strike="noStrike">
              <a:latin typeface="Arial"/>
            </a:endParaRPr>
          </a:p>
        </p:txBody>
      </p:sp>
      <p:pic>
        <p:nvPicPr>
          <p:cNvPr id="365" name="Picture 11" descr=""/>
          <p:cNvPicPr/>
          <p:nvPr/>
        </p:nvPicPr>
        <p:blipFill>
          <a:blip r:embed="rId1"/>
          <a:stretch/>
        </p:blipFill>
        <p:spPr>
          <a:xfrm>
            <a:off x="8853840" y="4710960"/>
            <a:ext cx="385200" cy="399240"/>
          </a:xfrm>
          <a:prstGeom prst="rect">
            <a:avLst/>
          </a:prstGeom>
          <a:ln>
            <a:noFill/>
          </a:ln>
        </p:spPr>
      </p:pic>
      <p:sp>
        <p:nvSpPr>
          <p:cNvPr id="366" name="CustomShape 10"/>
          <p:cNvSpPr/>
          <p:nvPr/>
        </p:nvSpPr>
        <p:spPr>
          <a:xfrm>
            <a:off x="10020960" y="4522680"/>
            <a:ext cx="2032560" cy="812160"/>
          </a:xfrm>
          <a:prstGeom prst="rect">
            <a:avLst/>
          </a:prstGeom>
          <a:solidFill>
            <a:srgbClr val="ffffff"/>
          </a:solidFill>
          <a:ln w="25560">
            <a:solidFill>
              <a:schemeClr val="accent1"/>
            </a:solidFill>
            <a:round/>
          </a:ln>
        </p:spPr>
        <p:style>
          <a:lnRef idx="0"/>
          <a:fillRef idx="0"/>
          <a:effectRef idx="0"/>
          <a:fontRef idx="minor"/>
        </p:style>
        <p:txBody>
          <a:bodyPr lIns="25560" rIns="25560" tIns="25560" bIns="25560" anchor="ctr">
            <a:spAutoFit/>
          </a:bodyPr>
          <a:p>
            <a:pPr algn="ctr">
              <a:lnSpc>
                <a:spcPct val="100000"/>
              </a:lnSpc>
              <a:tabLst>
                <a:tab algn="l" pos="0"/>
              </a:tabLst>
            </a:pPr>
            <a:r>
              <a:rPr b="0" lang="en-GB" sz="2500" spc="-1" strike="noStrike">
                <a:solidFill>
                  <a:srgbClr val="000000"/>
                </a:solidFill>
                <a:latin typeface="Franklin Gothic Book"/>
                <a:ea typeface="Franklin Gothic Book"/>
              </a:rPr>
              <a:t>Dissemination </a:t>
            </a:r>
            <a:endParaRPr b="0" lang="en-GB" sz="2500" spc="-1" strike="noStrike">
              <a:latin typeface="Arial"/>
            </a:endParaRPr>
          </a:p>
        </p:txBody>
      </p:sp>
      <p:sp>
        <p:nvSpPr>
          <p:cNvPr id="367" name="CustomShape 11"/>
          <p:cNvSpPr/>
          <p:nvPr/>
        </p:nvSpPr>
        <p:spPr>
          <a:xfrm>
            <a:off x="1476000" y="1908360"/>
            <a:ext cx="2602080" cy="1276920"/>
          </a:xfrm>
          <a:prstGeom prst="rect">
            <a:avLst/>
          </a:prstGeom>
          <a:solidFill>
            <a:schemeClr val="bg1"/>
          </a:solidFill>
          <a:ln w="12600">
            <a:noFill/>
          </a:ln>
        </p:spPr>
        <p:style>
          <a:lnRef idx="0"/>
          <a:fillRef idx="0"/>
          <a:effectRef idx="0"/>
          <a:fontRef idx="minor"/>
        </p:style>
        <p:txBody>
          <a:bodyPr lIns="25560" rIns="25560" tIns="25560" bIns="25560" anchor="ctr">
            <a:noAutofit/>
          </a:bodyPr>
          <a:p>
            <a:pPr algn="ctr">
              <a:lnSpc>
                <a:spcPct val="100000"/>
              </a:lnSpc>
              <a:tabLst>
                <a:tab algn="l" pos="0"/>
              </a:tabLst>
            </a:pPr>
            <a:r>
              <a:rPr b="0" lang="en-GB" sz="1600" spc="-1" strike="noStrike">
                <a:solidFill>
                  <a:srgbClr val="000000"/>
                </a:solidFill>
                <a:latin typeface="Open Sans Light"/>
                <a:ea typeface="Open Sans Light"/>
              </a:rPr>
              <a:t>5 day training</a:t>
            </a:r>
            <a:endParaRPr b="0" lang="en-GB" sz="1600" spc="-1" strike="noStrike">
              <a:latin typeface="Arial"/>
            </a:endParaRPr>
          </a:p>
        </p:txBody>
      </p:sp>
      <p:sp>
        <p:nvSpPr>
          <p:cNvPr id="368" name="CustomShape 12"/>
          <p:cNvSpPr/>
          <p:nvPr/>
        </p:nvSpPr>
        <p:spPr>
          <a:xfrm>
            <a:off x="8823960" y="3943080"/>
            <a:ext cx="1877400" cy="504720"/>
          </a:xfrm>
          <a:prstGeom prst="rect">
            <a:avLst/>
          </a:prstGeom>
          <a:solidFill>
            <a:srgbClr val="33006f"/>
          </a:solidFill>
          <a:ln w="12600">
            <a:noFill/>
          </a:ln>
        </p:spPr>
        <p:style>
          <a:lnRef idx="0"/>
          <a:fillRef idx="0"/>
          <a:effectRef idx="0"/>
          <a:fontRef idx="minor"/>
        </p:style>
        <p:txBody>
          <a:bodyPr lIns="25560" rIns="25560" tIns="25560" bIns="25560" anchor="ctr">
            <a:noAutofit/>
          </a:bodyPr>
          <a:p>
            <a:pPr algn="ctr">
              <a:lnSpc>
                <a:spcPct val="100000"/>
              </a:lnSpc>
              <a:tabLst>
                <a:tab algn="l" pos="0"/>
              </a:tabLst>
            </a:pPr>
            <a:r>
              <a:rPr b="0" lang="en-GB" sz="1600" spc="-1" strike="noStrike">
                <a:solidFill>
                  <a:srgbClr val="ffffff"/>
                </a:solidFill>
                <a:latin typeface="Open Sans Light"/>
                <a:ea typeface="Open Sans Light"/>
              </a:rPr>
              <a:t>Feedback on draft report</a:t>
            </a:r>
            <a:endParaRPr b="0" lang="en-GB" sz="1600" spc="-1" strike="noStrike">
              <a:latin typeface="Arial"/>
            </a:endParaRPr>
          </a:p>
        </p:txBody>
      </p:sp>
      <p:pic>
        <p:nvPicPr>
          <p:cNvPr id="369" name="Picture 3" descr=""/>
          <p:cNvPicPr/>
          <p:nvPr/>
        </p:nvPicPr>
        <p:blipFill>
          <a:blip r:embed="rId2"/>
          <a:stretch/>
        </p:blipFill>
        <p:spPr>
          <a:xfrm rot="5400000">
            <a:off x="4450680" y="1682280"/>
            <a:ext cx="231480" cy="950760"/>
          </a:xfrm>
          <a:prstGeom prst="rect">
            <a:avLst/>
          </a:prstGeom>
          <a:ln>
            <a:noFill/>
          </a:ln>
        </p:spPr>
      </p:pic>
      <p:sp>
        <p:nvSpPr>
          <p:cNvPr id="370" name="CustomShape 13"/>
          <p:cNvSpPr/>
          <p:nvPr/>
        </p:nvSpPr>
        <p:spPr>
          <a:xfrm>
            <a:off x="5338080" y="1635120"/>
            <a:ext cx="2048040" cy="1015560"/>
          </a:xfrm>
          <a:prstGeom prst="rect">
            <a:avLst/>
          </a:prstGeom>
          <a:noFill/>
          <a:ln w="12600">
            <a:noFill/>
          </a:ln>
        </p:spPr>
        <p:style>
          <a:lnRef idx="0"/>
          <a:fillRef idx="0"/>
          <a:effectRef idx="0"/>
          <a:fontRef idx="minor"/>
        </p:style>
        <p:txBody>
          <a:bodyPr lIns="50760" rIns="50760" tIns="50760" bIns="50760" anchor="ctr">
            <a:spAutoFit/>
          </a:bodyPr>
          <a:p>
            <a:pPr algn="ctr">
              <a:lnSpc>
                <a:spcPct val="100000"/>
              </a:lnSpc>
              <a:tabLst>
                <a:tab algn="l" pos="0"/>
              </a:tabLst>
            </a:pPr>
            <a:r>
              <a:rPr b="0" lang="en-GB" sz="2000" spc="-1" strike="noStrike">
                <a:solidFill>
                  <a:srgbClr val="000000"/>
                </a:solidFill>
                <a:latin typeface="Franklin Gothic Book"/>
                <a:ea typeface="Franklin Gothic Book"/>
              </a:rPr>
              <a:t>Open recruitment process</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5133960" y="3146760"/>
            <a:ext cx="1923120" cy="306360"/>
          </a:xfrm>
          <a:prstGeom prst="rect">
            <a:avLst/>
          </a:prstGeom>
          <a:noFill/>
          <a:ln>
            <a:noFill/>
          </a:ln>
        </p:spPr>
        <p:style>
          <a:lnRef idx="0"/>
          <a:fillRef idx="0"/>
          <a:effectRef idx="0"/>
          <a:fontRef idx="minor"/>
        </p:style>
      </p:sp>
      <p:sp>
        <p:nvSpPr>
          <p:cNvPr id="372" name="CustomShape 2"/>
          <p:cNvSpPr/>
          <p:nvPr/>
        </p:nvSpPr>
        <p:spPr>
          <a:xfrm>
            <a:off x="4473720" y="6255720"/>
            <a:ext cx="2909880" cy="181440"/>
          </a:xfrm>
          <a:prstGeom prst="rect">
            <a:avLst/>
          </a:prstGeom>
          <a:noFill/>
          <a:ln>
            <a:noFill/>
          </a:ln>
        </p:spPr>
        <p:style>
          <a:lnRef idx="0"/>
          <a:fillRef idx="0"/>
          <a:effectRef idx="0"/>
          <a:fontRef idx="minor"/>
        </p:style>
      </p:sp>
      <p:pic>
        <p:nvPicPr>
          <p:cNvPr id="373" name="Picture 4" descr="WaterAid colour.jpg"/>
          <p:cNvPicPr/>
          <p:nvPr/>
        </p:nvPicPr>
        <p:blipFill>
          <a:blip r:embed="rId1"/>
          <a:stretch/>
        </p:blipFill>
        <p:spPr>
          <a:xfrm>
            <a:off x="7418520" y="6337440"/>
            <a:ext cx="994680" cy="201960"/>
          </a:xfrm>
          <a:prstGeom prst="rect">
            <a:avLst/>
          </a:prstGeom>
          <a:ln w="9360">
            <a:noFill/>
          </a:ln>
        </p:spPr>
      </p:pic>
      <p:sp>
        <p:nvSpPr>
          <p:cNvPr id="374" name="CustomShape 3"/>
          <p:cNvSpPr/>
          <p:nvPr/>
        </p:nvSpPr>
        <p:spPr>
          <a:xfrm>
            <a:off x="7210080" y="153000"/>
            <a:ext cx="3510720" cy="357588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1" lang="en-US" sz="1679" spc="-1" strike="noStrike">
                <a:solidFill>
                  <a:srgbClr val="000000"/>
                </a:solidFill>
                <a:latin typeface="Franklin Gothic Book"/>
                <a:ea typeface="Franklin Gothic Book"/>
              </a:rPr>
              <a:t>Research training workshop – Nepal</a:t>
            </a:r>
            <a:endParaRPr b="0" lang="en-GB" sz="1679" spc="-1" strike="noStrike">
              <a:latin typeface="Arial"/>
            </a:endParaRPr>
          </a:p>
          <a:p>
            <a:pPr algn="ctr">
              <a:lnSpc>
                <a:spcPct val="100000"/>
              </a:lnSpc>
              <a:tabLst>
                <a:tab algn="l" pos="0"/>
              </a:tabLst>
            </a:pPr>
            <a:r>
              <a:rPr b="1" lang="en-US" sz="1679" spc="-1" strike="noStrike">
                <a:solidFill>
                  <a:srgbClr val="000000"/>
                </a:solidFill>
                <a:latin typeface="Franklin Gothic Book"/>
                <a:ea typeface="Franklin Gothic Book"/>
              </a:rPr>
              <a:t>(28 August – 1 September, 2017)</a:t>
            </a:r>
            <a:endParaRPr b="0" lang="en-GB" sz="1679" spc="-1" strike="noStrike">
              <a:latin typeface="Arial"/>
            </a:endParaRPr>
          </a:p>
          <a:p>
            <a:pPr algn="ctr">
              <a:lnSpc>
                <a:spcPct val="100000"/>
              </a:lnSpc>
              <a:tabLst>
                <a:tab algn="l" pos="0"/>
              </a:tabLst>
            </a:pPr>
            <a:endParaRPr b="0" lang="en-GB" sz="1679" spc="-1" strike="noStrike">
              <a:latin typeface="Arial"/>
            </a:endParaRPr>
          </a:p>
          <a:p>
            <a:pPr algn="ctr">
              <a:lnSpc>
                <a:spcPct val="100000"/>
              </a:lnSpc>
              <a:tabLst>
                <a:tab algn="l" pos="0"/>
              </a:tabLst>
            </a:pPr>
            <a:r>
              <a:rPr b="1" lang="en-US" sz="2230" spc="-1" strike="noStrike">
                <a:solidFill>
                  <a:srgbClr val="000000"/>
                </a:solidFill>
                <a:latin typeface="Franklin Gothic Book"/>
                <a:ea typeface="Franklin Gothic Book"/>
              </a:rPr>
              <a:t>Building the capacity of youth researchers</a:t>
            </a:r>
            <a:endParaRPr b="0" lang="en-GB" sz="2230" spc="-1" strike="noStrike">
              <a:latin typeface="Arial"/>
            </a:endParaRPr>
          </a:p>
          <a:p>
            <a:pPr algn="ctr">
              <a:lnSpc>
                <a:spcPct val="100000"/>
              </a:lnSpc>
              <a:tabLst>
                <a:tab algn="l" pos="0"/>
              </a:tabLst>
            </a:pPr>
            <a:endParaRPr b="0" lang="en-GB" sz="2230" spc="-1" strike="noStrike">
              <a:latin typeface="Arial"/>
            </a:endParaRPr>
          </a:p>
          <a:p>
            <a:pPr algn="ctr">
              <a:lnSpc>
                <a:spcPct val="100000"/>
              </a:lnSpc>
              <a:tabLst>
                <a:tab algn="l" pos="0"/>
              </a:tabLst>
            </a:pPr>
            <a:r>
              <a:rPr b="1" lang="en-US" sz="1679" spc="-1" strike="noStrike">
                <a:solidFill>
                  <a:srgbClr val="000000"/>
                </a:solidFill>
                <a:latin typeface="Franklin Gothic Book"/>
                <a:ea typeface="Franklin Gothic Book"/>
              </a:rPr>
              <a:t>For young people living with a disability</a:t>
            </a:r>
            <a:endParaRPr b="0" lang="en-GB" sz="1679" spc="-1" strike="noStrike">
              <a:latin typeface="Arial"/>
            </a:endParaRPr>
          </a:p>
          <a:p>
            <a:pPr algn="ctr">
              <a:lnSpc>
                <a:spcPct val="100000"/>
              </a:lnSpc>
              <a:tabLst>
                <a:tab algn="l" pos="0"/>
              </a:tabLst>
            </a:pPr>
            <a:r>
              <a:rPr b="1" lang="en-US" sz="1679" spc="-1" strike="noStrike">
                <a:solidFill>
                  <a:srgbClr val="000000"/>
                </a:solidFill>
                <a:latin typeface="Franklin Gothic Book"/>
                <a:ea typeface="Franklin Gothic Book"/>
              </a:rPr>
              <a:t>Report for participants </a:t>
            </a:r>
            <a:endParaRPr b="0" lang="en-GB" sz="1679" spc="-1" strike="noStrike">
              <a:latin typeface="Arial"/>
            </a:endParaRPr>
          </a:p>
          <a:p>
            <a:pPr algn="ctr">
              <a:lnSpc>
                <a:spcPct val="100000"/>
              </a:lnSpc>
              <a:tabLst>
                <a:tab algn="l" pos="0"/>
              </a:tabLst>
            </a:pPr>
            <a:endParaRPr b="0" lang="en-GB" sz="1679" spc="-1" strike="noStrike">
              <a:latin typeface="Arial"/>
            </a:endParaRPr>
          </a:p>
        </p:txBody>
      </p:sp>
      <p:pic>
        <p:nvPicPr>
          <p:cNvPr id="375" name="Picture 2" descr=""/>
          <p:cNvPicPr/>
          <p:nvPr/>
        </p:nvPicPr>
        <p:blipFill>
          <a:blip r:embed="rId2"/>
          <a:stretch/>
        </p:blipFill>
        <p:spPr>
          <a:xfrm>
            <a:off x="10843200" y="6108840"/>
            <a:ext cx="801360" cy="420480"/>
          </a:xfrm>
          <a:prstGeom prst="rect">
            <a:avLst/>
          </a:prstGeom>
          <a:ln>
            <a:noFill/>
          </a:ln>
        </p:spPr>
      </p:pic>
      <p:pic>
        <p:nvPicPr>
          <p:cNvPr id="376" name="Picture 1" descr=""/>
          <p:cNvPicPr/>
          <p:nvPr/>
        </p:nvPicPr>
        <p:blipFill>
          <a:blip r:embed="rId3"/>
          <a:stretch/>
        </p:blipFill>
        <p:spPr>
          <a:xfrm>
            <a:off x="6984720" y="2890080"/>
            <a:ext cx="4161960" cy="3149640"/>
          </a:xfrm>
          <a:prstGeom prst="rect">
            <a:avLst/>
          </a:prstGeom>
          <a:ln>
            <a:noFill/>
          </a:ln>
        </p:spPr>
      </p:pic>
      <p:pic>
        <p:nvPicPr>
          <p:cNvPr id="377" name="Picture 15" descr="logo_EN"/>
          <p:cNvPicPr/>
          <p:nvPr/>
        </p:nvPicPr>
        <p:blipFill>
          <a:blip r:embed="rId4"/>
          <a:stretch/>
        </p:blipFill>
        <p:spPr>
          <a:xfrm>
            <a:off x="9270360" y="6087960"/>
            <a:ext cx="703440" cy="491760"/>
          </a:xfrm>
          <a:prstGeom prst="rect">
            <a:avLst/>
          </a:prstGeom>
          <a:ln w="9360">
            <a:noFill/>
          </a:ln>
        </p:spPr>
      </p:pic>
      <p:sp>
        <p:nvSpPr>
          <p:cNvPr id="378" name="TextShape 4"/>
          <p:cNvSpPr txBox="1"/>
          <p:nvPr/>
        </p:nvSpPr>
        <p:spPr>
          <a:xfrm>
            <a:off x="298800" y="1713240"/>
            <a:ext cx="5245560" cy="4866480"/>
          </a:xfrm>
          <a:prstGeom prst="rect">
            <a:avLst/>
          </a:prstGeom>
          <a:noFill/>
          <a:ln w="12600">
            <a:noFill/>
          </a:ln>
        </p:spPr>
        <p:txBody>
          <a:bodyPr lIns="45720" rIns="45720" tIns="45000" bIns="45000">
            <a:normAutofit/>
          </a:bodyPr>
          <a:p>
            <a:pPr marL="457200" indent="-456840">
              <a:lnSpc>
                <a:spcPct val="100000"/>
              </a:lnSpc>
              <a:spcBef>
                <a:spcPts val="2900"/>
              </a:spcBef>
              <a:buClr>
                <a:srgbClr val="000000"/>
              </a:buClr>
              <a:buFont typeface="Wingdings" charset="2"/>
              <a:buChar char=""/>
            </a:pPr>
            <a:r>
              <a:rPr b="0" lang="en-GB" sz="3000" spc="-1" strike="noStrike">
                <a:solidFill>
                  <a:srgbClr val="000000"/>
                </a:solidFill>
                <a:latin typeface="Open Sans"/>
                <a:ea typeface="Open Sans"/>
              </a:rPr>
              <a:t>Team of 7 youth </a:t>
            </a:r>
            <a:r>
              <a:rPr b="0" lang="en-GB" sz="2600" spc="-1" strike="noStrike">
                <a:solidFill>
                  <a:srgbClr val="000000"/>
                </a:solidFill>
                <a:latin typeface="Open Sans"/>
                <a:ea typeface="Open Sans"/>
              </a:rPr>
              <a:t>(22-26 years) with disabilities</a:t>
            </a:r>
            <a:endParaRPr b="0" lang="en-GB" sz="2600" spc="-1" strike="noStrike">
              <a:solidFill>
                <a:srgbClr val="000000"/>
              </a:solidFill>
              <a:latin typeface="Open Sans"/>
            </a:endParaRPr>
          </a:p>
          <a:p>
            <a:pPr marL="457200" indent="-456840">
              <a:lnSpc>
                <a:spcPct val="100000"/>
              </a:lnSpc>
              <a:spcBef>
                <a:spcPts val="2900"/>
              </a:spcBef>
              <a:buClr>
                <a:srgbClr val="000000"/>
              </a:buClr>
              <a:buFont typeface="Wingdings" charset="2"/>
              <a:buChar char=""/>
            </a:pPr>
            <a:r>
              <a:rPr b="0" lang="en-GB" sz="3000" spc="-1" strike="noStrike">
                <a:solidFill>
                  <a:srgbClr val="000000"/>
                </a:solidFill>
                <a:latin typeface="Open Sans"/>
                <a:ea typeface="Open Sans"/>
              </a:rPr>
              <a:t>Local national experienced lead researcher</a:t>
            </a:r>
            <a:endParaRPr b="0" lang="en-GB" sz="3000" spc="-1" strike="noStrike">
              <a:solidFill>
                <a:srgbClr val="000000"/>
              </a:solidFill>
              <a:latin typeface="Open Sans"/>
            </a:endParaRPr>
          </a:p>
        </p:txBody>
      </p:sp>
      <p:sp>
        <p:nvSpPr>
          <p:cNvPr id="379" name="CustomShape 5"/>
          <p:cNvSpPr/>
          <p:nvPr/>
        </p:nvSpPr>
        <p:spPr>
          <a:xfrm>
            <a:off x="0" y="106560"/>
            <a:ext cx="609552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en-GB" sz="4000" spc="-1" strike="noStrike">
                <a:solidFill>
                  <a:srgbClr val="000000"/>
                </a:solidFill>
                <a:latin typeface="Merriweather"/>
                <a:ea typeface="Franklin Gothic Book"/>
              </a:rPr>
              <a:t>Youth with disabilities as co-researchers</a:t>
            </a:r>
            <a:endParaRPr b="0" lang="en-GB" sz="4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TextShape 1"/>
          <p:cNvSpPr txBox="1"/>
          <p:nvPr/>
        </p:nvSpPr>
        <p:spPr>
          <a:xfrm>
            <a:off x="0" y="1117440"/>
            <a:ext cx="10025280" cy="5250240"/>
          </a:xfrm>
          <a:prstGeom prst="rect">
            <a:avLst/>
          </a:prstGeom>
          <a:noFill/>
          <a:ln w="12600">
            <a:noFill/>
          </a:ln>
        </p:spPr>
        <p:txBody>
          <a:bodyPr lIns="45720" rIns="45720" tIns="45000" bIns="45000" anchor="ctr">
            <a:normAutofit fontScale="33000"/>
          </a:bodyPr>
          <a:p>
            <a:pPr marL="285840" indent="-285480">
              <a:lnSpc>
                <a:spcPct val="100000"/>
              </a:lnSpc>
              <a:buClr>
                <a:srgbClr val="000000"/>
              </a:buClr>
              <a:buFont typeface="Arial"/>
              <a:buChar char="•"/>
            </a:pPr>
            <a:br/>
            <a:br/>
            <a:br/>
            <a:br/>
            <a:r>
              <a:rPr b="1" lang="en-US" sz="1800" spc="-1" strike="noStrike">
                <a:solidFill>
                  <a:srgbClr val="000000"/>
                </a:solidFill>
                <a:latin typeface="Merriweather"/>
                <a:ea typeface="Merriweather"/>
              </a:rPr>
              <a:t>TOR Youth Research Associate </a:t>
            </a:r>
            <a:br/>
            <a:br/>
            <a:r>
              <a:rPr b="1" lang="en-US" sz="2200" spc="-1" strike="noStrike">
                <a:solidFill>
                  <a:srgbClr val="000000"/>
                </a:solidFill>
                <a:latin typeface="Merriweather"/>
                <a:ea typeface="Merriweather"/>
              </a:rPr>
              <a:t>Young person, </a:t>
            </a:r>
            <a:r>
              <a:rPr b="1" lang="en-US" sz="2200" spc="-1" strike="noStrike">
                <a:solidFill>
                  <a:srgbClr val="000000"/>
                </a:solidFill>
                <a:highlight>
                  <a:srgbClr val="ffff00"/>
                </a:highlight>
                <a:latin typeface="Merriweather"/>
                <a:ea typeface="Merriweather"/>
              </a:rPr>
              <a:t>18-26 years, with a disability</a:t>
            </a:r>
            <a:br/>
            <a:br/>
            <a:r>
              <a:rPr b="1" lang="en-US" sz="2200" spc="-1" strike="noStrike">
                <a:solidFill>
                  <a:srgbClr val="000000"/>
                </a:solidFill>
                <a:highlight>
                  <a:srgbClr val="ffff00"/>
                </a:highlight>
                <a:latin typeface="Merriweather"/>
                <a:ea typeface="Merriweather"/>
              </a:rPr>
              <a:t>Excluded people with an intellectual impairment</a:t>
            </a:r>
            <a:br/>
            <a:br/>
            <a:r>
              <a:rPr b="1" lang="en-US" sz="2200" spc="-1" strike="noStrike">
                <a:solidFill>
                  <a:srgbClr val="000000"/>
                </a:solidFill>
                <a:highlight>
                  <a:srgbClr val="ffff00"/>
                </a:highlight>
                <a:latin typeface="Merriweather"/>
                <a:ea typeface="Merriweather"/>
              </a:rPr>
              <a:t> – flexibility about age – ‘My big Sister’ – emphasis on </a:t>
            </a:r>
            <a:br/>
            <a:br/>
            <a:r>
              <a:rPr b="1" lang="en-US" sz="2200" spc="-1" strike="noStrike">
                <a:solidFill>
                  <a:srgbClr val="000000"/>
                </a:solidFill>
                <a:highlight>
                  <a:srgbClr val="ffff00"/>
                </a:highlight>
                <a:latin typeface="Merriweather"/>
                <a:ea typeface="Merriweather"/>
              </a:rPr>
              <a:t>Experience</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Experience of working with young people, for example in the peer education project. </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Experience of conducting research, </a:t>
            </a:r>
            <a:r>
              <a:rPr b="1" lang="en-GB" sz="2200" spc="-1" strike="noStrike" u="sng">
                <a:solidFill>
                  <a:srgbClr val="000000"/>
                </a:solidFill>
                <a:highlight>
                  <a:srgbClr val="ffff00"/>
                </a:highlight>
                <a:uFillTx/>
                <a:latin typeface="Merriweather"/>
                <a:ea typeface="Merriweather"/>
              </a:rPr>
              <a:t>although this is not essential</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Experience of working with people with disabilities,</a:t>
            </a:r>
            <a:br/>
            <a:br/>
            <a:r>
              <a:rPr b="1" lang="en-GB" sz="2200" spc="-1" strike="noStrike">
                <a:solidFill>
                  <a:srgbClr val="000000"/>
                </a:solidFill>
                <a:highlight>
                  <a:srgbClr val="ffff00"/>
                </a:highlight>
                <a:latin typeface="Merriweather"/>
                <a:ea typeface="Merriweather"/>
              </a:rPr>
              <a:t>Skills</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Excellent communication and interpersonal skills with an ability to develop relationships and respectfully interact with people from all backgrounds</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Excellent teamwork skills</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Strong ‘can do’ attitude</a:t>
            </a:r>
            <a:br/>
            <a:r>
              <a:rPr b="1" lang="en-GB" sz="2200" spc="-1" strike="noStrike">
                <a:solidFill>
                  <a:srgbClr val="000000"/>
                </a:solidFill>
                <a:highlight>
                  <a:srgbClr val="ffff00"/>
                </a:highlight>
                <a:latin typeface="Merriweather"/>
                <a:ea typeface="Merriweather"/>
              </a:rPr>
              <a:t>•</a:t>
            </a:r>
            <a:r>
              <a:rPr b="1" lang="en-GB" sz="2200" spc="-1" strike="noStrike">
                <a:solidFill>
                  <a:srgbClr val="000000"/>
                </a:solidFill>
                <a:highlight>
                  <a:srgbClr val="ffff00"/>
                </a:highlight>
                <a:latin typeface="Merriweather"/>
                <a:ea typeface="Merriweather"/>
              </a:rPr>
              <a:t>	</a:t>
            </a:r>
            <a:r>
              <a:rPr b="1" lang="en-GB" sz="2200" spc="-1" strike="noStrike">
                <a:solidFill>
                  <a:srgbClr val="000000"/>
                </a:solidFill>
                <a:highlight>
                  <a:srgbClr val="ffff00"/>
                </a:highlight>
                <a:latin typeface="Merriweather"/>
                <a:ea typeface="Merriweather"/>
              </a:rPr>
              <a:t>Interest in building their research and evaluation skills.</a:t>
            </a:r>
            <a:br/>
            <a:br/>
            <a:br/>
            <a:br/>
            <a:br/>
            <a:br/>
            <a:r>
              <a:rPr b="0" lang="en-GB" sz="4000" spc="-1" strike="noStrike">
                <a:solidFill>
                  <a:srgbClr val="000000"/>
                </a:solidFill>
                <a:highlight>
                  <a:srgbClr val="ffff00"/>
                </a:highlight>
                <a:latin typeface="Merriweather"/>
              </a:rPr>
              <a:t> </a:t>
            </a:r>
            <a:endParaRPr b="0" lang="en-GB" sz="4000" spc="-1" strike="noStrike">
              <a:solidFill>
                <a:srgbClr val="000000"/>
              </a:solidFill>
              <a:latin typeface="Franklin Gothic Book"/>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1" name="CustomShape 1"/>
          <p:cNvSpPr/>
          <p:nvPr/>
        </p:nvSpPr>
        <p:spPr>
          <a:xfrm>
            <a:off x="655200" y="2316600"/>
            <a:ext cx="4571640" cy="360"/>
          </a:xfrm>
          <a:custGeom>
            <a:avLst/>
            <a:gdLst/>
            <a:ahLst/>
            <a:rect l="l" t="t" r="r" b="b"/>
            <a:pathLst>
              <a:path w="21600" h="21600">
                <a:moveTo>
                  <a:pt x="0" y="0"/>
                </a:moveTo>
                <a:lnTo>
                  <a:pt x="21600" y="21600"/>
                </a:lnTo>
              </a:path>
            </a:pathLst>
          </a:custGeom>
          <a:noFill/>
          <a:ln cap="sq" w="19080">
            <a:solidFill>
              <a:schemeClr val="tx1"/>
            </a:solidFill>
            <a:round/>
          </a:ln>
        </p:spPr>
        <p:style>
          <a:lnRef idx="1">
            <a:schemeClr val="accent1"/>
          </a:lnRef>
          <a:fillRef idx="0">
            <a:schemeClr val="accent1"/>
          </a:fillRef>
          <a:effectRef idx="0">
            <a:schemeClr val="accent1"/>
          </a:effectRef>
          <a:fontRef idx="minor"/>
        </p:style>
      </p:sp>
      <p:pic>
        <p:nvPicPr>
          <p:cNvPr id="382" name="Picture Placeholder 24" descr=""/>
          <p:cNvPicPr/>
          <p:nvPr/>
        </p:nvPicPr>
        <p:blipFill>
          <a:blip r:embed="rId1"/>
          <a:srcRect l="0" t="0" r="30959" b="0"/>
          <a:stretch/>
        </p:blipFill>
        <p:spPr>
          <a:xfrm>
            <a:off x="5878800" y="0"/>
            <a:ext cx="6312960" cy="6857640"/>
          </a:xfrm>
          <a:prstGeom prst="rect">
            <a:avLst/>
          </a:prstGeom>
          <a:ln>
            <a:noFill/>
          </a:ln>
        </p:spPr>
      </p:pic>
      <p:sp>
        <p:nvSpPr>
          <p:cNvPr id="383" name="TextShape 2"/>
          <p:cNvSpPr txBox="1"/>
          <p:nvPr/>
        </p:nvSpPr>
        <p:spPr>
          <a:xfrm>
            <a:off x="655200" y="365040"/>
            <a:ext cx="5119920" cy="1692360"/>
          </a:xfrm>
          <a:prstGeom prst="rect">
            <a:avLst/>
          </a:prstGeom>
          <a:noFill/>
          <a:ln w="12600">
            <a:noFill/>
          </a:ln>
        </p:spPr>
        <p:txBody>
          <a:bodyPr anchor="ctr">
            <a:normAutofit/>
          </a:bodyPr>
          <a:p>
            <a:pPr>
              <a:lnSpc>
                <a:spcPct val="90000"/>
              </a:lnSpc>
              <a:tabLst>
                <a:tab algn="l" pos="0"/>
              </a:tabLst>
            </a:pPr>
            <a:r>
              <a:rPr b="0" lang="en-US" sz="4400" spc="-1" strike="noStrike">
                <a:solidFill>
                  <a:srgbClr val="000000"/>
                </a:solidFill>
                <a:latin typeface="Arial"/>
                <a:ea typeface="Arial"/>
              </a:rPr>
              <a:t>Research methods</a:t>
            </a:r>
            <a:endParaRPr b="0" lang="en-GB" sz="4400" spc="-1" strike="noStrike">
              <a:solidFill>
                <a:srgbClr val="000000"/>
              </a:solidFill>
              <a:latin typeface="Franklin Gothic Book"/>
            </a:endParaRPr>
          </a:p>
        </p:txBody>
      </p:sp>
      <p:sp>
        <p:nvSpPr>
          <p:cNvPr id="384" name="CustomShape 3"/>
          <p:cNvSpPr/>
          <p:nvPr/>
        </p:nvSpPr>
        <p:spPr>
          <a:xfrm>
            <a:off x="655200" y="2575080"/>
            <a:ext cx="5223240" cy="3990600"/>
          </a:xfrm>
          <a:prstGeom prst="rect">
            <a:avLst/>
          </a:prstGeom>
          <a:noFill/>
          <a:ln>
            <a:noFill/>
          </a:ln>
        </p:spPr>
        <p:style>
          <a:lnRef idx="0"/>
          <a:fillRef idx="0"/>
          <a:effectRef idx="0"/>
          <a:fontRef idx="minor"/>
        </p:style>
        <p:txBody>
          <a:bodyPr>
            <a:normAutofit/>
          </a:bodyPr>
          <a:p>
            <a:pPr indent="-228240">
              <a:lnSpc>
                <a:spcPct val="90000"/>
              </a:lnSpc>
              <a:spcAft>
                <a:spcPts val="601"/>
              </a:spcAft>
              <a:buClr>
                <a:srgbClr val="000000"/>
              </a:buClr>
              <a:buFont typeface="Arial"/>
              <a:buChar char="•"/>
            </a:pPr>
            <a:r>
              <a:rPr b="0" lang="en-US" sz="2400" spc="-1" strike="noStrike">
                <a:solidFill>
                  <a:srgbClr val="000000"/>
                </a:solidFill>
                <a:latin typeface="Helvetica Neue"/>
                <a:ea typeface="Helvetica Neue"/>
              </a:rPr>
              <a:t>Qualitative design</a:t>
            </a:r>
            <a:endParaRPr b="0" lang="en-GB" sz="2400" spc="-1" strike="noStrike">
              <a:latin typeface="Arial"/>
            </a:endParaRPr>
          </a:p>
          <a:p>
            <a:pPr>
              <a:lnSpc>
                <a:spcPct val="90000"/>
              </a:lnSpc>
              <a:spcAft>
                <a:spcPts val="601"/>
              </a:spcAft>
            </a:pPr>
            <a:endParaRPr b="0" lang="en-GB" sz="2400" spc="-1" strike="noStrike">
              <a:latin typeface="Arial"/>
            </a:endParaRPr>
          </a:p>
          <a:p>
            <a:pPr>
              <a:lnSpc>
                <a:spcPct val="90000"/>
              </a:lnSpc>
              <a:spcAft>
                <a:spcPts val="601"/>
              </a:spcAft>
              <a:tabLst>
                <a:tab algn="l" pos="0"/>
              </a:tabLst>
            </a:pPr>
            <a:endParaRPr b="0" lang="en-GB" sz="2400" spc="-1" strike="noStrike">
              <a:latin typeface="Arial"/>
            </a:endParaRPr>
          </a:p>
          <a:p>
            <a:pPr marL="343080" indent="-228240">
              <a:lnSpc>
                <a:spcPct val="90000"/>
              </a:lnSpc>
              <a:spcAft>
                <a:spcPts val="601"/>
              </a:spcAft>
              <a:buClr>
                <a:srgbClr val="000000"/>
              </a:buClr>
              <a:buFont typeface="Arial"/>
              <a:buChar char="•"/>
              <a:tabLst>
                <a:tab algn="l" pos="0"/>
              </a:tabLst>
            </a:pPr>
            <a:r>
              <a:rPr b="0" lang="en-US" sz="1800" spc="-1" strike="noStrike">
                <a:solidFill>
                  <a:srgbClr val="000000"/>
                </a:solidFill>
                <a:latin typeface="Helvetica Neue"/>
                <a:ea typeface="Helvetica Neue"/>
              </a:rPr>
              <a:t>Semi-structured interviews with young people - 26</a:t>
            </a:r>
            <a:endParaRPr b="0" lang="en-GB" sz="1800" spc="-1" strike="noStrike">
              <a:latin typeface="Arial"/>
            </a:endParaRPr>
          </a:p>
          <a:p>
            <a:pPr marL="343080" indent="-228240">
              <a:lnSpc>
                <a:spcPct val="90000"/>
              </a:lnSpc>
              <a:spcAft>
                <a:spcPts val="601"/>
              </a:spcAft>
              <a:buClr>
                <a:srgbClr val="000000"/>
              </a:buClr>
              <a:buFont typeface="Arial"/>
              <a:buChar char="•"/>
              <a:tabLst>
                <a:tab algn="l" pos="0"/>
              </a:tabLst>
            </a:pPr>
            <a:r>
              <a:rPr b="0" lang="en-US" sz="1800" spc="-1" strike="noStrike">
                <a:solidFill>
                  <a:srgbClr val="000000"/>
                </a:solidFill>
                <a:latin typeface="Helvetica Neue"/>
                <a:ea typeface="Helvetica Neue"/>
              </a:rPr>
              <a:t>3 participatory workshops  - 26 </a:t>
            </a:r>
            <a:endParaRPr b="0" lang="en-GB" sz="1800" spc="-1" strike="noStrike">
              <a:latin typeface="Arial"/>
            </a:endParaRPr>
          </a:p>
          <a:p>
            <a:pPr marL="343080" indent="-228240">
              <a:lnSpc>
                <a:spcPct val="90000"/>
              </a:lnSpc>
              <a:spcAft>
                <a:spcPts val="601"/>
              </a:spcAft>
              <a:buClr>
                <a:srgbClr val="000000"/>
              </a:buClr>
              <a:buFont typeface="Arial"/>
              <a:buChar char="•"/>
              <a:tabLst>
                <a:tab algn="l" pos="0"/>
              </a:tabLst>
            </a:pPr>
            <a:r>
              <a:rPr b="0" lang="en-US" sz="1800" spc="-1" strike="noStrike">
                <a:solidFill>
                  <a:srgbClr val="000000"/>
                </a:solidFill>
                <a:latin typeface="Helvetica Neue"/>
                <a:ea typeface="Helvetica Neue"/>
              </a:rPr>
              <a:t>Semi-structured interviews with key informants – 12</a:t>
            </a:r>
            <a:endParaRPr b="0" lang="en-GB" sz="1800" spc="-1" strike="noStrike">
              <a:latin typeface="Arial"/>
            </a:endParaRPr>
          </a:p>
          <a:p>
            <a:pPr>
              <a:lnSpc>
                <a:spcPct val="90000"/>
              </a:lnSpc>
              <a:spcAft>
                <a:spcPts val="601"/>
              </a:spcAft>
              <a:tabLst>
                <a:tab algn="l" pos="0"/>
              </a:tabLst>
            </a:pP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454545"/>
        </a:solidFill>
      </p:bgPr>
    </p:bg>
    <p:spTree>
      <p:nvGrpSpPr>
        <p:cNvPr id="1" name=""/>
        <p:cNvGrpSpPr/>
        <p:nvPr/>
      </p:nvGrpSpPr>
      <p:grpSpPr>
        <a:xfrm>
          <a:off x="0" y="0"/>
          <a:ext cx="0" cy="0"/>
          <a:chOff x="0" y="0"/>
          <a:chExt cx="0" cy="0"/>
        </a:xfrm>
      </p:grpSpPr>
      <p:sp>
        <p:nvSpPr>
          <p:cNvPr id="385" name="CustomShape 1"/>
          <p:cNvSpPr/>
          <p:nvPr/>
        </p:nvSpPr>
        <p:spPr>
          <a:xfrm>
            <a:off x="5913000" y="0"/>
            <a:ext cx="6278400" cy="6857640"/>
          </a:xfrm>
          <a:custGeom>
            <a:avLst/>
            <a:gdLst/>
            <a:ah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p:style>
      </p:sp>
      <p:sp>
        <p:nvSpPr>
          <p:cNvPr id="386" name="CustomShape 2"/>
          <p:cNvSpPr/>
          <p:nvPr/>
        </p:nvSpPr>
        <p:spPr>
          <a:xfrm>
            <a:off x="763560" y="2316600"/>
            <a:ext cx="8229240" cy="360"/>
          </a:xfrm>
          <a:custGeom>
            <a:avLst/>
            <a:gdLst/>
            <a:ahLst/>
            <a:rect l="l" t="t" r="r" b="b"/>
            <a:pathLst>
              <a:path w="21600" h="21600">
                <a:moveTo>
                  <a:pt x="0" y="0"/>
                </a:moveTo>
                <a:lnTo>
                  <a:pt x="21600" y="21600"/>
                </a:lnTo>
              </a:path>
            </a:pathLst>
          </a:custGeom>
          <a:noFill/>
          <a:ln cap="sq" w="19080">
            <a:solidFill>
              <a:schemeClr val="tx1"/>
            </a:solidFill>
            <a:round/>
          </a:ln>
        </p:spPr>
        <p:style>
          <a:lnRef idx="1">
            <a:schemeClr val="accent1"/>
          </a:lnRef>
          <a:fillRef idx="0">
            <a:schemeClr val="accent1"/>
          </a:fillRef>
          <a:effectRef idx="0">
            <a:schemeClr val="accent1"/>
          </a:effectRef>
          <a:fontRef idx="minor"/>
        </p:style>
      </p:sp>
      <p:sp>
        <p:nvSpPr>
          <p:cNvPr id="387" name="TextShape 3"/>
          <p:cNvSpPr txBox="1"/>
          <p:nvPr/>
        </p:nvSpPr>
        <p:spPr>
          <a:xfrm>
            <a:off x="574200" y="-102240"/>
            <a:ext cx="9012600" cy="1622880"/>
          </a:xfrm>
          <a:prstGeom prst="rect">
            <a:avLst/>
          </a:prstGeom>
          <a:noFill/>
          <a:ln w="12600">
            <a:noFill/>
          </a:ln>
        </p:spPr>
        <p:txBody>
          <a:bodyPr anchor="b">
            <a:normAutofit/>
          </a:bodyPr>
          <a:p>
            <a:pPr>
              <a:lnSpc>
                <a:spcPct val="90000"/>
              </a:lnSpc>
              <a:tabLst>
                <a:tab algn="l" pos="0"/>
              </a:tabLst>
            </a:pPr>
            <a:r>
              <a:rPr b="0" lang="en-US" sz="4000" spc="-1" strike="noStrike">
                <a:solidFill>
                  <a:srgbClr val="ffffff"/>
                </a:solidFill>
                <a:latin typeface="Arial"/>
                <a:ea typeface="Arial"/>
              </a:rPr>
              <a:t>Co-facilitated research  </a:t>
            </a:r>
            <a:endParaRPr b="0" lang="en-GB" sz="4000" spc="-1" strike="noStrike">
              <a:solidFill>
                <a:srgbClr val="000000"/>
              </a:solidFill>
              <a:latin typeface="Franklin Gothic Book"/>
            </a:endParaRPr>
          </a:p>
        </p:txBody>
      </p:sp>
      <p:sp>
        <p:nvSpPr>
          <p:cNvPr id="388" name="TextShape 4"/>
          <p:cNvSpPr txBox="1"/>
          <p:nvPr/>
        </p:nvSpPr>
        <p:spPr>
          <a:xfrm>
            <a:off x="655200" y="2644560"/>
            <a:ext cx="11129760" cy="3796560"/>
          </a:xfrm>
          <a:prstGeom prst="rect">
            <a:avLst/>
          </a:prstGeom>
          <a:noFill/>
          <a:ln w="12600">
            <a:noFill/>
          </a:ln>
        </p:spPr>
        <p:txBody>
          <a:bodyPr>
            <a:normAutofit fontScale="97000"/>
          </a:bodyPr>
          <a:p>
            <a:pPr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Buddying of researchers- some interviews led by youth researchers &amp; some by the lead researcher</a:t>
            </a:r>
            <a:endParaRPr b="0" lang="en-GB" sz="1800" spc="-1" strike="noStrike">
              <a:solidFill>
                <a:srgbClr val="000000"/>
              </a:solidFill>
              <a:latin typeface="Open Sans"/>
            </a:endParaRPr>
          </a:p>
          <a:p>
            <a:pPr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Sometimes interviews ‘shared’</a:t>
            </a:r>
            <a:endParaRPr b="0" lang="en-GB" sz="1800" spc="-1" strike="noStrike">
              <a:solidFill>
                <a:srgbClr val="000000"/>
              </a:solidFill>
              <a:latin typeface="Open Sans"/>
            </a:endParaRPr>
          </a:p>
          <a:p>
            <a:pPr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Learning from observation &amp; feedback was key- daily</a:t>
            </a:r>
            <a:endParaRPr b="0" lang="en-GB" sz="1800" spc="-1" strike="noStrike">
              <a:solidFill>
                <a:srgbClr val="000000"/>
              </a:solidFill>
              <a:latin typeface="Open Sans"/>
            </a:endParaRPr>
          </a:p>
          <a:p>
            <a:pPr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Ongoing feedback loop to review interviews &amp; youth research associate’s roles</a:t>
            </a:r>
            <a:endParaRPr b="0" lang="en-GB" sz="1800" spc="-1" strike="noStrike">
              <a:solidFill>
                <a:srgbClr val="000000"/>
              </a:solidFill>
              <a:latin typeface="Open Sans"/>
            </a:endParaRPr>
          </a:p>
          <a:p>
            <a:pPr lvl="3"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One size does not fit all – see your youth researchers as a team</a:t>
            </a:r>
            <a:endParaRPr b="0" lang="en-GB" sz="1800" spc="-1" strike="noStrike">
              <a:solidFill>
                <a:srgbClr val="000000"/>
              </a:solidFill>
              <a:latin typeface="Open Sans"/>
            </a:endParaRPr>
          </a:p>
          <a:p>
            <a:pPr indent="-228240">
              <a:lnSpc>
                <a:spcPct val="90000"/>
              </a:lnSpc>
              <a:spcBef>
                <a:spcPts val="2900"/>
              </a:spcBef>
              <a:buClr>
                <a:srgbClr val="ffffff"/>
              </a:buClr>
              <a:buFont typeface="Arial"/>
              <a:buChar char="•"/>
            </a:pPr>
            <a:r>
              <a:rPr b="0" lang="en-US" sz="1800" spc="-1" strike="noStrike">
                <a:solidFill>
                  <a:srgbClr val="ffffff"/>
                </a:solidFill>
                <a:latin typeface="Helvetica Neue"/>
                <a:ea typeface="Helvetica Neue"/>
              </a:rPr>
              <a:t>E.g. Participatory workshops with different roles, as scribes, as key informants, leading one element, in analysis workshop </a:t>
            </a:r>
            <a:endParaRPr b="0" lang="en-GB" sz="1800" spc="-1" strike="noStrike">
              <a:solidFill>
                <a:srgbClr val="000000"/>
              </a:solidFill>
              <a:latin typeface="Open Sans"/>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9" name="Picture Placeholder 5" descr=""/>
          <p:cNvPicPr/>
          <p:nvPr/>
        </p:nvPicPr>
        <p:blipFill>
          <a:blip r:embed="rId1"/>
          <a:srcRect l="0" t="0" r="17566" b="0"/>
          <a:stretch/>
        </p:blipFill>
        <p:spPr>
          <a:xfrm>
            <a:off x="4654440" y="0"/>
            <a:ext cx="7537320" cy="6857640"/>
          </a:xfrm>
          <a:prstGeom prst="rect">
            <a:avLst/>
          </a:prstGeom>
          <a:ln>
            <a:noFill/>
          </a:ln>
        </p:spPr>
      </p:pic>
      <p:sp>
        <p:nvSpPr>
          <p:cNvPr id="390" name="TextShape 1"/>
          <p:cNvSpPr txBox="1"/>
          <p:nvPr/>
        </p:nvSpPr>
        <p:spPr>
          <a:xfrm>
            <a:off x="651240" y="640080"/>
            <a:ext cx="3376800" cy="3681720"/>
          </a:xfrm>
          <a:prstGeom prst="rect">
            <a:avLst/>
          </a:prstGeom>
          <a:noFill/>
          <a:ln w="12600">
            <a:noFill/>
          </a:ln>
        </p:spPr>
        <p:txBody>
          <a:bodyPr anchor="b">
            <a:normAutofit/>
          </a:bodyPr>
          <a:p>
            <a:pPr>
              <a:lnSpc>
                <a:spcPct val="90000"/>
              </a:lnSpc>
              <a:tabLst>
                <a:tab algn="l" pos="0"/>
              </a:tabLst>
            </a:pPr>
            <a:r>
              <a:rPr b="0" lang="en-US" sz="4100" spc="-1" strike="noStrike">
                <a:solidFill>
                  <a:srgbClr val="000000"/>
                </a:solidFill>
                <a:latin typeface="Arial"/>
                <a:ea typeface="Arial"/>
              </a:rPr>
              <a:t>Debriefing and feedback every evening </a:t>
            </a:r>
            <a:br/>
            <a:endParaRPr b="0" lang="en-GB" sz="4100" spc="-1" strike="noStrike">
              <a:solidFill>
                <a:srgbClr val="000000"/>
              </a:solidFill>
              <a:latin typeface="Franklin Gothic Book"/>
            </a:endParaRPr>
          </a:p>
        </p:txBody>
      </p:sp>
      <p:sp>
        <p:nvSpPr>
          <p:cNvPr id="391" name="TextShape 2"/>
          <p:cNvSpPr txBox="1"/>
          <p:nvPr/>
        </p:nvSpPr>
        <p:spPr>
          <a:xfrm>
            <a:off x="651240" y="4460400"/>
            <a:ext cx="3376800" cy="1757160"/>
          </a:xfrm>
          <a:prstGeom prst="rect">
            <a:avLst/>
          </a:prstGeom>
          <a:noFill/>
          <a:ln w="12600">
            <a:noFill/>
          </a:ln>
        </p:spPr>
        <p:txBody>
          <a:bodyPr>
            <a:normAutofit fontScale="91000"/>
          </a:bodyPr>
          <a:p>
            <a:pPr>
              <a:lnSpc>
                <a:spcPct val="90000"/>
              </a:lnSpc>
              <a:spcBef>
                <a:spcPts val="1001"/>
              </a:spcBef>
              <a:tabLst>
                <a:tab algn="l" pos="0"/>
              </a:tabLst>
            </a:pPr>
            <a:r>
              <a:rPr b="0" lang="en-US" sz="2200" spc="-1" strike="noStrike">
                <a:solidFill>
                  <a:srgbClr val="000000"/>
                </a:solidFill>
                <a:latin typeface="Helvetica Neue"/>
                <a:ea typeface="Helvetica Neue"/>
              </a:rPr>
              <a:t>Team of deaf young researchers in Biratnagar discussing the key issues emerging from the day. </a:t>
            </a:r>
            <a:endParaRPr b="0" lang="en-GB" sz="2200" spc="-1" strike="noStrike">
              <a:solidFill>
                <a:srgbClr val="000000"/>
              </a:solidFill>
              <a:latin typeface="Open Sans"/>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fbfad"/>
      </a:accent1>
      <a:accent2>
        <a:srgbClr val="33006f"/>
      </a:accent2>
      <a:accent3>
        <a:srgbClr val="f9be00"/>
      </a:accent3>
      <a:accent4>
        <a:srgbClr val="f0e049"/>
      </a:accent4>
      <a:accent5>
        <a:srgbClr val="dbd9d6"/>
      </a:accent5>
      <a:accent6>
        <a:srgbClr val="fe5000"/>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TotalTime>
  <Application>LibreOffice/6.4.7.2$Linux_X86_64 LibreOffice_project/40$Build-2</Application>
  <Words>1387</Words>
  <Paragraphs>128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Zuurmond</dc:creator>
  <dc:description/>
  <dc:language>en-GB</dc:language>
  <cp:lastModifiedBy/>
  <dcterms:modified xsi:type="dcterms:W3CDTF">2021-08-03T15:30:47Z</dcterms:modified>
  <cp:revision>51</cp:revision>
  <dc:subject/>
  <dc:title>Participation of persons with disabilities in research</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13</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22</vt:i4>
  </property>
</Properties>
</file>