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43" d="100"/>
          <a:sy n="43" d="100"/>
        </p:scale>
        <p:origin x="-870"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1CA420-A6D0-4360-BADF-D91AE6A25623}" type="datetimeFigureOut">
              <a:rPr lang="en-US" smtClean="0"/>
              <a:t>7/21/2021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32F4BC-7489-44F8-92CB-1A6077F29F8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32F4BC-7489-44F8-92CB-1A6077F29F87}" type="slidenum">
              <a:rPr lang="en-US" smtClean="0"/>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7/21/2021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7/21/2021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7/21/2021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7/21/2021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185863"/>
            <a:ext cx="6815669" cy="2200801"/>
          </a:xfrm>
        </p:spPr>
        <p:txBody>
          <a:bodyPr/>
          <a:lstStyle/>
          <a:p>
            <a:r>
              <a:rPr lang="en-US" sz="2400" b="1" dirty="0" smtClean="0"/>
              <a:t/>
            </a:r>
            <a:br>
              <a:rPr lang="en-US" sz="2400" b="1" dirty="0" smtClean="0"/>
            </a:br>
            <a:r>
              <a:rPr lang="en-US" sz="2400" b="1" dirty="0"/>
              <a:t/>
            </a:r>
            <a:br>
              <a:rPr lang="en-US" sz="2400" b="1" dirty="0"/>
            </a:br>
            <a:r>
              <a:rPr lang="en-US" sz="2400" b="1" dirty="0" smtClean="0"/>
              <a:t/>
            </a:r>
            <a:br>
              <a:rPr lang="en-US" sz="2400" b="1" dirty="0" smtClean="0"/>
            </a:br>
            <a:r>
              <a:rPr lang="en-US" sz="2400" b="1" dirty="0" smtClean="0"/>
              <a:t/>
            </a:r>
            <a:br>
              <a:rPr lang="en-US" sz="2400" b="1" dirty="0" smtClean="0"/>
            </a:br>
            <a:r>
              <a:rPr lang="en-US" sz="2400" b="1" dirty="0"/>
              <a:t/>
            </a:r>
            <a:br>
              <a:rPr lang="en-US" sz="2400" b="1" dirty="0"/>
            </a:br>
            <a:r>
              <a:rPr lang="en-US" sz="2400" b="1" dirty="0" smtClean="0"/>
              <a:t/>
            </a:r>
            <a:br>
              <a:rPr lang="en-US" sz="2400" b="1" dirty="0" smtClean="0"/>
            </a:br>
            <a:r>
              <a:rPr lang="en-US" sz="2400" b="1" dirty="0"/>
              <a:t/>
            </a:r>
            <a:br>
              <a:rPr lang="en-US" sz="2400" b="1" dirty="0"/>
            </a:br>
            <a:r>
              <a:rPr lang="en-US" sz="2400" b="1" dirty="0" smtClean="0"/>
              <a:t/>
            </a:r>
            <a:br>
              <a:rPr lang="en-US" sz="2400" b="1" dirty="0" smtClean="0"/>
            </a:br>
            <a:r>
              <a:rPr lang="en-US" sz="2400" b="1" dirty="0"/>
              <a:t/>
            </a:r>
            <a:br>
              <a:rPr lang="en-US" sz="2400" b="1" dirty="0"/>
            </a:br>
            <a:r>
              <a:rPr lang="en-US" sz="2400" b="1" dirty="0" smtClean="0"/>
              <a:t/>
            </a:r>
            <a:br>
              <a:rPr lang="en-US" sz="2400" b="1" dirty="0" smtClean="0"/>
            </a:br>
            <a:r>
              <a:rPr lang="en-US" sz="2400" b="1" dirty="0"/>
              <a:t/>
            </a:r>
            <a:br>
              <a:rPr lang="en-US" sz="2400" b="1" dirty="0"/>
            </a:br>
            <a:r>
              <a:rPr lang="en-US" sz="2400" b="1" dirty="0" smtClean="0"/>
              <a:t/>
            </a:r>
            <a:br>
              <a:rPr lang="en-US" sz="2400" b="1" dirty="0" smtClean="0"/>
            </a:br>
            <a:r>
              <a:rPr lang="en-US" sz="2400" b="1" dirty="0" smtClean="0"/>
              <a:t/>
            </a:r>
            <a:br>
              <a:rPr lang="en-US" sz="2400" b="1" dirty="0" smtClean="0"/>
            </a:br>
            <a:r>
              <a:rPr lang="en-US" sz="2400" b="1" dirty="0"/>
              <a:t/>
            </a:r>
            <a:br>
              <a:rPr lang="en-US" sz="2400" b="1" dirty="0"/>
            </a:br>
            <a:r>
              <a:rPr lang="en-US" sz="2400" b="1" dirty="0"/>
              <a:t/>
            </a:r>
            <a:br>
              <a:rPr lang="en-US" sz="2400" b="1" dirty="0"/>
            </a:br>
            <a:r>
              <a:rPr lang="en-US" sz="2400" b="1" dirty="0"/>
              <a:t>What governments can do to promote inclusive employment in the formal sector in Nigeria</a:t>
            </a:r>
            <a:r>
              <a:rPr lang="en-US" sz="2400" b="1" dirty="0" smtClean="0"/>
              <a:t>?</a:t>
            </a:r>
            <a:br>
              <a:rPr lang="en-US" sz="2400" b="1" dirty="0" smtClean="0"/>
            </a:br>
            <a:r>
              <a:rPr lang="en-US" sz="2400" b="1" dirty="0"/>
              <a:t>A presentation </a:t>
            </a:r>
            <a:r>
              <a:rPr lang="en-US" sz="2400" b="1" dirty="0" smtClean="0"/>
              <a:t>by:</a:t>
            </a:r>
            <a:endParaRPr lang="en-US" sz="2400" dirty="0"/>
          </a:p>
        </p:txBody>
      </p:sp>
      <p:sp>
        <p:nvSpPr>
          <p:cNvPr id="3" name="Subtitle 2"/>
          <p:cNvSpPr>
            <a:spLocks noGrp="1"/>
          </p:cNvSpPr>
          <p:nvPr>
            <p:ph type="subTitle" idx="1"/>
          </p:nvPr>
        </p:nvSpPr>
        <p:spPr/>
        <p:txBody>
          <a:bodyPr>
            <a:normAutofit fontScale="25000" lnSpcReduction="20000"/>
          </a:bodyPr>
          <a:lstStyle/>
          <a:p>
            <a:r>
              <a:rPr lang="en-US" sz="2000" b="1" dirty="0"/>
              <a:t/>
            </a:r>
            <a:br>
              <a:rPr lang="en-US" sz="2000" b="1" dirty="0"/>
            </a:br>
            <a:r>
              <a:rPr lang="en-US" sz="8600" b="1" dirty="0" err="1" smtClean="0"/>
              <a:t>Adamu</a:t>
            </a:r>
            <a:r>
              <a:rPr lang="en-US" sz="8600" b="1" dirty="0" smtClean="0"/>
              <a:t> </a:t>
            </a:r>
            <a:r>
              <a:rPr lang="en-US" sz="8600" b="1" dirty="0" err="1" smtClean="0"/>
              <a:t>Ishiyaku</a:t>
            </a:r>
            <a:r>
              <a:rPr lang="en-US" sz="8600" b="1" dirty="0" smtClean="0"/>
              <a:t>, </a:t>
            </a:r>
          </a:p>
          <a:p>
            <a:r>
              <a:rPr lang="en-US" sz="8600" b="1" dirty="0" smtClean="0"/>
              <a:t>IDA Fellow</a:t>
            </a:r>
            <a:r>
              <a:rPr lang="en-US" sz="8600" b="1" dirty="0" smtClean="0"/>
              <a:t> </a:t>
            </a:r>
            <a:r>
              <a:rPr lang="en-US" sz="8600" b="1" dirty="0" smtClean="0"/>
              <a:t>and  National President</a:t>
            </a:r>
            <a:r>
              <a:rPr lang="en-US" sz="8600" b="1" dirty="0" smtClean="0"/>
              <a:t>, </a:t>
            </a:r>
            <a:r>
              <a:rPr lang="en-US" sz="8600" b="1" dirty="0" smtClean="0"/>
              <a:t>Nigeria Association </a:t>
            </a:r>
            <a:r>
              <a:rPr lang="en-US" sz="8600" b="1" dirty="0" smtClean="0"/>
              <a:t>of the </a:t>
            </a:r>
            <a:r>
              <a:rPr lang="en-US" sz="8600" b="1" dirty="0" smtClean="0"/>
              <a:t>Blind</a:t>
            </a:r>
            <a:r>
              <a:rPr lang="en-US" sz="8600" b="1" dirty="0" smtClean="0"/>
              <a:t>.</a:t>
            </a:r>
            <a:r>
              <a:rPr lang="en-US" sz="8600" dirty="0"/>
              <a:t/>
            </a:r>
            <a:br>
              <a:rPr lang="en-US" sz="8600" dirty="0"/>
            </a:br>
            <a:endParaRPr lang="en-US" sz="8600" dirty="0"/>
          </a:p>
        </p:txBody>
      </p:sp>
    </p:spTree>
    <p:extLst>
      <p:ext uri="{BB962C8B-B14F-4D97-AF65-F5344CB8AC3E}">
        <p14:creationId xmlns:p14="http://schemas.microsoft.com/office/powerpoint/2010/main" xmlns="" val="1918476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1295401" y="2556932"/>
            <a:ext cx="9601196" cy="3507692"/>
          </a:xfrm>
        </p:spPr>
        <p:txBody>
          <a:bodyPr>
            <a:normAutofit fontScale="85000" lnSpcReduction="10000"/>
          </a:bodyPr>
          <a:lstStyle/>
          <a:p>
            <a:pPr algn="just"/>
            <a:r>
              <a:rPr lang="en-US" dirty="0"/>
              <a:t>This technical paper on “What governments can do to promote inclusive employment in the formal sector in Nigeria?” explores the reality of employment of persons with disability in Nigeria and provides some recommendations on how to implement Article 27 of the United Nations Convention on the Rights of Persons with Disabilities (UNCRPD), especially on the rights of persons with disabilities to work and employment. </a:t>
            </a:r>
            <a:endParaRPr lang="en-US" dirty="0" smtClean="0"/>
          </a:p>
          <a:p>
            <a:pPr algn="just"/>
            <a:r>
              <a:rPr lang="en-US" dirty="0" smtClean="0"/>
              <a:t>It </a:t>
            </a:r>
            <a:r>
              <a:rPr lang="en-US" dirty="0"/>
              <a:t>provides technical guidance on how to ensure full participation of persons with disability in a </a:t>
            </a:r>
            <a:r>
              <a:rPr lang="en-US" dirty="0" err="1"/>
              <a:t>labour</a:t>
            </a:r>
            <a:r>
              <a:rPr lang="en-US" dirty="0"/>
              <a:t> market and work environment that is open, inclusive and accessible for all</a:t>
            </a:r>
            <a:r>
              <a:rPr lang="en-US" dirty="0" smtClean="0"/>
              <a:t>.</a:t>
            </a:r>
            <a:r>
              <a:rPr lang="en-US" dirty="0"/>
              <a:t> </a:t>
            </a:r>
            <a:endParaRPr lang="en-US" dirty="0" smtClean="0"/>
          </a:p>
          <a:p>
            <a:pPr algn="just"/>
            <a:r>
              <a:rPr lang="en-US" dirty="0" smtClean="0"/>
              <a:t>The </a:t>
            </a:r>
            <a:r>
              <a:rPr lang="en-US" dirty="0"/>
              <a:t>paper analyzed national and international legal and policy framework on inclusive employment as well as the role of OPDs in implementing the right to work for persons with disabilities.</a:t>
            </a:r>
          </a:p>
          <a:p>
            <a:pPr algn="just"/>
            <a:endParaRPr lang="en-US" dirty="0"/>
          </a:p>
          <a:p>
            <a:endParaRPr lang="en-US" dirty="0"/>
          </a:p>
        </p:txBody>
      </p:sp>
    </p:spTree>
    <p:extLst>
      <p:ext uri="{BB962C8B-B14F-4D97-AF65-F5344CB8AC3E}">
        <p14:creationId xmlns:p14="http://schemas.microsoft.com/office/powerpoint/2010/main" xmlns="" val="1722388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of the study.</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a:t>Provide an overview of the national legal and policy frameworks related to the employment of persons with disabilities in the formal sector.</a:t>
            </a:r>
          </a:p>
          <a:p>
            <a:pPr lvl="0"/>
            <a:r>
              <a:rPr lang="en-US" dirty="0"/>
              <a:t>Promote discussions among relevant actors about the challenges and opportunities for organizations of persons with disabilities when advocating for the right to employment.</a:t>
            </a:r>
          </a:p>
          <a:p>
            <a:pPr lvl="0"/>
            <a:r>
              <a:rPr lang="en-US" dirty="0"/>
              <a:t>Identify challenges and barriers facing persons with disabilities in accessing labor market in Nigeria.</a:t>
            </a:r>
          </a:p>
          <a:p>
            <a:pPr lvl="0"/>
            <a:r>
              <a:rPr lang="en-US" dirty="0"/>
              <a:t>Recommend key interventions that could be followed by government to improve and expand persons’ with disability participation in Nigerian labor markets.</a:t>
            </a:r>
          </a:p>
          <a:p>
            <a:r>
              <a:rPr lang="en-US" dirty="0"/>
              <a:t> </a:t>
            </a:r>
          </a:p>
          <a:p>
            <a:endParaRPr lang="en-US" dirty="0"/>
          </a:p>
        </p:txBody>
      </p:sp>
    </p:spTree>
    <p:extLst>
      <p:ext uri="{BB962C8B-B14F-4D97-AF65-F5344CB8AC3E}">
        <p14:creationId xmlns:p14="http://schemas.microsoft.com/office/powerpoint/2010/main" xmlns="" val="439604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in brief</a:t>
            </a:r>
            <a:endParaRPr lang="en-US" dirty="0"/>
          </a:p>
        </p:txBody>
      </p:sp>
      <p:sp>
        <p:nvSpPr>
          <p:cNvPr id="3" name="Content Placeholder 2"/>
          <p:cNvSpPr>
            <a:spLocks noGrp="1"/>
          </p:cNvSpPr>
          <p:nvPr>
            <p:ph idx="1"/>
          </p:nvPr>
        </p:nvSpPr>
        <p:spPr/>
        <p:txBody>
          <a:bodyPr/>
          <a:lstStyle/>
          <a:p>
            <a:r>
              <a:rPr lang="en-US" b="1" dirty="0" smtClean="0"/>
              <a:t>Qualitative Research Method and Tools</a:t>
            </a:r>
            <a:r>
              <a:rPr lang="en-US" dirty="0" smtClean="0"/>
              <a:t>: In </a:t>
            </a:r>
            <a:r>
              <a:rPr lang="en-US" dirty="0"/>
              <a:t>pursuing the outlined objectives, primary and secondary data were engaged through literature review, Key Informant </a:t>
            </a:r>
            <a:r>
              <a:rPr lang="en-US" dirty="0" smtClean="0"/>
              <a:t>Interviews </a:t>
            </a:r>
            <a:r>
              <a:rPr lang="en-US" dirty="0"/>
              <a:t>and focus group discussion</a:t>
            </a:r>
            <a:r>
              <a:rPr lang="en-US" dirty="0" smtClean="0"/>
              <a:t>. </a:t>
            </a:r>
          </a:p>
          <a:p>
            <a:r>
              <a:rPr lang="en-US" dirty="0" smtClean="0"/>
              <a:t>Data collection was deliberately participatory and broad-based.</a:t>
            </a:r>
            <a:endParaRPr lang="en-US" dirty="0"/>
          </a:p>
        </p:txBody>
      </p:sp>
    </p:spTree>
    <p:extLst>
      <p:ext uri="{BB962C8B-B14F-4D97-AF65-F5344CB8AC3E}">
        <p14:creationId xmlns:p14="http://schemas.microsoft.com/office/powerpoint/2010/main" xmlns="" val="4134195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findings of the paper include:</a:t>
            </a:r>
            <a:br>
              <a:rPr lang="en-US" b="1" dirty="0"/>
            </a:b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There are </a:t>
            </a:r>
            <a:r>
              <a:rPr lang="en-US" dirty="0"/>
              <a:t>deficiencies and gaps in the legal, policy and institutional framework for implementing the right to formal sector employment for persons with disabilities in Nigeria;</a:t>
            </a:r>
          </a:p>
          <a:p>
            <a:r>
              <a:rPr lang="en-US" dirty="0" smtClean="0"/>
              <a:t>Participation in </a:t>
            </a:r>
            <a:r>
              <a:rPr lang="en-US" dirty="0"/>
              <a:t>formal </a:t>
            </a:r>
            <a:r>
              <a:rPr lang="en-US" dirty="0" err="1"/>
              <a:t>labour</a:t>
            </a:r>
            <a:r>
              <a:rPr lang="en-US" dirty="0"/>
              <a:t> sector is not equal across different constituencies of persons with disabilities;</a:t>
            </a:r>
          </a:p>
          <a:p>
            <a:r>
              <a:rPr lang="en-US" dirty="0" smtClean="0"/>
              <a:t>The infrastructural</a:t>
            </a:r>
            <a:r>
              <a:rPr lang="en-US" dirty="0"/>
              <a:t>, technological, informational and attitudinal preconditions for inclusion of persons with disabilities in </a:t>
            </a:r>
            <a:r>
              <a:rPr lang="en-US" dirty="0" err="1"/>
              <a:t>labour</a:t>
            </a:r>
            <a:r>
              <a:rPr lang="en-US" dirty="0"/>
              <a:t> market are still insufficient;</a:t>
            </a:r>
          </a:p>
          <a:p>
            <a:r>
              <a:rPr lang="en-US" dirty="0" smtClean="0"/>
              <a:t>Women with </a:t>
            </a:r>
            <a:r>
              <a:rPr lang="en-US" dirty="0"/>
              <a:t>disability suffer multiple discrimination in access to formal sector employment, among others.</a:t>
            </a:r>
          </a:p>
          <a:p>
            <a:endParaRPr lang="en-US" dirty="0"/>
          </a:p>
        </p:txBody>
      </p:sp>
    </p:spTree>
    <p:extLst>
      <p:ext uri="{BB962C8B-B14F-4D97-AF65-F5344CB8AC3E}">
        <p14:creationId xmlns:p14="http://schemas.microsoft.com/office/powerpoint/2010/main" xmlns="" val="1530612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Recommendations - The government should:</a:t>
            </a:r>
            <a:endParaRPr lang="en-US" sz="3600" b="1" dirty="0"/>
          </a:p>
        </p:txBody>
      </p:sp>
      <p:sp>
        <p:nvSpPr>
          <p:cNvPr id="3" name="Content Placeholder 2"/>
          <p:cNvSpPr>
            <a:spLocks noGrp="1"/>
          </p:cNvSpPr>
          <p:nvPr>
            <p:ph idx="1"/>
          </p:nvPr>
        </p:nvSpPr>
        <p:spPr/>
        <p:txBody>
          <a:bodyPr>
            <a:normAutofit fontScale="85000" lnSpcReduction="10000"/>
          </a:bodyPr>
          <a:lstStyle/>
          <a:p>
            <a:r>
              <a:rPr lang="en-US" dirty="0" smtClean="0"/>
              <a:t>Undertake legal </a:t>
            </a:r>
            <a:r>
              <a:rPr lang="en-US" dirty="0"/>
              <a:t>and administrative reforms as a first step in promoting and protecting the rights of persons with disability to employment in Nigeria;</a:t>
            </a:r>
          </a:p>
          <a:p>
            <a:r>
              <a:rPr lang="en-US" dirty="0" smtClean="0"/>
              <a:t>Facilitate capacity-building </a:t>
            </a:r>
            <a:r>
              <a:rPr lang="en-US" dirty="0"/>
              <a:t>for Organization of Persons with Disabilities (OPDs);</a:t>
            </a:r>
          </a:p>
          <a:p>
            <a:r>
              <a:rPr lang="en-US" dirty="0" smtClean="0"/>
              <a:t>Develop a </a:t>
            </a:r>
            <a:r>
              <a:rPr lang="en-US" dirty="0"/>
              <a:t>persons with disability disaggregated data that should statutorily be a part of MDAs across all levels of government;</a:t>
            </a:r>
          </a:p>
          <a:p>
            <a:r>
              <a:rPr lang="en-US" dirty="0" smtClean="0"/>
              <a:t>Develop and </a:t>
            </a:r>
            <a:r>
              <a:rPr lang="en-US" dirty="0"/>
              <a:t>legislate a national accessibility code in line with article 9 of the UNCRPD and other relevant provision of the UNCRPD, among others.</a:t>
            </a:r>
          </a:p>
          <a:p>
            <a:r>
              <a:rPr lang="en-US" dirty="0"/>
              <a:t>In all these duties and obligations, government should closely consult and actively involve persons with disabilities through their representative organizations (Articles 4.3 and 33).</a:t>
            </a:r>
          </a:p>
          <a:p>
            <a:endParaRPr lang="en-US" dirty="0"/>
          </a:p>
        </p:txBody>
      </p:sp>
    </p:spTree>
    <p:extLst>
      <p:ext uri="{BB962C8B-B14F-4D97-AF65-F5344CB8AC3E}">
        <p14:creationId xmlns:p14="http://schemas.microsoft.com/office/powerpoint/2010/main" xmlns="" val="40152817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24</TotalTime>
  <Words>468</Words>
  <Application>Microsoft Office PowerPoint</Application>
  <PresentationFormat>Custom</PresentationFormat>
  <Paragraphs>28</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Organic</vt:lpstr>
      <vt:lpstr>               What governments can do to promote inclusive employment in the formal sector in Nigeria? A presentation by:</vt:lpstr>
      <vt:lpstr>Introduction</vt:lpstr>
      <vt:lpstr>Objectives of the study.</vt:lpstr>
      <vt:lpstr>Methodology in brief</vt:lpstr>
      <vt:lpstr>The findings of the paper include: </vt:lpstr>
      <vt:lpstr>Recommendations - The government should:</vt:lpstr>
    </vt:vector>
  </TitlesOfParts>
  <Company>by adguard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governments can do to promote inclusive employment in the formal sector in Nigeria? A presentation by:</dc:title>
  <dc:creator>abdulnasir james</dc:creator>
  <cp:lastModifiedBy>NAB1</cp:lastModifiedBy>
  <cp:revision>7</cp:revision>
  <dcterms:created xsi:type="dcterms:W3CDTF">2021-07-21T12:56:53Z</dcterms:created>
  <dcterms:modified xsi:type="dcterms:W3CDTF">2021-07-21T16:01:25Z</dcterms:modified>
</cp:coreProperties>
</file>