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mma White" initials="GW" lastIdx="17" clrIdx="0">
    <p:extLst>
      <p:ext uri="{19B8F6BF-5375-455C-9EA6-DF929625EA0E}">
        <p15:presenceInfo xmlns:p15="http://schemas.microsoft.com/office/powerpoint/2012/main" userId="S::gemma.white@add.org.uk::77146fff-106d-4b78-95e7-6442ba5ad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D4E911-CDFB-4651-9FC1-2E68C242A580}" type="doc">
      <dgm:prSet loTypeId="urn:microsoft.com/office/officeart/2005/8/layout/cycle3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B9BAD480-394F-4962-AEA0-E62A59ADF3D2}">
      <dgm:prSet phldrT="[Text]"/>
      <dgm:spPr/>
      <dgm:t>
        <a:bodyPr/>
        <a:lstStyle/>
        <a:p>
          <a:r>
            <a:rPr lang="en-GB" dirty="0"/>
            <a:t>Empowering job seekers </a:t>
          </a:r>
        </a:p>
      </dgm:t>
    </dgm:pt>
    <dgm:pt modelId="{0367E720-40F5-4E5F-82FF-73BC4D25CF33}" type="parTrans" cxnId="{AC62AE98-7ECE-4565-BEB6-0FB647799C9C}">
      <dgm:prSet/>
      <dgm:spPr/>
      <dgm:t>
        <a:bodyPr/>
        <a:lstStyle/>
        <a:p>
          <a:endParaRPr lang="en-GB"/>
        </a:p>
      </dgm:t>
    </dgm:pt>
    <dgm:pt modelId="{4D4814F6-5A38-47AF-9D62-BC353189F9ED}" type="sibTrans" cxnId="{AC62AE98-7ECE-4565-BEB6-0FB647799C9C}">
      <dgm:prSet/>
      <dgm:spPr/>
      <dgm:t>
        <a:bodyPr/>
        <a:lstStyle/>
        <a:p>
          <a:endParaRPr lang="en-GB"/>
        </a:p>
      </dgm:t>
    </dgm:pt>
    <dgm:pt modelId="{66BC85A5-6306-4617-8B46-6467EBD360B2}">
      <dgm:prSet phldrT="[Text]"/>
      <dgm:spPr/>
      <dgm:t>
        <a:bodyPr/>
        <a:lstStyle/>
        <a:p>
          <a:r>
            <a:rPr lang="en-GB" dirty="0"/>
            <a:t>Building employers’ disability  confidence </a:t>
          </a:r>
        </a:p>
      </dgm:t>
    </dgm:pt>
    <dgm:pt modelId="{47FDC4E7-5C71-4087-98F6-C3779DAE63EE}" type="parTrans" cxnId="{8B9D8CF5-F561-423D-911D-47D269153928}">
      <dgm:prSet/>
      <dgm:spPr/>
      <dgm:t>
        <a:bodyPr/>
        <a:lstStyle/>
        <a:p>
          <a:endParaRPr lang="en-GB"/>
        </a:p>
      </dgm:t>
    </dgm:pt>
    <dgm:pt modelId="{9F21DFDB-91DE-42FA-A564-687E48CE59AC}" type="sibTrans" cxnId="{8B9D8CF5-F561-423D-911D-47D269153928}">
      <dgm:prSet/>
      <dgm:spPr/>
      <dgm:t>
        <a:bodyPr/>
        <a:lstStyle/>
        <a:p>
          <a:endParaRPr lang="en-GB"/>
        </a:p>
      </dgm:t>
    </dgm:pt>
    <dgm:pt modelId="{02AC7142-D30F-4AAC-B01F-C662D81680AA}">
      <dgm:prSet phldrT="[Text]"/>
      <dgm:spPr/>
      <dgm:t>
        <a:bodyPr/>
        <a:lstStyle/>
        <a:p>
          <a:r>
            <a:rPr lang="en-GB" dirty="0"/>
            <a:t>Advocacy with Government </a:t>
          </a:r>
        </a:p>
      </dgm:t>
    </dgm:pt>
    <dgm:pt modelId="{E555CB07-1841-414A-95E5-5AEE52C20B24}" type="parTrans" cxnId="{24F6FF2D-75AA-4CE9-983E-1D84D7EB4EBE}">
      <dgm:prSet/>
      <dgm:spPr/>
      <dgm:t>
        <a:bodyPr/>
        <a:lstStyle/>
        <a:p>
          <a:endParaRPr lang="en-GB"/>
        </a:p>
      </dgm:t>
    </dgm:pt>
    <dgm:pt modelId="{59487236-70D8-4F76-B4DD-B8A1C6434412}" type="sibTrans" cxnId="{24F6FF2D-75AA-4CE9-983E-1D84D7EB4EBE}">
      <dgm:prSet/>
      <dgm:spPr/>
      <dgm:t>
        <a:bodyPr/>
        <a:lstStyle/>
        <a:p>
          <a:endParaRPr lang="en-GB"/>
        </a:p>
      </dgm:t>
    </dgm:pt>
    <dgm:pt modelId="{D00590A2-1D14-4812-BE39-EB0449B947F8}">
      <dgm:prSet phldrT="[Text]"/>
      <dgm:spPr/>
      <dgm:t>
        <a:bodyPr/>
        <a:lstStyle/>
        <a:p>
          <a:r>
            <a:rPr lang="en-GB" dirty="0"/>
            <a:t>Supporting partnership strengthening</a:t>
          </a:r>
        </a:p>
      </dgm:t>
    </dgm:pt>
    <dgm:pt modelId="{239E0E1F-3508-4E05-AB8B-CA39477B4C14}" type="parTrans" cxnId="{3EB472E3-A186-4799-A6B0-046C9A4C3A02}">
      <dgm:prSet/>
      <dgm:spPr/>
      <dgm:t>
        <a:bodyPr/>
        <a:lstStyle/>
        <a:p>
          <a:endParaRPr lang="en-GB"/>
        </a:p>
      </dgm:t>
    </dgm:pt>
    <dgm:pt modelId="{7F501B86-F34D-49BB-BCC2-66AF5A976D0A}" type="sibTrans" cxnId="{3EB472E3-A186-4799-A6B0-046C9A4C3A02}">
      <dgm:prSet/>
      <dgm:spPr/>
      <dgm:t>
        <a:bodyPr/>
        <a:lstStyle/>
        <a:p>
          <a:endParaRPr lang="en-GB"/>
        </a:p>
      </dgm:t>
    </dgm:pt>
    <dgm:pt modelId="{C872A1CF-048A-4414-9FE8-BA244F378230}" type="pres">
      <dgm:prSet presAssocID="{3BD4E911-CDFB-4651-9FC1-2E68C242A580}" presName="Name0" presStyleCnt="0">
        <dgm:presLayoutVars>
          <dgm:dir/>
          <dgm:resizeHandles val="exact"/>
        </dgm:presLayoutVars>
      </dgm:prSet>
      <dgm:spPr/>
    </dgm:pt>
    <dgm:pt modelId="{8134EBBC-CEB2-4440-A448-A94FA9FCEE59}" type="pres">
      <dgm:prSet presAssocID="{3BD4E911-CDFB-4651-9FC1-2E68C242A580}" presName="cycle" presStyleCnt="0"/>
      <dgm:spPr/>
    </dgm:pt>
    <dgm:pt modelId="{286BFA79-A812-452F-AD78-AF572B435C13}" type="pres">
      <dgm:prSet presAssocID="{B9BAD480-394F-4962-AEA0-E62A59ADF3D2}" presName="nodeFirstNode" presStyleLbl="node1" presStyleIdx="0" presStyleCnt="4">
        <dgm:presLayoutVars>
          <dgm:bulletEnabled val="1"/>
        </dgm:presLayoutVars>
      </dgm:prSet>
      <dgm:spPr/>
    </dgm:pt>
    <dgm:pt modelId="{EFB7483F-577C-485B-8809-F1FD5A7ED8A6}" type="pres">
      <dgm:prSet presAssocID="{4D4814F6-5A38-47AF-9D62-BC353189F9ED}" presName="sibTransFirstNode" presStyleLbl="bgShp" presStyleIdx="0" presStyleCnt="1"/>
      <dgm:spPr/>
    </dgm:pt>
    <dgm:pt modelId="{53708B04-248A-417C-A3B5-180658F6520C}" type="pres">
      <dgm:prSet presAssocID="{66BC85A5-6306-4617-8B46-6467EBD360B2}" presName="nodeFollowingNodes" presStyleLbl="node1" presStyleIdx="1" presStyleCnt="4">
        <dgm:presLayoutVars>
          <dgm:bulletEnabled val="1"/>
        </dgm:presLayoutVars>
      </dgm:prSet>
      <dgm:spPr/>
    </dgm:pt>
    <dgm:pt modelId="{71AD4895-8CB0-4BA8-9752-DE2A5B6C789F}" type="pres">
      <dgm:prSet presAssocID="{02AC7142-D30F-4AAC-B01F-C662D81680AA}" presName="nodeFollowingNodes" presStyleLbl="node1" presStyleIdx="2" presStyleCnt="4">
        <dgm:presLayoutVars>
          <dgm:bulletEnabled val="1"/>
        </dgm:presLayoutVars>
      </dgm:prSet>
      <dgm:spPr/>
    </dgm:pt>
    <dgm:pt modelId="{0CADD391-0BF4-4299-B091-46CD01CC9A29}" type="pres">
      <dgm:prSet presAssocID="{D00590A2-1D14-4812-BE39-EB0449B947F8}" presName="nodeFollowingNodes" presStyleLbl="node1" presStyleIdx="3" presStyleCnt="4">
        <dgm:presLayoutVars>
          <dgm:bulletEnabled val="1"/>
        </dgm:presLayoutVars>
      </dgm:prSet>
      <dgm:spPr/>
    </dgm:pt>
  </dgm:ptLst>
  <dgm:cxnLst>
    <dgm:cxn modelId="{9C07370A-023F-4073-8C25-7FF1938B5B55}" type="presOf" srcId="{66BC85A5-6306-4617-8B46-6467EBD360B2}" destId="{53708B04-248A-417C-A3B5-180658F6520C}" srcOrd="0" destOrd="0" presId="urn:microsoft.com/office/officeart/2005/8/layout/cycle3"/>
    <dgm:cxn modelId="{24F6FF2D-75AA-4CE9-983E-1D84D7EB4EBE}" srcId="{3BD4E911-CDFB-4651-9FC1-2E68C242A580}" destId="{02AC7142-D30F-4AAC-B01F-C662D81680AA}" srcOrd="2" destOrd="0" parTransId="{E555CB07-1841-414A-95E5-5AEE52C20B24}" sibTransId="{59487236-70D8-4F76-B4DD-B8A1C6434412}"/>
    <dgm:cxn modelId="{A3209348-BBC2-4797-ABBA-3AE69337AE43}" type="presOf" srcId="{4D4814F6-5A38-47AF-9D62-BC353189F9ED}" destId="{EFB7483F-577C-485B-8809-F1FD5A7ED8A6}" srcOrd="0" destOrd="0" presId="urn:microsoft.com/office/officeart/2005/8/layout/cycle3"/>
    <dgm:cxn modelId="{8DC3526D-111B-407D-8139-7BA7FEAA56FB}" type="presOf" srcId="{B9BAD480-394F-4962-AEA0-E62A59ADF3D2}" destId="{286BFA79-A812-452F-AD78-AF572B435C13}" srcOrd="0" destOrd="0" presId="urn:microsoft.com/office/officeart/2005/8/layout/cycle3"/>
    <dgm:cxn modelId="{5211FC8B-0BAB-403C-9447-8EECE0ADDE3E}" type="presOf" srcId="{D00590A2-1D14-4812-BE39-EB0449B947F8}" destId="{0CADD391-0BF4-4299-B091-46CD01CC9A29}" srcOrd="0" destOrd="0" presId="urn:microsoft.com/office/officeart/2005/8/layout/cycle3"/>
    <dgm:cxn modelId="{AC62AE98-7ECE-4565-BEB6-0FB647799C9C}" srcId="{3BD4E911-CDFB-4651-9FC1-2E68C242A580}" destId="{B9BAD480-394F-4962-AEA0-E62A59ADF3D2}" srcOrd="0" destOrd="0" parTransId="{0367E720-40F5-4E5F-82FF-73BC4D25CF33}" sibTransId="{4D4814F6-5A38-47AF-9D62-BC353189F9ED}"/>
    <dgm:cxn modelId="{3EB472E3-A186-4799-A6B0-046C9A4C3A02}" srcId="{3BD4E911-CDFB-4651-9FC1-2E68C242A580}" destId="{D00590A2-1D14-4812-BE39-EB0449B947F8}" srcOrd="3" destOrd="0" parTransId="{239E0E1F-3508-4E05-AB8B-CA39477B4C14}" sibTransId="{7F501B86-F34D-49BB-BCC2-66AF5A976D0A}"/>
    <dgm:cxn modelId="{F03E65E4-167B-4350-9585-506C67539B07}" type="presOf" srcId="{02AC7142-D30F-4AAC-B01F-C662D81680AA}" destId="{71AD4895-8CB0-4BA8-9752-DE2A5B6C789F}" srcOrd="0" destOrd="0" presId="urn:microsoft.com/office/officeart/2005/8/layout/cycle3"/>
    <dgm:cxn modelId="{8B9D8CF5-F561-423D-911D-47D269153928}" srcId="{3BD4E911-CDFB-4651-9FC1-2E68C242A580}" destId="{66BC85A5-6306-4617-8B46-6467EBD360B2}" srcOrd="1" destOrd="0" parTransId="{47FDC4E7-5C71-4087-98F6-C3779DAE63EE}" sibTransId="{9F21DFDB-91DE-42FA-A564-687E48CE59AC}"/>
    <dgm:cxn modelId="{14955BFE-1A6B-4260-96C8-653BE4292FDE}" type="presOf" srcId="{3BD4E911-CDFB-4651-9FC1-2E68C242A580}" destId="{C872A1CF-048A-4414-9FE8-BA244F378230}" srcOrd="0" destOrd="0" presId="urn:microsoft.com/office/officeart/2005/8/layout/cycle3"/>
    <dgm:cxn modelId="{F1C9ACED-50F1-4D08-A7A2-D421E6F9D1C7}" type="presParOf" srcId="{C872A1CF-048A-4414-9FE8-BA244F378230}" destId="{8134EBBC-CEB2-4440-A448-A94FA9FCEE59}" srcOrd="0" destOrd="0" presId="urn:microsoft.com/office/officeart/2005/8/layout/cycle3"/>
    <dgm:cxn modelId="{A6698699-34C7-4912-AD5B-93F489BBF36A}" type="presParOf" srcId="{8134EBBC-CEB2-4440-A448-A94FA9FCEE59}" destId="{286BFA79-A812-452F-AD78-AF572B435C13}" srcOrd="0" destOrd="0" presId="urn:microsoft.com/office/officeart/2005/8/layout/cycle3"/>
    <dgm:cxn modelId="{7A99B6BF-9ED0-4F0D-BD55-62597A717665}" type="presParOf" srcId="{8134EBBC-CEB2-4440-A448-A94FA9FCEE59}" destId="{EFB7483F-577C-485B-8809-F1FD5A7ED8A6}" srcOrd="1" destOrd="0" presId="urn:microsoft.com/office/officeart/2005/8/layout/cycle3"/>
    <dgm:cxn modelId="{025D26A9-9E59-4053-9DB2-DD2343C6AEED}" type="presParOf" srcId="{8134EBBC-CEB2-4440-A448-A94FA9FCEE59}" destId="{53708B04-248A-417C-A3B5-180658F6520C}" srcOrd="2" destOrd="0" presId="urn:microsoft.com/office/officeart/2005/8/layout/cycle3"/>
    <dgm:cxn modelId="{E72A4934-655C-4433-8FB0-21F8167C0122}" type="presParOf" srcId="{8134EBBC-CEB2-4440-A448-A94FA9FCEE59}" destId="{71AD4895-8CB0-4BA8-9752-DE2A5B6C789F}" srcOrd="3" destOrd="0" presId="urn:microsoft.com/office/officeart/2005/8/layout/cycle3"/>
    <dgm:cxn modelId="{515EEE1F-CECA-4619-B1BD-D6B2FE085861}" type="presParOf" srcId="{8134EBBC-CEB2-4440-A448-A94FA9FCEE59}" destId="{0CADD391-0BF4-4299-B091-46CD01CC9A29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8CB635-22CF-4A98-BDC6-B827D25ED2E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DA2E4A6-7D89-4527-A9BF-59236D8633FA}">
      <dgm:prSet custT="1"/>
      <dgm:spPr/>
      <dgm:t>
        <a:bodyPr/>
        <a:lstStyle/>
        <a:p>
          <a:r>
            <a:rPr lang="en-GB" sz="1600" dirty="0"/>
            <a:t>Employers to put in place disability-friendly environment and policies </a:t>
          </a:r>
        </a:p>
      </dgm:t>
    </dgm:pt>
    <dgm:pt modelId="{A48AFF37-08FF-4DAA-A557-7A308DD6A1CC}" type="parTrans" cxnId="{09D92A5C-A522-4C6D-B770-75F06A6BE034}">
      <dgm:prSet/>
      <dgm:spPr/>
      <dgm:t>
        <a:bodyPr/>
        <a:lstStyle/>
        <a:p>
          <a:endParaRPr lang="en-GB"/>
        </a:p>
      </dgm:t>
    </dgm:pt>
    <dgm:pt modelId="{15D8EA0E-84D0-40E7-94AF-C70429C0E42A}" type="sibTrans" cxnId="{09D92A5C-A522-4C6D-B770-75F06A6BE034}">
      <dgm:prSet/>
      <dgm:spPr/>
      <dgm:t>
        <a:bodyPr/>
        <a:lstStyle/>
        <a:p>
          <a:endParaRPr lang="en-GB"/>
        </a:p>
      </dgm:t>
    </dgm:pt>
    <dgm:pt modelId="{FF584408-29C9-4A3F-B3DE-CD280AC01266}">
      <dgm:prSet custT="1"/>
      <dgm:spPr/>
      <dgm:t>
        <a:bodyPr/>
        <a:lstStyle/>
        <a:p>
          <a:r>
            <a:rPr lang="en-GB" sz="1600" dirty="0"/>
            <a:t>Use community influential people (cultural and religious leaders</a:t>
          </a:r>
          <a:r>
            <a:rPr lang="en-GB" sz="1400" dirty="0"/>
            <a:t>) </a:t>
          </a:r>
        </a:p>
      </dgm:t>
    </dgm:pt>
    <dgm:pt modelId="{97F12BF9-43D2-451B-9ED0-B450246FBAC7}" type="parTrans" cxnId="{8140CD83-6AD1-44F2-88F4-7D692D34EA44}">
      <dgm:prSet/>
      <dgm:spPr/>
      <dgm:t>
        <a:bodyPr/>
        <a:lstStyle/>
        <a:p>
          <a:endParaRPr lang="en-GB"/>
        </a:p>
      </dgm:t>
    </dgm:pt>
    <dgm:pt modelId="{DBF12929-2E56-48CE-89CB-F04464BA83E5}" type="sibTrans" cxnId="{8140CD83-6AD1-44F2-88F4-7D692D34EA44}">
      <dgm:prSet/>
      <dgm:spPr/>
      <dgm:t>
        <a:bodyPr/>
        <a:lstStyle/>
        <a:p>
          <a:endParaRPr lang="en-GB"/>
        </a:p>
      </dgm:t>
    </dgm:pt>
    <dgm:pt modelId="{DBB11D8F-A7D8-4AEB-85B3-168D6DFD26E3}">
      <dgm:prSet custT="1"/>
      <dgm:spPr/>
      <dgm:t>
        <a:bodyPr/>
        <a:lstStyle/>
        <a:p>
          <a:r>
            <a:rPr lang="en-GB" sz="1600" dirty="0"/>
            <a:t>Encourage PWDs to participate in community development and social activities </a:t>
          </a:r>
        </a:p>
      </dgm:t>
    </dgm:pt>
    <dgm:pt modelId="{B6342ACE-55BB-4F7F-B900-C04F09D3FEF9}" type="parTrans" cxnId="{DC314D33-B2DD-48A6-A0D1-33A8A3204106}">
      <dgm:prSet/>
      <dgm:spPr/>
      <dgm:t>
        <a:bodyPr/>
        <a:lstStyle/>
        <a:p>
          <a:endParaRPr lang="en-GB"/>
        </a:p>
      </dgm:t>
    </dgm:pt>
    <dgm:pt modelId="{3A6AC4B9-D7C4-4A93-B9DF-62C775886D06}" type="sibTrans" cxnId="{DC314D33-B2DD-48A6-A0D1-33A8A3204106}">
      <dgm:prSet/>
      <dgm:spPr/>
      <dgm:t>
        <a:bodyPr/>
        <a:lstStyle/>
        <a:p>
          <a:endParaRPr lang="en-GB"/>
        </a:p>
      </dgm:t>
    </dgm:pt>
    <dgm:pt modelId="{FBD23ED8-4717-45C1-ACDA-B6507160D0CD}">
      <dgm:prSet custT="1"/>
      <dgm:spPr/>
      <dgm:t>
        <a:bodyPr/>
        <a:lstStyle/>
        <a:p>
          <a:r>
            <a:rPr lang="en-GB" sz="1600" dirty="0"/>
            <a:t>Organize site visits for experience-sharing with companies employing PWDs.</a:t>
          </a:r>
        </a:p>
      </dgm:t>
    </dgm:pt>
    <dgm:pt modelId="{83BAAE13-9024-42D9-A78A-D96E3715D57D}" type="parTrans" cxnId="{3E05BBAE-4746-4A04-92DF-E5E47D29DF40}">
      <dgm:prSet/>
      <dgm:spPr/>
      <dgm:t>
        <a:bodyPr/>
        <a:lstStyle/>
        <a:p>
          <a:endParaRPr lang="en-GB"/>
        </a:p>
      </dgm:t>
    </dgm:pt>
    <dgm:pt modelId="{6F372F00-B494-4CC8-8AFA-7981A1F83C0C}" type="sibTrans" cxnId="{3E05BBAE-4746-4A04-92DF-E5E47D29DF40}">
      <dgm:prSet/>
      <dgm:spPr/>
      <dgm:t>
        <a:bodyPr/>
        <a:lstStyle/>
        <a:p>
          <a:endParaRPr lang="en-GB"/>
        </a:p>
      </dgm:t>
    </dgm:pt>
    <dgm:pt modelId="{951587CE-FB38-4532-BBBD-EA1505E9EF7B}">
      <dgm:prSet custT="1"/>
      <dgm:spPr/>
      <dgm:t>
        <a:bodyPr/>
        <a:lstStyle/>
        <a:p>
          <a:r>
            <a:rPr lang="en-GB" sz="1800" dirty="0"/>
            <a:t>Established a facility at our office for on-line support  </a:t>
          </a:r>
        </a:p>
      </dgm:t>
    </dgm:pt>
    <dgm:pt modelId="{AFBD0046-5315-4DEA-8F5A-A98C5B1B578C}" type="parTrans" cxnId="{D3933CB9-15D9-4656-B970-CC4A38A43B0F}">
      <dgm:prSet/>
      <dgm:spPr/>
      <dgm:t>
        <a:bodyPr/>
        <a:lstStyle/>
        <a:p>
          <a:endParaRPr lang="en-GB"/>
        </a:p>
      </dgm:t>
    </dgm:pt>
    <dgm:pt modelId="{CC4CE264-C0B9-4373-A038-B4DCDE061608}" type="sibTrans" cxnId="{D3933CB9-15D9-4656-B970-CC4A38A43B0F}">
      <dgm:prSet/>
      <dgm:spPr/>
      <dgm:t>
        <a:bodyPr/>
        <a:lstStyle/>
        <a:p>
          <a:endParaRPr lang="en-GB"/>
        </a:p>
      </dgm:t>
    </dgm:pt>
    <dgm:pt modelId="{AE15E64C-5AF0-492A-B80F-1BACAE65689E}">
      <dgm:prSet custT="1"/>
      <dgm:spPr/>
      <dgm:t>
        <a:bodyPr/>
        <a:lstStyle/>
        <a:p>
          <a:r>
            <a:rPr lang="en-GB" sz="1800" dirty="0"/>
            <a:t>Involve  parents of job seekers in job search process  </a:t>
          </a:r>
        </a:p>
      </dgm:t>
    </dgm:pt>
    <dgm:pt modelId="{C0365331-ADC2-4F1A-BE64-D4EBD280AFA4}" type="parTrans" cxnId="{80809A6C-AC7B-4BD9-85DA-585A7BA5EBFC}">
      <dgm:prSet/>
      <dgm:spPr/>
      <dgm:t>
        <a:bodyPr/>
        <a:lstStyle/>
        <a:p>
          <a:endParaRPr lang="en-GB"/>
        </a:p>
      </dgm:t>
    </dgm:pt>
    <dgm:pt modelId="{02D8DB0C-7FF1-433E-9AE7-B7F26A6FF6A9}" type="sibTrans" cxnId="{80809A6C-AC7B-4BD9-85DA-585A7BA5EBFC}">
      <dgm:prSet/>
      <dgm:spPr/>
      <dgm:t>
        <a:bodyPr/>
        <a:lstStyle/>
        <a:p>
          <a:endParaRPr lang="en-GB"/>
        </a:p>
      </dgm:t>
    </dgm:pt>
    <dgm:pt modelId="{57E680C1-1AE9-4057-8058-F56C3CF6D84A}" type="pres">
      <dgm:prSet presAssocID="{028CB635-22CF-4A98-BDC6-B827D25ED2E9}" presName="rootnode" presStyleCnt="0">
        <dgm:presLayoutVars>
          <dgm:chMax/>
          <dgm:chPref/>
          <dgm:dir/>
          <dgm:animLvl val="lvl"/>
        </dgm:presLayoutVars>
      </dgm:prSet>
      <dgm:spPr/>
    </dgm:pt>
    <dgm:pt modelId="{0890900A-E13C-468B-BDFC-40DB4A67EAD8}" type="pres">
      <dgm:prSet presAssocID="{DDA2E4A6-7D89-4527-A9BF-59236D8633FA}" presName="composite" presStyleCnt="0"/>
      <dgm:spPr/>
    </dgm:pt>
    <dgm:pt modelId="{6A495AFC-3D18-4671-9510-8D2EA74D0165}" type="pres">
      <dgm:prSet presAssocID="{DDA2E4A6-7D89-4527-A9BF-59236D8633FA}" presName="LShape" presStyleLbl="alignNode1" presStyleIdx="0" presStyleCnt="11"/>
      <dgm:spPr/>
    </dgm:pt>
    <dgm:pt modelId="{1B4F4F62-C280-42AD-A361-B2DE8E3ED8E2}" type="pres">
      <dgm:prSet presAssocID="{DDA2E4A6-7D89-4527-A9BF-59236D8633FA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4B079854-D813-47E1-883A-79732D31E2ED}" type="pres">
      <dgm:prSet presAssocID="{DDA2E4A6-7D89-4527-A9BF-59236D8633FA}" presName="Triangle" presStyleLbl="alignNode1" presStyleIdx="1" presStyleCnt="11"/>
      <dgm:spPr/>
    </dgm:pt>
    <dgm:pt modelId="{0A05CEE8-C618-45DA-959B-6B992E011D85}" type="pres">
      <dgm:prSet presAssocID="{15D8EA0E-84D0-40E7-94AF-C70429C0E42A}" presName="sibTrans" presStyleCnt="0"/>
      <dgm:spPr/>
    </dgm:pt>
    <dgm:pt modelId="{852915E8-AF0E-4DFE-B3F9-ECEE55084AFA}" type="pres">
      <dgm:prSet presAssocID="{15D8EA0E-84D0-40E7-94AF-C70429C0E42A}" presName="space" presStyleCnt="0"/>
      <dgm:spPr/>
    </dgm:pt>
    <dgm:pt modelId="{BBDC0A5E-34B9-4C2B-99F8-29980A7FE5BB}" type="pres">
      <dgm:prSet presAssocID="{FF584408-29C9-4A3F-B3DE-CD280AC01266}" presName="composite" presStyleCnt="0"/>
      <dgm:spPr/>
    </dgm:pt>
    <dgm:pt modelId="{EADC0FE0-66AE-43BD-9E58-2637537B50D2}" type="pres">
      <dgm:prSet presAssocID="{FF584408-29C9-4A3F-B3DE-CD280AC01266}" presName="LShape" presStyleLbl="alignNode1" presStyleIdx="2" presStyleCnt="11"/>
      <dgm:spPr/>
    </dgm:pt>
    <dgm:pt modelId="{C9A56339-A195-4FAC-8EB0-10390EB6A63C}" type="pres">
      <dgm:prSet presAssocID="{FF584408-29C9-4A3F-B3DE-CD280AC01266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F9F0415D-81BE-4386-ADE8-0CB534073432}" type="pres">
      <dgm:prSet presAssocID="{FF584408-29C9-4A3F-B3DE-CD280AC01266}" presName="Triangle" presStyleLbl="alignNode1" presStyleIdx="3" presStyleCnt="11"/>
      <dgm:spPr/>
    </dgm:pt>
    <dgm:pt modelId="{18A31F23-18A7-4C62-8868-89E3BA622D8B}" type="pres">
      <dgm:prSet presAssocID="{DBF12929-2E56-48CE-89CB-F04464BA83E5}" presName="sibTrans" presStyleCnt="0"/>
      <dgm:spPr/>
    </dgm:pt>
    <dgm:pt modelId="{2FD77585-8A2B-4CEE-BCA3-7E97BBA2FCA9}" type="pres">
      <dgm:prSet presAssocID="{DBF12929-2E56-48CE-89CB-F04464BA83E5}" presName="space" presStyleCnt="0"/>
      <dgm:spPr/>
    </dgm:pt>
    <dgm:pt modelId="{0C2DD8D2-82F1-466A-83AD-B5BFEEB56666}" type="pres">
      <dgm:prSet presAssocID="{DBB11D8F-A7D8-4AEB-85B3-168D6DFD26E3}" presName="composite" presStyleCnt="0"/>
      <dgm:spPr/>
    </dgm:pt>
    <dgm:pt modelId="{E9831A1C-8004-4C0F-BEEB-1C27C32432D6}" type="pres">
      <dgm:prSet presAssocID="{DBB11D8F-A7D8-4AEB-85B3-168D6DFD26E3}" presName="LShape" presStyleLbl="alignNode1" presStyleIdx="4" presStyleCnt="11"/>
      <dgm:spPr/>
    </dgm:pt>
    <dgm:pt modelId="{9A6E4486-57D0-4A43-A800-A08187BE8B20}" type="pres">
      <dgm:prSet presAssocID="{DBB11D8F-A7D8-4AEB-85B3-168D6DFD26E3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FB1E3A7C-4E75-4AB1-8B26-A8D889EC54C3}" type="pres">
      <dgm:prSet presAssocID="{DBB11D8F-A7D8-4AEB-85B3-168D6DFD26E3}" presName="Triangle" presStyleLbl="alignNode1" presStyleIdx="5" presStyleCnt="11"/>
      <dgm:spPr/>
    </dgm:pt>
    <dgm:pt modelId="{B9C8980B-92C2-4B7D-9F9D-899B492DFEAC}" type="pres">
      <dgm:prSet presAssocID="{3A6AC4B9-D7C4-4A93-B9DF-62C775886D06}" presName="sibTrans" presStyleCnt="0"/>
      <dgm:spPr/>
    </dgm:pt>
    <dgm:pt modelId="{323D1E30-9AAD-4143-A519-E658A2181563}" type="pres">
      <dgm:prSet presAssocID="{3A6AC4B9-D7C4-4A93-B9DF-62C775886D06}" presName="space" presStyleCnt="0"/>
      <dgm:spPr/>
    </dgm:pt>
    <dgm:pt modelId="{0C6B457C-337A-4FB1-AB70-764C8EB1B597}" type="pres">
      <dgm:prSet presAssocID="{FBD23ED8-4717-45C1-ACDA-B6507160D0CD}" presName="composite" presStyleCnt="0"/>
      <dgm:spPr/>
    </dgm:pt>
    <dgm:pt modelId="{C6610DBD-3475-4092-93BB-EA876F44CFAA}" type="pres">
      <dgm:prSet presAssocID="{FBD23ED8-4717-45C1-ACDA-B6507160D0CD}" presName="LShape" presStyleLbl="alignNode1" presStyleIdx="6" presStyleCnt="11"/>
      <dgm:spPr/>
    </dgm:pt>
    <dgm:pt modelId="{E511BB3B-373C-49CF-83D5-FDC6A9341124}" type="pres">
      <dgm:prSet presAssocID="{FBD23ED8-4717-45C1-ACDA-B6507160D0CD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05E9EF14-BFA4-441E-B3AF-2FA9A57F5A0A}" type="pres">
      <dgm:prSet presAssocID="{FBD23ED8-4717-45C1-ACDA-B6507160D0CD}" presName="Triangle" presStyleLbl="alignNode1" presStyleIdx="7" presStyleCnt="11"/>
      <dgm:spPr/>
    </dgm:pt>
    <dgm:pt modelId="{26352802-6536-4C82-9DC0-73764834B011}" type="pres">
      <dgm:prSet presAssocID="{6F372F00-B494-4CC8-8AFA-7981A1F83C0C}" presName="sibTrans" presStyleCnt="0"/>
      <dgm:spPr/>
    </dgm:pt>
    <dgm:pt modelId="{B377E77D-D7A3-4C7E-8DD6-48CD4172F875}" type="pres">
      <dgm:prSet presAssocID="{6F372F00-B494-4CC8-8AFA-7981A1F83C0C}" presName="space" presStyleCnt="0"/>
      <dgm:spPr/>
    </dgm:pt>
    <dgm:pt modelId="{16377066-93BF-4E13-AFC9-91E661C104FA}" type="pres">
      <dgm:prSet presAssocID="{951587CE-FB38-4532-BBBD-EA1505E9EF7B}" presName="composite" presStyleCnt="0"/>
      <dgm:spPr/>
    </dgm:pt>
    <dgm:pt modelId="{EDB6E082-3FB7-499F-8FD0-27EFD054B523}" type="pres">
      <dgm:prSet presAssocID="{951587CE-FB38-4532-BBBD-EA1505E9EF7B}" presName="LShape" presStyleLbl="alignNode1" presStyleIdx="8" presStyleCnt="11"/>
      <dgm:spPr/>
    </dgm:pt>
    <dgm:pt modelId="{69BA8B4E-E801-4302-9A24-A742015085CF}" type="pres">
      <dgm:prSet presAssocID="{951587CE-FB38-4532-BBBD-EA1505E9EF7B}" presName="ParentText" presStyleLbl="revTx" presStyleIdx="4" presStyleCnt="6" custScaleY="120728" custLinFactNeighborX="-2816" custLinFactNeighborY="13974">
        <dgm:presLayoutVars>
          <dgm:chMax val="0"/>
          <dgm:chPref val="0"/>
          <dgm:bulletEnabled val="1"/>
        </dgm:presLayoutVars>
      </dgm:prSet>
      <dgm:spPr/>
    </dgm:pt>
    <dgm:pt modelId="{E7906D9A-46F5-4AA3-9C56-B63797C1CF01}" type="pres">
      <dgm:prSet presAssocID="{951587CE-FB38-4532-BBBD-EA1505E9EF7B}" presName="Triangle" presStyleLbl="alignNode1" presStyleIdx="9" presStyleCnt="11"/>
      <dgm:spPr/>
    </dgm:pt>
    <dgm:pt modelId="{3B331817-7CAC-4BD6-9A5A-1C5A22472664}" type="pres">
      <dgm:prSet presAssocID="{CC4CE264-C0B9-4373-A038-B4DCDE061608}" presName="sibTrans" presStyleCnt="0"/>
      <dgm:spPr/>
    </dgm:pt>
    <dgm:pt modelId="{D67894F7-48B2-47A9-B728-699F039EEB34}" type="pres">
      <dgm:prSet presAssocID="{CC4CE264-C0B9-4373-A038-B4DCDE061608}" presName="space" presStyleCnt="0"/>
      <dgm:spPr/>
    </dgm:pt>
    <dgm:pt modelId="{BBE5441A-DED3-4D5C-BFBF-75362C394C46}" type="pres">
      <dgm:prSet presAssocID="{AE15E64C-5AF0-492A-B80F-1BACAE65689E}" presName="composite" presStyleCnt="0"/>
      <dgm:spPr/>
    </dgm:pt>
    <dgm:pt modelId="{E10BF344-4739-41D0-AA18-2826A9D17F57}" type="pres">
      <dgm:prSet presAssocID="{AE15E64C-5AF0-492A-B80F-1BACAE65689E}" presName="LShape" presStyleLbl="alignNode1" presStyleIdx="10" presStyleCnt="11"/>
      <dgm:spPr/>
    </dgm:pt>
    <dgm:pt modelId="{A9BB8E19-68E2-45C6-A317-32527AE7AC32}" type="pres">
      <dgm:prSet presAssocID="{AE15E64C-5AF0-492A-B80F-1BACAE65689E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A97B4932-D556-437F-A854-85413EC5F5BF}" type="presOf" srcId="{FF584408-29C9-4A3F-B3DE-CD280AC01266}" destId="{C9A56339-A195-4FAC-8EB0-10390EB6A63C}" srcOrd="0" destOrd="0" presId="urn:microsoft.com/office/officeart/2009/3/layout/StepUpProcess"/>
    <dgm:cxn modelId="{DC314D33-B2DD-48A6-A0D1-33A8A3204106}" srcId="{028CB635-22CF-4A98-BDC6-B827D25ED2E9}" destId="{DBB11D8F-A7D8-4AEB-85B3-168D6DFD26E3}" srcOrd="2" destOrd="0" parTransId="{B6342ACE-55BB-4F7F-B900-C04F09D3FEF9}" sibTransId="{3A6AC4B9-D7C4-4A93-B9DF-62C775886D06}"/>
    <dgm:cxn modelId="{09D92A5C-A522-4C6D-B770-75F06A6BE034}" srcId="{028CB635-22CF-4A98-BDC6-B827D25ED2E9}" destId="{DDA2E4A6-7D89-4527-A9BF-59236D8633FA}" srcOrd="0" destOrd="0" parTransId="{A48AFF37-08FF-4DAA-A557-7A308DD6A1CC}" sibTransId="{15D8EA0E-84D0-40E7-94AF-C70429C0E42A}"/>
    <dgm:cxn modelId="{F315FE4A-BE92-4807-8538-D487618AF376}" type="presOf" srcId="{DDA2E4A6-7D89-4527-A9BF-59236D8633FA}" destId="{1B4F4F62-C280-42AD-A361-B2DE8E3ED8E2}" srcOrd="0" destOrd="0" presId="urn:microsoft.com/office/officeart/2009/3/layout/StepUpProcess"/>
    <dgm:cxn modelId="{80809A6C-AC7B-4BD9-85DA-585A7BA5EBFC}" srcId="{028CB635-22CF-4A98-BDC6-B827D25ED2E9}" destId="{AE15E64C-5AF0-492A-B80F-1BACAE65689E}" srcOrd="5" destOrd="0" parTransId="{C0365331-ADC2-4F1A-BE64-D4EBD280AFA4}" sibTransId="{02D8DB0C-7FF1-433E-9AE7-B7F26A6FF6A9}"/>
    <dgm:cxn modelId="{08648B52-58C5-48A0-A246-0BE56C8E027A}" type="presOf" srcId="{DBB11D8F-A7D8-4AEB-85B3-168D6DFD26E3}" destId="{9A6E4486-57D0-4A43-A800-A08187BE8B20}" srcOrd="0" destOrd="0" presId="urn:microsoft.com/office/officeart/2009/3/layout/StepUpProcess"/>
    <dgm:cxn modelId="{BCE5017D-6B93-47A7-AC2A-376241BAF15F}" type="presOf" srcId="{FBD23ED8-4717-45C1-ACDA-B6507160D0CD}" destId="{E511BB3B-373C-49CF-83D5-FDC6A9341124}" srcOrd="0" destOrd="0" presId="urn:microsoft.com/office/officeart/2009/3/layout/StepUpProcess"/>
    <dgm:cxn modelId="{8140CD83-6AD1-44F2-88F4-7D692D34EA44}" srcId="{028CB635-22CF-4A98-BDC6-B827D25ED2E9}" destId="{FF584408-29C9-4A3F-B3DE-CD280AC01266}" srcOrd="1" destOrd="0" parTransId="{97F12BF9-43D2-451B-9ED0-B450246FBAC7}" sibTransId="{DBF12929-2E56-48CE-89CB-F04464BA83E5}"/>
    <dgm:cxn modelId="{E8F03C85-18FD-4DA5-8860-57E8D6DC6C8D}" type="presOf" srcId="{028CB635-22CF-4A98-BDC6-B827D25ED2E9}" destId="{57E680C1-1AE9-4057-8058-F56C3CF6D84A}" srcOrd="0" destOrd="0" presId="urn:microsoft.com/office/officeart/2009/3/layout/StepUpProcess"/>
    <dgm:cxn modelId="{3E05BBAE-4746-4A04-92DF-E5E47D29DF40}" srcId="{028CB635-22CF-4A98-BDC6-B827D25ED2E9}" destId="{FBD23ED8-4717-45C1-ACDA-B6507160D0CD}" srcOrd="3" destOrd="0" parTransId="{83BAAE13-9024-42D9-A78A-D96E3715D57D}" sibTransId="{6F372F00-B494-4CC8-8AFA-7981A1F83C0C}"/>
    <dgm:cxn modelId="{D3933CB9-15D9-4656-B970-CC4A38A43B0F}" srcId="{028CB635-22CF-4A98-BDC6-B827D25ED2E9}" destId="{951587CE-FB38-4532-BBBD-EA1505E9EF7B}" srcOrd="4" destOrd="0" parTransId="{AFBD0046-5315-4DEA-8F5A-A98C5B1B578C}" sibTransId="{CC4CE264-C0B9-4373-A038-B4DCDE061608}"/>
    <dgm:cxn modelId="{1846BCD0-DEFB-447B-9EE7-DB5775134E72}" type="presOf" srcId="{951587CE-FB38-4532-BBBD-EA1505E9EF7B}" destId="{69BA8B4E-E801-4302-9A24-A742015085CF}" srcOrd="0" destOrd="0" presId="urn:microsoft.com/office/officeart/2009/3/layout/StepUpProcess"/>
    <dgm:cxn modelId="{054559E9-0ED9-45A1-B0A8-C4101F7EA8CD}" type="presOf" srcId="{AE15E64C-5AF0-492A-B80F-1BACAE65689E}" destId="{A9BB8E19-68E2-45C6-A317-32527AE7AC32}" srcOrd="0" destOrd="0" presId="urn:microsoft.com/office/officeart/2009/3/layout/StepUpProcess"/>
    <dgm:cxn modelId="{301E4AF6-8E4E-4406-A581-EDE1F0E3CF97}" type="presParOf" srcId="{57E680C1-1AE9-4057-8058-F56C3CF6D84A}" destId="{0890900A-E13C-468B-BDFC-40DB4A67EAD8}" srcOrd="0" destOrd="0" presId="urn:microsoft.com/office/officeart/2009/3/layout/StepUpProcess"/>
    <dgm:cxn modelId="{8D8F6A36-D9AD-455F-9480-16E9D1E16C18}" type="presParOf" srcId="{0890900A-E13C-468B-BDFC-40DB4A67EAD8}" destId="{6A495AFC-3D18-4671-9510-8D2EA74D0165}" srcOrd="0" destOrd="0" presId="urn:microsoft.com/office/officeart/2009/3/layout/StepUpProcess"/>
    <dgm:cxn modelId="{069EAF82-65D5-450D-93DF-5F56A56C6B2B}" type="presParOf" srcId="{0890900A-E13C-468B-BDFC-40DB4A67EAD8}" destId="{1B4F4F62-C280-42AD-A361-B2DE8E3ED8E2}" srcOrd="1" destOrd="0" presId="urn:microsoft.com/office/officeart/2009/3/layout/StepUpProcess"/>
    <dgm:cxn modelId="{FC71380F-32D0-4401-9A37-5CC024B146DE}" type="presParOf" srcId="{0890900A-E13C-468B-BDFC-40DB4A67EAD8}" destId="{4B079854-D813-47E1-883A-79732D31E2ED}" srcOrd="2" destOrd="0" presId="urn:microsoft.com/office/officeart/2009/3/layout/StepUpProcess"/>
    <dgm:cxn modelId="{44F89A5E-A4C6-4A3C-B556-7CE5659D8311}" type="presParOf" srcId="{57E680C1-1AE9-4057-8058-F56C3CF6D84A}" destId="{0A05CEE8-C618-45DA-959B-6B992E011D85}" srcOrd="1" destOrd="0" presId="urn:microsoft.com/office/officeart/2009/3/layout/StepUpProcess"/>
    <dgm:cxn modelId="{0FBF05A9-B5F1-4F13-9BFF-C7CE146BD1AC}" type="presParOf" srcId="{0A05CEE8-C618-45DA-959B-6B992E011D85}" destId="{852915E8-AF0E-4DFE-B3F9-ECEE55084AFA}" srcOrd="0" destOrd="0" presId="urn:microsoft.com/office/officeart/2009/3/layout/StepUpProcess"/>
    <dgm:cxn modelId="{3A1A04BF-9B4C-4C07-BB9E-1E462C97A227}" type="presParOf" srcId="{57E680C1-1AE9-4057-8058-F56C3CF6D84A}" destId="{BBDC0A5E-34B9-4C2B-99F8-29980A7FE5BB}" srcOrd="2" destOrd="0" presId="urn:microsoft.com/office/officeart/2009/3/layout/StepUpProcess"/>
    <dgm:cxn modelId="{8D665223-ECE1-404D-9EBB-F1DD61489CD0}" type="presParOf" srcId="{BBDC0A5E-34B9-4C2B-99F8-29980A7FE5BB}" destId="{EADC0FE0-66AE-43BD-9E58-2637537B50D2}" srcOrd="0" destOrd="0" presId="urn:microsoft.com/office/officeart/2009/3/layout/StepUpProcess"/>
    <dgm:cxn modelId="{D1B89D9E-95E0-40A8-B3B4-37B747AC9F4D}" type="presParOf" srcId="{BBDC0A5E-34B9-4C2B-99F8-29980A7FE5BB}" destId="{C9A56339-A195-4FAC-8EB0-10390EB6A63C}" srcOrd="1" destOrd="0" presId="urn:microsoft.com/office/officeart/2009/3/layout/StepUpProcess"/>
    <dgm:cxn modelId="{54784CF8-5027-40CE-8200-7E18B2D31E87}" type="presParOf" srcId="{BBDC0A5E-34B9-4C2B-99F8-29980A7FE5BB}" destId="{F9F0415D-81BE-4386-ADE8-0CB534073432}" srcOrd="2" destOrd="0" presId="urn:microsoft.com/office/officeart/2009/3/layout/StepUpProcess"/>
    <dgm:cxn modelId="{74D1E860-DD17-4EA2-9BE0-049AC4C526FB}" type="presParOf" srcId="{57E680C1-1AE9-4057-8058-F56C3CF6D84A}" destId="{18A31F23-18A7-4C62-8868-89E3BA622D8B}" srcOrd="3" destOrd="0" presId="urn:microsoft.com/office/officeart/2009/3/layout/StepUpProcess"/>
    <dgm:cxn modelId="{E2047DFB-E21F-4EA5-B7EC-0CDFA1A88B5B}" type="presParOf" srcId="{18A31F23-18A7-4C62-8868-89E3BA622D8B}" destId="{2FD77585-8A2B-4CEE-BCA3-7E97BBA2FCA9}" srcOrd="0" destOrd="0" presId="urn:microsoft.com/office/officeart/2009/3/layout/StepUpProcess"/>
    <dgm:cxn modelId="{2A66F783-44A9-40C6-8CA5-76AC2A897F40}" type="presParOf" srcId="{57E680C1-1AE9-4057-8058-F56C3CF6D84A}" destId="{0C2DD8D2-82F1-466A-83AD-B5BFEEB56666}" srcOrd="4" destOrd="0" presId="urn:microsoft.com/office/officeart/2009/3/layout/StepUpProcess"/>
    <dgm:cxn modelId="{57EDA8C1-A3EE-46FC-B862-76C25C8333FC}" type="presParOf" srcId="{0C2DD8D2-82F1-466A-83AD-B5BFEEB56666}" destId="{E9831A1C-8004-4C0F-BEEB-1C27C32432D6}" srcOrd="0" destOrd="0" presId="urn:microsoft.com/office/officeart/2009/3/layout/StepUpProcess"/>
    <dgm:cxn modelId="{484648D8-651C-4C9E-9FC4-BD597332BCD4}" type="presParOf" srcId="{0C2DD8D2-82F1-466A-83AD-B5BFEEB56666}" destId="{9A6E4486-57D0-4A43-A800-A08187BE8B20}" srcOrd="1" destOrd="0" presId="urn:microsoft.com/office/officeart/2009/3/layout/StepUpProcess"/>
    <dgm:cxn modelId="{E1AF4FC6-15AA-4D93-A513-55B70FBEFA73}" type="presParOf" srcId="{0C2DD8D2-82F1-466A-83AD-B5BFEEB56666}" destId="{FB1E3A7C-4E75-4AB1-8B26-A8D889EC54C3}" srcOrd="2" destOrd="0" presId="urn:microsoft.com/office/officeart/2009/3/layout/StepUpProcess"/>
    <dgm:cxn modelId="{2C6DB832-2B59-4434-88A0-6F115E6F0D96}" type="presParOf" srcId="{57E680C1-1AE9-4057-8058-F56C3CF6D84A}" destId="{B9C8980B-92C2-4B7D-9F9D-899B492DFEAC}" srcOrd="5" destOrd="0" presId="urn:microsoft.com/office/officeart/2009/3/layout/StepUpProcess"/>
    <dgm:cxn modelId="{C0D58355-B8C5-439A-9E04-68C64DC03082}" type="presParOf" srcId="{B9C8980B-92C2-4B7D-9F9D-899B492DFEAC}" destId="{323D1E30-9AAD-4143-A519-E658A2181563}" srcOrd="0" destOrd="0" presId="urn:microsoft.com/office/officeart/2009/3/layout/StepUpProcess"/>
    <dgm:cxn modelId="{68AB7BDD-1484-47AF-9FD2-9A7F6FE7D1F5}" type="presParOf" srcId="{57E680C1-1AE9-4057-8058-F56C3CF6D84A}" destId="{0C6B457C-337A-4FB1-AB70-764C8EB1B597}" srcOrd="6" destOrd="0" presId="urn:microsoft.com/office/officeart/2009/3/layout/StepUpProcess"/>
    <dgm:cxn modelId="{21B5B17D-AD4C-4502-96B9-DF26F07076A4}" type="presParOf" srcId="{0C6B457C-337A-4FB1-AB70-764C8EB1B597}" destId="{C6610DBD-3475-4092-93BB-EA876F44CFAA}" srcOrd="0" destOrd="0" presId="urn:microsoft.com/office/officeart/2009/3/layout/StepUpProcess"/>
    <dgm:cxn modelId="{2B3E3BC2-EBA5-4C02-8495-C877D1FD6660}" type="presParOf" srcId="{0C6B457C-337A-4FB1-AB70-764C8EB1B597}" destId="{E511BB3B-373C-49CF-83D5-FDC6A9341124}" srcOrd="1" destOrd="0" presId="urn:microsoft.com/office/officeart/2009/3/layout/StepUpProcess"/>
    <dgm:cxn modelId="{518938E8-AABB-4C3C-92E5-1E4A0D30B5FC}" type="presParOf" srcId="{0C6B457C-337A-4FB1-AB70-764C8EB1B597}" destId="{05E9EF14-BFA4-441E-B3AF-2FA9A57F5A0A}" srcOrd="2" destOrd="0" presId="urn:microsoft.com/office/officeart/2009/3/layout/StepUpProcess"/>
    <dgm:cxn modelId="{4A9FDF82-A4A9-42BF-A233-1C42A0F42C52}" type="presParOf" srcId="{57E680C1-1AE9-4057-8058-F56C3CF6D84A}" destId="{26352802-6536-4C82-9DC0-73764834B011}" srcOrd="7" destOrd="0" presId="urn:microsoft.com/office/officeart/2009/3/layout/StepUpProcess"/>
    <dgm:cxn modelId="{8CFAD2AF-AC86-4A95-8A5F-AB530C07E7A3}" type="presParOf" srcId="{26352802-6536-4C82-9DC0-73764834B011}" destId="{B377E77D-D7A3-4C7E-8DD6-48CD4172F875}" srcOrd="0" destOrd="0" presId="urn:microsoft.com/office/officeart/2009/3/layout/StepUpProcess"/>
    <dgm:cxn modelId="{9098E4A4-C876-41F4-A191-6CD2CD167C03}" type="presParOf" srcId="{57E680C1-1AE9-4057-8058-F56C3CF6D84A}" destId="{16377066-93BF-4E13-AFC9-91E661C104FA}" srcOrd="8" destOrd="0" presId="urn:microsoft.com/office/officeart/2009/3/layout/StepUpProcess"/>
    <dgm:cxn modelId="{87DF599C-959A-4FD7-8C88-16989F80F7DF}" type="presParOf" srcId="{16377066-93BF-4E13-AFC9-91E661C104FA}" destId="{EDB6E082-3FB7-499F-8FD0-27EFD054B523}" srcOrd="0" destOrd="0" presId="urn:microsoft.com/office/officeart/2009/3/layout/StepUpProcess"/>
    <dgm:cxn modelId="{DD1400B1-880D-4992-BAEC-FBB7C24746DC}" type="presParOf" srcId="{16377066-93BF-4E13-AFC9-91E661C104FA}" destId="{69BA8B4E-E801-4302-9A24-A742015085CF}" srcOrd="1" destOrd="0" presId="urn:microsoft.com/office/officeart/2009/3/layout/StepUpProcess"/>
    <dgm:cxn modelId="{B38B1FD1-CE16-4066-8DD1-896A8AEE176D}" type="presParOf" srcId="{16377066-93BF-4E13-AFC9-91E661C104FA}" destId="{E7906D9A-46F5-4AA3-9C56-B63797C1CF01}" srcOrd="2" destOrd="0" presId="urn:microsoft.com/office/officeart/2009/3/layout/StepUpProcess"/>
    <dgm:cxn modelId="{88DC6915-E275-446D-988A-5960D2D907E5}" type="presParOf" srcId="{57E680C1-1AE9-4057-8058-F56C3CF6D84A}" destId="{3B331817-7CAC-4BD6-9A5A-1C5A22472664}" srcOrd="9" destOrd="0" presId="urn:microsoft.com/office/officeart/2009/3/layout/StepUpProcess"/>
    <dgm:cxn modelId="{4491C174-6D92-4AE8-8B0F-2F25FD8E9208}" type="presParOf" srcId="{3B331817-7CAC-4BD6-9A5A-1C5A22472664}" destId="{D67894F7-48B2-47A9-B728-699F039EEB34}" srcOrd="0" destOrd="0" presId="urn:microsoft.com/office/officeart/2009/3/layout/StepUpProcess"/>
    <dgm:cxn modelId="{93B97C7D-63B9-4F63-9E08-E16637FBD024}" type="presParOf" srcId="{57E680C1-1AE9-4057-8058-F56C3CF6D84A}" destId="{BBE5441A-DED3-4D5C-BFBF-75362C394C46}" srcOrd="10" destOrd="0" presId="urn:microsoft.com/office/officeart/2009/3/layout/StepUpProcess"/>
    <dgm:cxn modelId="{4C5283C1-C6C2-4E61-BB5C-D8C047B1C6EA}" type="presParOf" srcId="{BBE5441A-DED3-4D5C-BFBF-75362C394C46}" destId="{E10BF344-4739-41D0-AA18-2826A9D17F57}" srcOrd="0" destOrd="0" presId="urn:microsoft.com/office/officeart/2009/3/layout/StepUpProcess"/>
    <dgm:cxn modelId="{C2461EAF-C655-4297-8C44-FD6C2F873E7E}" type="presParOf" srcId="{BBE5441A-DED3-4D5C-BFBF-75362C394C46}" destId="{A9BB8E19-68E2-45C6-A317-32527AE7AC3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7483F-577C-485B-8809-F1FD5A7ED8A6}">
      <dsp:nvSpPr>
        <dsp:cNvPr id="0" name=""/>
        <dsp:cNvSpPr/>
      </dsp:nvSpPr>
      <dsp:spPr>
        <a:xfrm>
          <a:off x="3190471" y="-114731"/>
          <a:ext cx="4134656" cy="4134656"/>
        </a:xfrm>
        <a:prstGeom prst="circularArrow">
          <a:avLst>
            <a:gd name="adj1" fmla="val 4668"/>
            <a:gd name="adj2" fmla="val 272909"/>
            <a:gd name="adj3" fmla="val 12817716"/>
            <a:gd name="adj4" fmla="val 18040218"/>
            <a:gd name="adj5" fmla="val 4847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BFA79-A812-452F-AD78-AF572B435C13}">
      <dsp:nvSpPr>
        <dsp:cNvPr id="0" name=""/>
        <dsp:cNvSpPr/>
      </dsp:nvSpPr>
      <dsp:spPr>
        <a:xfrm>
          <a:off x="3876600" y="453"/>
          <a:ext cx="2762398" cy="13811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Empowering job seekers </a:t>
          </a:r>
        </a:p>
      </dsp:txBody>
      <dsp:txXfrm>
        <a:off x="3944025" y="67878"/>
        <a:ext cx="2627548" cy="1246349"/>
      </dsp:txXfrm>
    </dsp:sp>
    <dsp:sp modelId="{53708B04-248A-417C-A3B5-180658F6520C}">
      <dsp:nvSpPr>
        <dsp:cNvPr id="0" name=""/>
        <dsp:cNvSpPr/>
      </dsp:nvSpPr>
      <dsp:spPr>
        <a:xfrm>
          <a:off x="5361216" y="1485069"/>
          <a:ext cx="2762398" cy="1381199"/>
        </a:xfrm>
        <a:prstGeom prst="round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Building employers’ disability  confidence </a:t>
          </a:r>
        </a:p>
      </dsp:txBody>
      <dsp:txXfrm>
        <a:off x="5428641" y="1552494"/>
        <a:ext cx="2627548" cy="1246349"/>
      </dsp:txXfrm>
    </dsp:sp>
    <dsp:sp modelId="{71AD4895-8CB0-4BA8-9752-DE2A5B6C789F}">
      <dsp:nvSpPr>
        <dsp:cNvPr id="0" name=""/>
        <dsp:cNvSpPr/>
      </dsp:nvSpPr>
      <dsp:spPr>
        <a:xfrm>
          <a:off x="3876600" y="2969685"/>
          <a:ext cx="2762398" cy="1381199"/>
        </a:xfrm>
        <a:prstGeom prst="round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Advocacy with Government </a:t>
          </a:r>
        </a:p>
      </dsp:txBody>
      <dsp:txXfrm>
        <a:off x="3944025" y="3037110"/>
        <a:ext cx="2627548" cy="1246349"/>
      </dsp:txXfrm>
    </dsp:sp>
    <dsp:sp modelId="{0CADD391-0BF4-4299-B091-46CD01CC9A29}">
      <dsp:nvSpPr>
        <dsp:cNvPr id="0" name=""/>
        <dsp:cNvSpPr/>
      </dsp:nvSpPr>
      <dsp:spPr>
        <a:xfrm>
          <a:off x="2391984" y="1485069"/>
          <a:ext cx="2762398" cy="1381199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Supporting partnership strengthening</a:t>
          </a:r>
        </a:p>
      </dsp:txBody>
      <dsp:txXfrm>
        <a:off x="2459409" y="1552494"/>
        <a:ext cx="2627548" cy="12463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95AFC-3D18-4671-9510-8D2EA74D0165}">
      <dsp:nvSpPr>
        <dsp:cNvPr id="0" name=""/>
        <dsp:cNvSpPr/>
      </dsp:nvSpPr>
      <dsp:spPr>
        <a:xfrm rot="5400000">
          <a:off x="323147" y="2304314"/>
          <a:ext cx="967715" cy="1610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F4F62-C280-42AD-A361-B2DE8E3ED8E2}">
      <dsp:nvSpPr>
        <dsp:cNvPr id="0" name=""/>
        <dsp:cNvSpPr/>
      </dsp:nvSpPr>
      <dsp:spPr>
        <a:xfrm>
          <a:off x="161611" y="2785433"/>
          <a:ext cx="1453748" cy="12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Employers to put in place disability-friendly environment and policies </a:t>
          </a:r>
        </a:p>
      </dsp:txBody>
      <dsp:txXfrm>
        <a:off x="161611" y="2785433"/>
        <a:ext cx="1453748" cy="1274296"/>
      </dsp:txXfrm>
    </dsp:sp>
    <dsp:sp modelId="{4B079854-D813-47E1-883A-79732D31E2ED}">
      <dsp:nvSpPr>
        <dsp:cNvPr id="0" name=""/>
        <dsp:cNvSpPr/>
      </dsp:nvSpPr>
      <dsp:spPr>
        <a:xfrm>
          <a:off x="1341068" y="2185765"/>
          <a:ext cx="274292" cy="27429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C0FE0-66AE-43BD-9E58-2637537B50D2}">
      <dsp:nvSpPr>
        <dsp:cNvPr id="0" name=""/>
        <dsp:cNvSpPr/>
      </dsp:nvSpPr>
      <dsp:spPr>
        <a:xfrm rot="5400000">
          <a:off x="2102819" y="1863932"/>
          <a:ext cx="967715" cy="1610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56339-A195-4FAC-8EB0-10390EB6A63C}">
      <dsp:nvSpPr>
        <dsp:cNvPr id="0" name=""/>
        <dsp:cNvSpPr/>
      </dsp:nvSpPr>
      <dsp:spPr>
        <a:xfrm>
          <a:off x="1941284" y="2345052"/>
          <a:ext cx="1453748" cy="12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Use community influential people (cultural and religious leaders</a:t>
          </a:r>
          <a:r>
            <a:rPr lang="en-GB" sz="1400" kern="1200" dirty="0"/>
            <a:t>) </a:t>
          </a:r>
        </a:p>
      </dsp:txBody>
      <dsp:txXfrm>
        <a:off x="1941284" y="2345052"/>
        <a:ext cx="1453748" cy="1274296"/>
      </dsp:txXfrm>
    </dsp:sp>
    <dsp:sp modelId="{F9F0415D-81BE-4386-ADE8-0CB534073432}">
      <dsp:nvSpPr>
        <dsp:cNvPr id="0" name=""/>
        <dsp:cNvSpPr/>
      </dsp:nvSpPr>
      <dsp:spPr>
        <a:xfrm>
          <a:off x="3120740" y="1745383"/>
          <a:ext cx="274292" cy="27429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31A1C-8004-4C0F-BEEB-1C27C32432D6}">
      <dsp:nvSpPr>
        <dsp:cNvPr id="0" name=""/>
        <dsp:cNvSpPr/>
      </dsp:nvSpPr>
      <dsp:spPr>
        <a:xfrm rot="5400000">
          <a:off x="3882492" y="1423550"/>
          <a:ext cx="967715" cy="1610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6E4486-57D0-4A43-A800-A08187BE8B20}">
      <dsp:nvSpPr>
        <dsp:cNvPr id="0" name=""/>
        <dsp:cNvSpPr/>
      </dsp:nvSpPr>
      <dsp:spPr>
        <a:xfrm>
          <a:off x="3720956" y="1904670"/>
          <a:ext cx="1453748" cy="12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Encourage PWDs to participate in community development and social activities </a:t>
          </a:r>
        </a:p>
      </dsp:txBody>
      <dsp:txXfrm>
        <a:off x="3720956" y="1904670"/>
        <a:ext cx="1453748" cy="1274296"/>
      </dsp:txXfrm>
    </dsp:sp>
    <dsp:sp modelId="{FB1E3A7C-4E75-4AB1-8B26-A8D889EC54C3}">
      <dsp:nvSpPr>
        <dsp:cNvPr id="0" name=""/>
        <dsp:cNvSpPr/>
      </dsp:nvSpPr>
      <dsp:spPr>
        <a:xfrm>
          <a:off x="4900413" y="1305001"/>
          <a:ext cx="274292" cy="27429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10DBD-3475-4092-93BB-EA876F44CFAA}">
      <dsp:nvSpPr>
        <dsp:cNvPr id="0" name=""/>
        <dsp:cNvSpPr/>
      </dsp:nvSpPr>
      <dsp:spPr>
        <a:xfrm rot="5400000">
          <a:off x="5662165" y="983168"/>
          <a:ext cx="967715" cy="1610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1BB3B-373C-49CF-83D5-FDC6A9341124}">
      <dsp:nvSpPr>
        <dsp:cNvPr id="0" name=""/>
        <dsp:cNvSpPr/>
      </dsp:nvSpPr>
      <dsp:spPr>
        <a:xfrm>
          <a:off x="5500629" y="1464288"/>
          <a:ext cx="1453748" cy="12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Organize site visits for experience-sharing with companies employing PWDs.</a:t>
          </a:r>
        </a:p>
      </dsp:txBody>
      <dsp:txXfrm>
        <a:off x="5500629" y="1464288"/>
        <a:ext cx="1453748" cy="1274296"/>
      </dsp:txXfrm>
    </dsp:sp>
    <dsp:sp modelId="{05E9EF14-BFA4-441E-B3AF-2FA9A57F5A0A}">
      <dsp:nvSpPr>
        <dsp:cNvPr id="0" name=""/>
        <dsp:cNvSpPr/>
      </dsp:nvSpPr>
      <dsp:spPr>
        <a:xfrm>
          <a:off x="6680085" y="864619"/>
          <a:ext cx="274292" cy="27429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B6E082-3FB7-499F-8FD0-27EFD054B523}">
      <dsp:nvSpPr>
        <dsp:cNvPr id="0" name=""/>
        <dsp:cNvSpPr/>
      </dsp:nvSpPr>
      <dsp:spPr>
        <a:xfrm rot="5400000">
          <a:off x="7441837" y="410719"/>
          <a:ext cx="967715" cy="1610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A8B4E-E801-4302-9A24-A742015085CF}">
      <dsp:nvSpPr>
        <dsp:cNvPr id="0" name=""/>
        <dsp:cNvSpPr/>
      </dsp:nvSpPr>
      <dsp:spPr>
        <a:xfrm>
          <a:off x="7239364" y="937840"/>
          <a:ext cx="1453748" cy="15384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Established a facility at our office for on-line support  </a:t>
          </a:r>
        </a:p>
      </dsp:txBody>
      <dsp:txXfrm>
        <a:off x="7239364" y="937840"/>
        <a:ext cx="1453748" cy="1538432"/>
      </dsp:txXfrm>
    </dsp:sp>
    <dsp:sp modelId="{E7906D9A-46F5-4AA3-9C56-B63797C1CF01}">
      <dsp:nvSpPr>
        <dsp:cNvPr id="0" name=""/>
        <dsp:cNvSpPr/>
      </dsp:nvSpPr>
      <dsp:spPr>
        <a:xfrm>
          <a:off x="8459758" y="292170"/>
          <a:ext cx="274292" cy="27429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BF344-4739-41D0-AA18-2826A9D17F57}">
      <dsp:nvSpPr>
        <dsp:cNvPr id="0" name=""/>
        <dsp:cNvSpPr/>
      </dsp:nvSpPr>
      <dsp:spPr>
        <a:xfrm rot="5400000">
          <a:off x="9221510" y="-29662"/>
          <a:ext cx="967715" cy="1610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BB8E19-68E2-45C6-A317-32527AE7AC32}">
      <dsp:nvSpPr>
        <dsp:cNvPr id="0" name=""/>
        <dsp:cNvSpPr/>
      </dsp:nvSpPr>
      <dsp:spPr>
        <a:xfrm>
          <a:off x="9059974" y="451457"/>
          <a:ext cx="1453748" cy="12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Involve  parents of job seekers in job search process  </a:t>
          </a:r>
        </a:p>
      </dsp:txBody>
      <dsp:txXfrm>
        <a:off x="9059974" y="451457"/>
        <a:ext cx="1453748" cy="1274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13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94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13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43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6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22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4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8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38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83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6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FE764-DAAD-4D48-988F-77125D6D3479}" type="datetimeFigureOut">
              <a:rPr lang="en-GB" smtClean="0"/>
              <a:t>19/07/2021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82E1A-A12A-4D4F-95B1-F9ECECCA9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43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44516"/>
            <a:ext cx="9144000" cy="1026942"/>
          </a:xfrm>
        </p:spPr>
        <p:txBody>
          <a:bodyPr>
            <a:normAutofit/>
          </a:bodyPr>
          <a:lstStyle/>
          <a:p>
            <a:r>
              <a:rPr lang="en-GB" sz="3200" b="1" dirty="0"/>
              <a:t>Masaka Association of Persons with Disabilities living with HIV&amp;AIDS - MADIPHA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11369"/>
            <a:ext cx="9144000" cy="5640946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algn="r">
              <a:lnSpc>
                <a:spcPct val="100000"/>
              </a:lnSpc>
            </a:pPr>
            <a:r>
              <a:rPr lang="en-GB" b="1" dirty="0"/>
              <a:t>				Engagements with Employers and Policy 			Actors in inclusive Employment</a:t>
            </a:r>
          </a:p>
          <a:p>
            <a:pPr>
              <a:lnSpc>
                <a:spcPct val="100000"/>
              </a:lnSpc>
            </a:pPr>
            <a:endParaRPr lang="en-GB" sz="4400" b="1" dirty="0"/>
          </a:p>
          <a:p>
            <a:pPr algn="r">
              <a:lnSpc>
                <a:spcPct val="100000"/>
              </a:lnSpc>
            </a:pPr>
            <a:r>
              <a:rPr lang="en-GB" sz="2800" b="1" dirty="0"/>
              <a:t> </a:t>
            </a:r>
          </a:p>
          <a:p>
            <a:pPr algn="r">
              <a:lnSpc>
                <a:spcPct val="100000"/>
              </a:lnSpc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SOURCE, DEP and PENDA Disability Evidence Event </a:t>
            </a:r>
          </a:p>
          <a:p>
            <a:pPr algn="r">
              <a:lnSpc>
                <a:spcPct val="100000"/>
              </a:lnSpc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21 July 2021 </a:t>
            </a:r>
            <a:r>
              <a:rPr lang="en-GB" sz="2000" i="1" dirty="0"/>
              <a:t>  </a:t>
            </a:r>
          </a:p>
          <a:p>
            <a:pPr algn="r">
              <a:lnSpc>
                <a:spcPct val="100000"/>
              </a:lnSpc>
            </a:pPr>
            <a:r>
              <a:rPr lang="en-GB" sz="2000" i="1" dirty="0"/>
              <a:t>By Musisi Richard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55C8F-6059-4718-96C7-6895439DCB9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099" y="0"/>
            <a:ext cx="1362075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title="Inclusive Futures logo">
            <a:extLst>
              <a:ext uri="{FF2B5EF4-FFF2-40B4-BE49-F238E27FC236}">
                <a16:creationId xmlns:a16="http://schemas.microsoft.com/office/drawing/2014/main" id="{96B7350B-D850-4621-A015-AE1F451FA30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52700" cy="714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02910" y="2397615"/>
            <a:ext cx="4185632" cy="374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94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4579"/>
            <a:ext cx="10515600" cy="832607"/>
          </a:xfrm>
        </p:spPr>
        <p:txBody>
          <a:bodyPr/>
          <a:lstStyle/>
          <a:p>
            <a:r>
              <a:rPr lang="en-GB" b="1" dirty="0">
                <a:latin typeface="Aharoni" panose="02010803020104030203" pitchFamily="2" charset="-79"/>
                <a:cs typeface="Aharoni" panose="02010803020104030203" pitchFamily="2" charset="-79"/>
              </a:rPr>
              <a:t>Introduction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BB0F6E-7E40-4F9B-A680-83DF594AC0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058" y="1605509"/>
            <a:ext cx="4820174" cy="5021015"/>
          </a:xfr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8B2C106-9480-4BED-A451-649000A92E0D}"/>
              </a:ext>
            </a:extLst>
          </p:cNvPr>
          <p:cNvSpPr/>
          <p:nvPr/>
        </p:nvSpPr>
        <p:spPr>
          <a:xfrm>
            <a:off x="7108269" y="1543672"/>
            <a:ext cx="4452460" cy="1219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Intersectionality of Disability, HIV/AIDS and TB in Masaka (Uganda*)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BD0FA03-BEB9-4181-AF93-3A77BCC41D4E}"/>
              </a:ext>
            </a:extLst>
          </p:cNvPr>
          <p:cNvSpPr/>
          <p:nvPr/>
        </p:nvSpPr>
        <p:spPr>
          <a:xfrm>
            <a:off x="7108269" y="5273675"/>
            <a:ext cx="445246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Peer support approach to reduce stigma &amp; discrimination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248AE27-9881-4F04-806C-F0ED8E421104}"/>
              </a:ext>
            </a:extLst>
          </p:cNvPr>
          <p:cNvSpPr/>
          <p:nvPr/>
        </p:nvSpPr>
        <p:spPr>
          <a:xfrm>
            <a:off x="7051120" y="3155939"/>
            <a:ext cx="4509609" cy="1219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dirty="0"/>
              <a:t>Healthcare, social and economic barriers.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6A9E9DB-6E1D-4BCA-AB25-69270A914A64}"/>
              </a:ext>
            </a:extLst>
          </p:cNvPr>
          <p:cNvCxnSpPr>
            <a:cxnSpLocks/>
          </p:cNvCxnSpPr>
          <p:nvPr/>
        </p:nvCxnSpPr>
        <p:spPr>
          <a:xfrm flipH="1">
            <a:off x="3621716" y="2043757"/>
            <a:ext cx="3486554" cy="3165785"/>
          </a:xfrm>
          <a:prstGeom prst="straightConnector1">
            <a:avLst/>
          </a:prstGeom>
          <a:ln w="76200">
            <a:prstDash val="sys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59BE29A-6B75-42F2-A123-3F4732CD31E8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3678865" y="3765539"/>
            <a:ext cx="3372255" cy="1651000"/>
          </a:xfrm>
          <a:prstGeom prst="straightConnector1">
            <a:avLst/>
          </a:prstGeom>
          <a:ln w="76200">
            <a:prstDash val="sys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C01739-C1C4-4098-AE52-4A8692258129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3678865" y="5626743"/>
            <a:ext cx="3429404" cy="256532"/>
          </a:xfrm>
          <a:prstGeom prst="straightConnector1">
            <a:avLst/>
          </a:prstGeom>
          <a:ln w="76200">
            <a:prstDash val="sysDash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7" name="Picture 26" title="Inclusive Futures logo">
            <a:extLst>
              <a:ext uri="{FF2B5EF4-FFF2-40B4-BE49-F238E27FC236}">
                <a16:creationId xmlns:a16="http://schemas.microsoft.com/office/drawing/2014/main" id="{93674933-2C3A-465A-8433-B21438F391B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52700" cy="71437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5FF430F-9958-4E4E-8CE1-E25928F89D7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762" y="10518"/>
            <a:ext cx="1362075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897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0668"/>
            <a:ext cx="10515600" cy="82927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Aharoni" panose="02010803020104030203" pitchFamily="2" charset="-79"/>
                <a:cs typeface="Aharoni" panose="02010803020104030203" pitchFamily="2" charset="-79"/>
              </a:rPr>
              <a:t>MADIPHA’s ROLE IN INCLUSION WORKS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9A9ABD-6612-4A8E-844C-F9C09CD74A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623655"/>
              </p:ext>
            </p:extLst>
          </p:nvPr>
        </p:nvGraphicFramePr>
        <p:xfrm>
          <a:off x="838200" y="203993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title="Inclusive Futures logo">
            <a:extLst>
              <a:ext uri="{FF2B5EF4-FFF2-40B4-BE49-F238E27FC236}">
                <a16:creationId xmlns:a16="http://schemas.microsoft.com/office/drawing/2014/main" id="{2C4C6164-2DC9-40E2-BE9C-0CE103B463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52700" cy="7143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7108FC-EB4D-46E3-9C8A-FD7CEF48796F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762" y="10518"/>
            <a:ext cx="1362075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00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210668"/>
            <a:ext cx="10515600" cy="971306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MADIPHA’s Approach to Employers’ Engagements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7BAA8E9-A475-425E-9B2F-BD445FA568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8642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title="Inclusive Futures logo">
            <a:extLst>
              <a:ext uri="{FF2B5EF4-FFF2-40B4-BE49-F238E27FC236}">
                <a16:creationId xmlns:a16="http://schemas.microsoft.com/office/drawing/2014/main" id="{5910F1CF-A49D-4857-A88F-E6D4D08E0F6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52700" cy="7143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380427-EF66-4ED5-BCB4-56A306FF30A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762" y="10518"/>
            <a:ext cx="1362075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1155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892" y="1210668"/>
            <a:ext cx="10515600" cy="971306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MADIPHA’s Approach to Engaging Government Officials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A8680B-FB69-46BF-9A11-EFC3DA69C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2141536"/>
            <a:ext cx="10515600" cy="4351338"/>
          </a:xfrm>
        </p:spPr>
        <p:txBody>
          <a:bodyPr>
            <a:noAutofit/>
          </a:bodyPr>
          <a:lstStyle/>
          <a:p>
            <a:r>
              <a:rPr lang="en-GB" sz="3200" dirty="0"/>
              <a:t>Use of Disability laws as a foundation  for discussions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Ensure Constant engagements /Meetings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Use of Political leaders of persons with disabilities </a:t>
            </a:r>
          </a:p>
          <a:p>
            <a:endParaRPr lang="en-GB" sz="3200" dirty="0"/>
          </a:p>
          <a:p>
            <a:r>
              <a:rPr lang="en-GB" sz="3200" dirty="0"/>
              <a:t>Create Links with Influential leaders/ Cultural leaders &amp; Politicians</a:t>
            </a:r>
          </a:p>
        </p:txBody>
      </p:sp>
      <p:pic>
        <p:nvPicPr>
          <p:cNvPr id="11" name="Picture 10" title="Inclusive Futures logo">
            <a:extLst>
              <a:ext uri="{FF2B5EF4-FFF2-40B4-BE49-F238E27FC236}">
                <a16:creationId xmlns:a16="http://schemas.microsoft.com/office/drawing/2014/main" id="{E4B53A39-4FB2-45C7-BBA4-7226C7A0E2D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52700" cy="7143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FE3FED7-46A5-4DD6-A764-532B8B959DF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762" y="10518"/>
            <a:ext cx="1362075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3276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25" y="855045"/>
            <a:ext cx="10515600" cy="1013509"/>
          </a:xfrm>
        </p:spPr>
        <p:txBody>
          <a:bodyPr/>
          <a:lstStyle/>
          <a:p>
            <a:r>
              <a:rPr lang="en-GB" b="1" dirty="0">
                <a:latin typeface="Aharoni" panose="02010803020104030203" pitchFamily="2" charset="-79"/>
                <a:cs typeface="Aharoni" panose="02010803020104030203" pitchFamily="2" charset="-79"/>
              </a:rPr>
              <a:t>Challenges /Learnings/ 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5389"/>
            <a:ext cx="10515600" cy="4798329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GB" dirty="0"/>
              <a:t>Attitudinal barriers. 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Charity mentality/Model.  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Limited awareness  on policies,  laws  &amp; Disability legal framework.</a:t>
            </a:r>
          </a:p>
          <a:p>
            <a:pPr>
              <a:lnSpc>
                <a:spcPct val="150000"/>
              </a:lnSpc>
            </a:pPr>
            <a:r>
              <a:rPr lang="en-GB" dirty="0"/>
              <a:t> Need for job and skills matching for job seekers e.g. in informal sector.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Overwhelming demand for services by persons with disabilities.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More capacity support needed for grassroots OPDs.</a:t>
            </a:r>
          </a:p>
          <a:p>
            <a:pPr lvl="0">
              <a:lnSpc>
                <a:spcPct val="150000"/>
              </a:lnSpc>
            </a:pPr>
            <a:r>
              <a:rPr lang="en-GB" dirty="0"/>
              <a:t>Covid19 has impacted on the positive progress made. </a:t>
            </a:r>
          </a:p>
          <a:p>
            <a:pPr lvl="0">
              <a:lnSpc>
                <a:spcPct val="150000"/>
              </a:lnSpc>
            </a:pPr>
            <a:endParaRPr lang="en-GB" dirty="0"/>
          </a:p>
        </p:txBody>
      </p:sp>
      <p:pic>
        <p:nvPicPr>
          <p:cNvPr id="4" name="Picture 3" title="Inclusive Futures logo">
            <a:extLst>
              <a:ext uri="{FF2B5EF4-FFF2-40B4-BE49-F238E27FC236}">
                <a16:creationId xmlns:a16="http://schemas.microsoft.com/office/drawing/2014/main" id="{D32D131F-6520-4F01-BDBA-0F85CEC241C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52700" cy="7143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781BE58-B84D-47B0-8321-BC2231E4753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762" y="10518"/>
            <a:ext cx="1362075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6097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262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Aharoni</vt:lpstr>
      <vt:lpstr>Arial</vt:lpstr>
      <vt:lpstr>Calibri</vt:lpstr>
      <vt:lpstr>Calibri Light</vt:lpstr>
      <vt:lpstr>Office Theme</vt:lpstr>
      <vt:lpstr>Masaka Association of Persons with Disabilities living with HIV&amp;AIDS - MADIPHA</vt:lpstr>
      <vt:lpstr>Introduction </vt:lpstr>
      <vt:lpstr>MADIPHA’s ROLE IN INCLUSION WORKS </vt:lpstr>
      <vt:lpstr>MADIPHA’s Approach to Employers’ Engagements</vt:lpstr>
      <vt:lpstr>MADIPHA’s Approach to Engaging Government Officials </vt:lpstr>
      <vt:lpstr>Challenges /Learnings/ Gaps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Masaka Association of Persons with disabilities living with HIV&amp;AIDS - MADIPHA</dc:title>
  <dc:creator>MADIPHA</dc:creator>
  <cp:lastModifiedBy>Astrid Jenkinson</cp:lastModifiedBy>
  <cp:revision>76</cp:revision>
  <dcterms:created xsi:type="dcterms:W3CDTF">2021-07-11T10:46:04Z</dcterms:created>
  <dcterms:modified xsi:type="dcterms:W3CDTF">2021-07-19T08:57:15Z</dcterms:modified>
</cp:coreProperties>
</file>