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58" r:id="rId4"/>
    <p:sldId id="283" r:id="rId5"/>
    <p:sldId id="259" r:id="rId6"/>
    <p:sldId id="260" r:id="rId7"/>
    <p:sldId id="284" r:id="rId8"/>
    <p:sldId id="285" r:id="rId9"/>
    <p:sldId id="286" r:id="rId10"/>
    <p:sldId id="291" r:id="rId11"/>
    <p:sldId id="288" r:id="rId12"/>
    <p:sldId id="289" r:id="rId13"/>
    <p:sldId id="287" r:id="rId14"/>
    <p:sldId id="290" r:id="rId15"/>
    <p:sldId id="293" r:id="rId16"/>
    <p:sldId id="294" r:id="rId17"/>
    <p:sldId id="282" r:id="rId18"/>
    <p:sldId id="281" r:id="rId19"/>
    <p:sldId id="297" r:id="rId20"/>
    <p:sldId id="298" r:id="rId21"/>
    <p:sldId id="299" r:id="rId22"/>
    <p:sldId id="301" r:id="rId23"/>
    <p:sldId id="302" r:id="rId24"/>
    <p:sldId id="303" r:id="rId25"/>
    <p:sldId id="304" r:id="rId26"/>
    <p:sldId id="314" r:id="rId27"/>
    <p:sldId id="315" r:id="rId28"/>
    <p:sldId id="316" r:id="rId29"/>
    <p:sldId id="305" r:id="rId30"/>
    <p:sldId id="300" r:id="rId31"/>
    <p:sldId id="307" r:id="rId32"/>
    <p:sldId id="318" r:id="rId33"/>
    <p:sldId id="317" r:id="rId34"/>
    <p:sldId id="312" r:id="rId35"/>
    <p:sldId id="295" r:id="rId36"/>
    <p:sldId id="319" r:id="rId37"/>
    <p:sldId id="296" r:id="rId38"/>
    <p:sldId id="320" r:id="rId39"/>
    <p:sldId id="31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9E8F"/>
    <a:srgbClr val="A51E1B"/>
    <a:srgbClr val="DA5552"/>
    <a:srgbClr val="F2C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6F9FF-0154-495B-8206-66F0DAF5BB3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75A97A59-7BCE-48AD-A3C1-EACF4C1D9032}">
      <dgm:prSet phldrT="[Text]"/>
      <dgm:spPr>
        <a:solidFill>
          <a:srgbClr val="E99E8F"/>
        </a:solidFill>
      </dgm:spPr>
      <dgm:t>
        <a:bodyPr/>
        <a:lstStyle/>
        <a:p>
          <a:r>
            <a:rPr lang="en-GB" dirty="0"/>
            <a:t>Delay 1</a:t>
          </a:r>
        </a:p>
        <a:p>
          <a:endParaRPr lang="en-GB" dirty="0"/>
        </a:p>
      </dgm:t>
    </dgm:pt>
    <dgm:pt modelId="{DDF2C661-D8D4-4E26-B22F-3DFE4F96CDFE}" type="parTrans" cxnId="{06A656FA-2B2B-45DC-B9A3-C62EBADF6B60}">
      <dgm:prSet/>
      <dgm:spPr/>
      <dgm:t>
        <a:bodyPr/>
        <a:lstStyle/>
        <a:p>
          <a:endParaRPr lang="en-GB"/>
        </a:p>
      </dgm:t>
    </dgm:pt>
    <dgm:pt modelId="{4C2AB0D5-F3E0-4DAC-AA19-7BFCEDFC3ABA}" type="sibTrans" cxnId="{06A656FA-2B2B-45DC-B9A3-C62EBADF6B60}">
      <dgm:prSet/>
      <dgm:spPr/>
      <dgm:t>
        <a:bodyPr/>
        <a:lstStyle/>
        <a:p>
          <a:endParaRPr lang="en-GB"/>
        </a:p>
      </dgm:t>
    </dgm:pt>
    <dgm:pt modelId="{0877F648-80FB-42EB-A9D9-0B6B2022FB04}">
      <dgm:prSet phldrT="[Text]"/>
      <dgm:spPr>
        <a:solidFill>
          <a:srgbClr val="E99E8F"/>
        </a:solidFill>
      </dgm:spPr>
      <dgm:t>
        <a:bodyPr/>
        <a:lstStyle/>
        <a:p>
          <a:endParaRPr lang="en-GB" dirty="0"/>
        </a:p>
      </dgm:t>
    </dgm:pt>
    <dgm:pt modelId="{D772D90D-3D6E-4797-949E-2339E3142908}" type="parTrans" cxnId="{1EB4FC21-5070-49F9-8649-2EDD9D4EC61C}">
      <dgm:prSet/>
      <dgm:spPr/>
      <dgm:t>
        <a:bodyPr/>
        <a:lstStyle/>
        <a:p>
          <a:endParaRPr lang="en-GB"/>
        </a:p>
      </dgm:t>
    </dgm:pt>
    <dgm:pt modelId="{19DB9C26-BF14-4454-84B1-94C6B7B09EA9}" type="sibTrans" cxnId="{1EB4FC21-5070-49F9-8649-2EDD9D4EC61C}">
      <dgm:prSet/>
      <dgm:spPr/>
      <dgm:t>
        <a:bodyPr/>
        <a:lstStyle/>
        <a:p>
          <a:endParaRPr lang="en-GB"/>
        </a:p>
      </dgm:t>
    </dgm:pt>
    <dgm:pt modelId="{AB48B8D2-7F29-4420-B50E-A6B7FF387C5F}">
      <dgm:prSet phldrT="[Text]" custT="1"/>
      <dgm:spPr/>
      <dgm:t>
        <a:bodyPr/>
        <a:lstStyle/>
        <a:p>
          <a:r>
            <a:rPr lang="en-GB" sz="3600" dirty="0"/>
            <a:t>Identifying and reaching a facility</a:t>
          </a:r>
        </a:p>
      </dgm:t>
    </dgm:pt>
    <dgm:pt modelId="{B7885EC1-BC7B-4A7A-A89E-ED97A560FCDE}" type="parTrans" cxnId="{2E4F3648-2B6C-4A9D-B993-0072335C73CE}">
      <dgm:prSet/>
      <dgm:spPr/>
      <dgm:t>
        <a:bodyPr/>
        <a:lstStyle/>
        <a:p>
          <a:endParaRPr lang="en-GB"/>
        </a:p>
      </dgm:t>
    </dgm:pt>
    <dgm:pt modelId="{CCB08B28-5E3B-4A9E-B884-5F8C81FF02EA}" type="sibTrans" cxnId="{2E4F3648-2B6C-4A9D-B993-0072335C73CE}">
      <dgm:prSet/>
      <dgm:spPr/>
      <dgm:t>
        <a:bodyPr/>
        <a:lstStyle/>
        <a:p>
          <a:endParaRPr lang="en-GB"/>
        </a:p>
      </dgm:t>
    </dgm:pt>
    <dgm:pt modelId="{8639AFDF-5DC4-4D9F-A6DD-7FE6E98A3CE4}">
      <dgm:prSet phldrT="[Text]"/>
      <dgm:spPr>
        <a:solidFill>
          <a:srgbClr val="A51E1B"/>
        </a:solidFill>
      </dgm:spPr>
      <dgm:t>
        <a:bodyPr/>
        <a:lstStyle/>
        <a:p>
          <a:r>
            <a:rPr lang="en-GB" dirty="0"/>
            <a:t>Delay 3</a:t>
          </a:r>
        </a:p>
      </dgm:t>
    </dgm:pt>
    <dgm:pt modelId="{D3F2B312-7A27-4CBE-9B4B-EAC54C79085B}" type="parTrans" cxnId="{AC87B393-3251-4A69-A35C-B8AB4ED5F445}">
      <dgm:prSet/>
      <dgm:spPr/>
      <dgm:t>
        <a:bodyPr/>
        <a:lstStyle/>
        <a:p>
          <a:endParaRPr lang="en-GB"/>
        </a:p>
      </dgm:t>
    </dgm:pt>
    <dgm:pt modelId="{12E5767E-8082-434E-A5A0-7448D823C570}" type="sibTrans" cxnId="{AC87B393-3251-4A69-A35C-B8AB4ED5F445}">
      <dgm:prSet/>
      <dgm:spPr/>
      <dgm:t>
        <a:bodyPr/>
        <a:lstStyle/>
        <a:p>
          <a:endParaRPr lang="en-GB"/>
        </a:p>
      </dgm:t>
    </dgm:pt>
    <dgm:pt modelId="{B6080A03-C7CC-4597-AB53-016B3258FD33}">
      <dgm:prSet phldrT="[Text]"/>
      <dgm:spPr/>
      <dgm:t>
        <a:bodyPr/>
        <a:lstStyle/>
        <a:p>
          <a:r>
            <a:rPr lang="en-GB" dirty="0"/>
            <a:t>Receiving timely and appropriate care</a:t>
          </a:r>
        </a:p>
      </dgm:t>
    </dgm:pt>
    <dgm:pt modelId="{E5B9FA97-C206-46E8-BA9C-1BDC731217D2}" type="parTrans" cxnId="{AB8161AF-DE80-4506-ABEC-3F0A330EFB30}">
      <dgm:prSet/>
      <dgm:spPr/>
      <dgm:t>
        <a:bodyPr/>
        <a:lstStyle/>
        <a:p>
          <a:endParaRPr lang="en-GB"/>
        </a:p>
      </dgm:t>
    </dgm:pt>
    <dgm:pt modelId="{B6879E4E-503A-4874-AF2B-F39104562042}" type="sibTrans" cxnId="{AB8161AF-DE80-4506-ABEC-3F0A330EFB30}">
      <dgm:prSet/>
      <dgm:spPr/>
      <dgm:t>
        <a:bodyPr/>
        <a:lstStyle/>
        <a:p>
          <a:endParaRPr lang="en-GB"/>
        </a:p>
      </dgm:t>
    </dgm:pt>
    <dgm:pt modelId="{1995AF1F-CA03-4797-A46A-B1FB6CD122AA}">
      <dgm:prSet phldrT="[Text]"/>
      <dgm:spPr>
        <a:solidFill>
          <a:srgbClr val="DA5552"/>
        </a:solidFill>
      </dgm:spPr>
      <dgm:t>
        <a:bodyPr/>
        <a:lstStyle/>
        <a:p>
          <a:r>
            <a:rPr lang="en-GB" dirty="0"/>
            <a:t>Delay 2</a:t>
          </a:r>
        </a:p>
      </dgm:t>
    </dgm:pt>
    <dgm:pt modelId="{4391B881-BE72-4368-A13B-D550FFB9BE3C}" type="sibTrans" cxnId="{77F68400-A9DC-4A57-A00A-1AD31B577AB1}">
      <dgm:prSet/>
      <dgm:spPr/>
      <dgm:t>
        <a:bodyPr/>
        <a:lstStyle/>
        <a:p>
          <a:endParaRPr lang="en-GB"/>
        </a:p>
      </dgm:t>
    </dgm:pt>
    <dgm:pt modelId="{6273063B-7A31-4C9B-A110-B29004253340}" type="parTrans" cxnId="{77F68400-A9DC-4A57-A00A-1AD31B577AB1}">
      <dgm:prSet/>
      <dgm:spPr/>
      <dgm:t>
        <a:bodyPr/>
        <a:lstStyle/>
        <a:p>
          <a:endParaRPr lang="en-GB"/>
        </a:p>
      </dgm:t>
    </dgm:pt>
    <dgm:pt modelId="{CF002F3B-69E4-43AF-932E-8D429CE7EFB6}" type="pres">
      <dgm:prSet presAssocID="{B2F6F9FF-0154-495B-8206-66F0DAF5BB35}" presName="Name0" presStyleCnt="0">
        <dgm:presLayoutVars>
          <dgm:dir/>
          <dgm:resizeHandles val="exact"/>
        </dgm:presLayoutVars>
      </dgm:prSet>
      <dgm:spPr/>
    </dgm:pt>
    <dgm:pt modelId="{4CFBCEEC-03E2-4E48-A292-62264D701C84}" type="pres">
      <dgm:prSet presAssocID="{75A97A59-7BCE-48AD-A3C1-EACF4C1D9032}" presName="node" presStyleLbl="node1" presStyleIdx="0" presStyleCnt="3">
        <dgm:presLayoutVars>
          <dgm:bulletEnabled val="1"/>
        </dgm:presLayoutVars>
      </dgm:prSet>
      <dgm:spPr/>
    </dgm:pt>
    <dgm:pt modelId="{BC1DD986-3CB6-46F4-99D3-AC18B23F454A}" type="pres">
      <dgm:prSet presAssocID="{4C2AB0D5-F3E0-4DAC-AA19-7BFCEDFC3ABA}" presName="sibTrans" presStyleCnt="0"/>
      <dgm:spPr/>
    </dgm:pt>
    <dgm:pt modelId="{2E10982A-29C7-43A8-9A2E-1A4D338F1616}" type="pres">
      <dgm:prSet presAssocID="{1995AF1F-CA03-4797-A46A-B1FB6CD122AA}" presName="node" presStyleLbl="node1" presStyleIdx="1" presStyleCnt="3">
        <dgm:presLayoutVars>
          <dgm:bulletEnabled val="1"/>
        </dgm:presLayoutVars>
      </dgm:prSet>
      <dgm:spPr/>
    </dgm:pt>
    <dgm:pt modelId="{16112125-0338-45BD-818A-D8226EEC056B}" type="pres">
      <dgm:prSet presAssocID="{4391B881-BE72-4368-A13B-D550FFB9BE3C}" presName="sibTrans" presStyleCnt="0"/>
      <dgm:spPr/>
    </dgm:pt>
    <dgm:pt modelId="{18C41E6D-6AD0-4C38-A41F-0DF1DEBF6AFA}" type="pres">
      <dgm:prSet presAssocID="{8639AFDF-5DC4-4D9F-A6DD-7FE6E98A3CE4}" presName="node" presStyleLbl="node1" presStyleIdx="2" presStyleCnt="3">
        <dgm:presLayoutVars>
          <dgm:bulletEnabled val="1"/>
        </dgm:presLayoutVars>
      </dgm:prSet>
      <dgm:spPr/>
    </dgm:pt>
  </dgm:ptLst>
  <dgm:cxnLst>
    <dgm:cxn modelId="{77F68400-A9DC-4A57-A00A-1AD31B577AB1}" srcId="{B2F6F9FF-0154-495B-8206-66F0DAF5BB35}" destId="{1995AF1F-CA03-4797-A46A-B1FB6CD122AA}" srcOrd="1" destOrd="0" parTransId="{6273063B-7A31-4C9B-A110-B29004253340}" sibTransId="{4391B881-BE72-4368-A13B-D550FFB9BE3C}"/>
    <dgm:cxn modelId="{54FE501C-A58E-4A52-9D69-749F6826CE36}" type="presOf" srcId="{1995AF1F-CA03-4797-A46A-B1FB6CD122AA}" destId="{2E10982A-29C7-43A8-9A2E-1A4D338F1616}" srcOrd="0" destOrd="0" presId="urn:microsoft.com/office/officeart/2005/8/layout/hList6"/>
    <dgm:cxn modelId="{1EB4FC21-5070-49F9-8649-2EDD9D4EC61C}" srcId="{75A97A59-7BCE-48AD-A3C1-EACF4C1D9032}" destId="{0877F648-80FB-42EB-A9D9-0B6B2022FB04}" srcOrd="0" destOrd="0" parTransId="{D772D90D-3D6E-4797-949E-2339E3142908}" sibTransId="{19DB9C26-BF14-4454-84B1-94C6B7B09EA9}"/>
    <dgm:cxn modelId="{2E4F3648-2B6C-4A9D-B993-0072335C73CE}" srcId="{1995AF1F-CA03-4797-A46A-B1FB6CD122AA}" destId="{AB48B8D2-7F29-4420-B50E-A6B7FF387C5F}" srcOrd="0" destOrd="0" parTransId="{B7885EC1-BC7B-4A7A-A89E-ED97A560FCDE}" sibTransId="{CCB08B28-5E3B-4A9E-B884-5F8C81FF02EA}"/>
    <dgm:cxn modelId="{2A3DEC80-47ED-4095-9403-DE82A2C558B9}" type="presOf" srcId="{AB48B8D2-7F29-4420-B50E-A6B7FF387C5F}" destId="{2E10982A-29C7-43A8-9A2E-1A4D338F1616}" srcOrd="0" destOrd="1" presId="urn:microsoft.com/office/officeart/2005/8/layout/hList6"/>
    <dgm:cxn modelId="{792CA093-FF29-4A86-AA9C-0C5CEC7AD3A8}" type="presOf" srcId="{B2F6F9FF-0154-495B-8206-66F0DAF5BB35}" destId="{CF002F3B-69E4-43AF-932E-8D429CE7EFB6}" srcOrd="0" destOrd="0" presId="urn:microsoft.com/office/officeart/2005/8/layout/hList6"/>
    <dgm:cxn modelId="{AC87B393-3251-4A69-A35C-B8AB4ED5F445}" srcId="{B2F6F9FF-0154-495B-8206-66F0DAF5BB35}" destId="{8639AFDF-5DC4-4D9F-A6DD-7FE6E98A3CE4}" srcOrd="2" destOrd="0" parTransId="{D3F2B312-7A27-4CBE-9B4B-EAC54C79085B}" sibTransId="{12E5767E-8082-434E-A5A0-7448D823C570}"/>
    <dgm:cxn modelId="{AD583CA8-C5C8-4CCD-A935-172624E77FA3}" type="presOf" srcId="{75A97A59-7BCE-48AD-A3C1-EACF4C1D9032}" destId="{4CFBCEEC-03E2-4E48-A292-62264D701C84}" srcOrd="0" destOrd="0" presId="urn:microsoft.com/office/officeart/2005/8/layout/hList6"/>
    <dgm:cxn modelId="{A46CE0AA-EF4B-462E-9CC9-20001AE43726}" type="presOf" srcId="{8639AFDF-5DC4-4D9F-A6DD-7FE6E98A3CE4}" destId="{18C41E6D-6AD0-4C38-A41F-0DF1DEBF6AFA}" srcOrd="0" destOrd="0" presId="urn:microsoft.com/office/officeart/2005/8/layout/hList6"/>
    <dgm:cxn modelId="{AB8161AF-DE80-4506-ABEC-3F0A330EFB30}" srcId="{8639AFDF-5DC4-4D9F-A6DD-7FE6E98A3CE4}" destId="{B6080A03-C7CC-4597-AB53-016B3258FD33}" srcOrd="0" destOrd="0" parTransId="{E5B9FA97-C206-46E8-BA9C-1BDC731217D2}" sibTransId="{B6879E4E-503A-4874-AF2B-F39104562042}"/>
    <dgm:cxn modelId="{C6058ACB-AF8B-4934-8F31-43E197D2A258}" type="presOf" srcId="{B6080A03-C7CC-4597-AB53-016B3258FD33}" destId="{18C41E6D-6AD0-4C38-A41F-0DF1DEBF6AFA}" srcOrd="0" destOrd="1" presId="urn:microsoft.com/office/officeart/2005/8/layout/hList6"/>
    <dgm:cxn modelId="{06A656FA-2B2B-45DC-B9A3-C62EBADF6B60}" srcId="{B2F6F9FF-0154-495B-8206-66F0DAF5BB35}" destId="{75A97A59-7BCE-48AD-A3C1-EACF4C1D9032}" srcOrd="0" destOrd="0" parTransId="{DDF2C661-D8D4-4E26-B22F-3DFE4F96CDFE}" sibTransId="{4C2AB0D5-F3E0-4DAC-AA19-7BFCEDFC3ABA}"/>
    <dgm:cxn modelId="{88989AFB-FF5A-4E92-808C-528A27595A44}" type="presOf" srcId="{0877F648-80FB-42EB-A9D9-0B6B2022FB04}" destId="{4CFBCEEC-03E2-4E48-A292-62264D701C84}" srcOrd="0" destOrd="1" presId="urn:microsoft.com/office/officeart/2005/8/layout/hList6"/>
    <dgm:cxn modelId="{99605CA8-69E5-4004-AF96-FD195E02901F}" type="presParOf" srcId="{CF002F3B-69E4-43AF-932E-8D429CE7EFB6}" destId="{4CFBCEEC-03E2-4E48-A292-62264D701C84}" srcOrd="0" destOrd="0" presId="urn:microsoft.com/office/officeart/2005/8/layout/hList6"/>
    <dgm:cxn modelId="{4385B159-2E43-486C-A4FC-B45059A477C8}" type="presParOf" srcId="{CF002F3B-69E4-43AF-932E-8D429CE7EFB6}" destId="{BC1DD986-3CB6-46F4-99D3-AC18B23F454A}" srcOrd="1" destOrd="0" presId="urn:microsoft.com/office/officeart/2005/8/layout/hList6"/>
    <dgm:cxn modelId="{D7207E41-7101-490A-A993-D5F5F86C9D09}" type="presParOf" srcId="{CF002F3B-69E4-43AF-932E-8D429CE7EFB6}" destId="{2E10982A-29C7-43A8-9A2E-1A4D338F1616}" srcOrd="2" destOrd="0" presId="urn:microsoft.com/office/officeart/2005/8/layout/hList6"/>
    <dgm:cxn modelId="{2D5C356E-514A-44AC-BAE3-E588513B029C}" type="presParOf" srcId="{CF002F3B-69E4-43AF-932E-8D429CE7EFB6}" destId="{16112125-0338-45BD-818A-D8226EEC056B}" srcOrd="3" destOrd="0" presId="urn:microsoft.com/office/officeart/2005/8/layout/hList6"/>
    <dgm:cxn modelId="{FD582D86-BCAD-481A-BA93-BA2BCC5DA3D9}" type="presParOf" srcId="{CF002F3B-69E4-43AF-932E-8D429CE7EFB6}" destId="{18C41E6D-6AD0-4C38-A41F-0DF1DEBF6AF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BCEEC-03E2-4E48-A292-62264D701C84}">
      <dsp:nvSpPr>
        <dsp:cNvPr id="0" name=""/>
        <dsp:cNvSpPr/>
      </dsp:nvSpPr>
      <dsp:spPr>
        <a:xfrm rot="16200000">
          <a:off x="-119728" y="121012"/>
          <a:ext cx="3579495" cy="3337470"/>
        </a:xfrm>
        <a:prstGeom prst="flowChartManualOperation">
          <a:avLst/>
        </a:prstGeom>
        <a:solidFill>
          <a:srgbClr val="E99E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249132" bIns="0" numCol="1" spcCol="1270" anchor="t" anchorCtr="0">
          <a:noAutofit/>
        </a:bodyPr>
        <a:lstStyle/>
        <a:p>
          <a:pPr marL="0" lvl="0" indent="0" algn="l" defTabSz="1733550">
            <a:lnSpc>
              <a:spcPct val="90000"/>
            </a:lnSpc>
            <a:spcBef>
              <a:spcPct val="0"/>
            </a:spcBef>
            <a:spcAft>
              <a:spcPct val="35000"/>
            </a:spcAft>
            <a:buNone/>
          </a:pPr>
          <a:r>
            <a:rPr lang="en-GB" sz="3900" kern="1200" dirty="0"/>
            <a:t>Delay 1</a:t>
          </a:r>
        </a:p>
        <a:p>
          <a:pPr marL="0" lvl="0" indent="0" algn="l" defTabSz="1733550">
            <a:lnSpc>
              <a:spcPct val="90000"/>
            </a:lnSpc>
            <a:spcBef>
              <a:spcPct val="0"/>
            </a:spcBef>
            <a:spcAft>
              <a:spcPct val="35000"/>
            </a:spcAft>
            <a:buNone/>
          </a:pPr>
          <a:endParaRPr lang="en-GB" sz="3900" kern="1200" dirty="0"/>
        </a:p>
        <a:p>
          <a:pPr marL="285750" lvl="1" indent="-285750" algn="l" defTabSz="1333500">
            <a:lnSpc>
              <a:spcPct val="90000"/>
            </a:lnSpc>
            <a:spcBef>
              <a:spcPct val="0"/>
            </a:spcBef>
            <a:spcAft>
              <a:spcPct val="15000"/>
            </a:spcAft>
            <a:buChar char="•"/>
          </a:pPr>
          <a:endParaRPr lang="en-GB" sz="3000" kern="1200" dirty="0"/>
        </a:p>
      </dsp:txBody>
      <dsp:txXfrm rot="5400000">
        <a:off x="1285" y="715898"/>
        <a:ext cx="3337470" cy="2147697"/>
      </dsp:txXfrm>
    </dsp:sp>
    <dsp:sp modelId="{2E10982A-29C7-43A8-9A2E-1A4D338F1616}">
      <dsp:nvSpPr>
        <dsp:cNvPr id="0" name=""/>
        <dsp:cNvSpPr/>
      </dsp:nvSpPr>
      <dsp:spPr>
        <a:xfrm rot="16200000">
          <a:off x="3468052" y="121012"/>
          <a:ext cx="3579495" cy="3337470"/>
        </a:xfrm>
        <a:prstGeom prst="flowChartManualOperation">
          <a:avLst/>
        </a:prstGeom>
        <a:solidFill>
          <a:srgbClr val="DA55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t" anchorCtr="0">
          <a:noAutofit/>
        </a:bodyPr>
        <a:lstStyle/>
        <a:p>
          <a:pPr marL="0" lvl="0" indent="0" algn="l" defTabSz="1600200">
            <a:lnSpc>
              <a:spcPct val="90000"/>
            </a:lnSpc>
            <a:spcBef>
              <a:spcPct val="0"/>
            </a:spcBef>
            <a:spcAft>
              <a:spcPct val="35000"/>
            </a:spcAft>
            <a:buNone/>
          </a:pPr>
          <a:r>
            <a:rPr lang="en-GB" sz="3600" kern="1200" dirty="0"/>
            <a:t>Delay 2</a:t>
          </a:r>
        </a:p>
        <a:p>
          <a:pPr marL="285750" lvl="1" indent="-285750" algn="l" defTabSz="1600200">
            <a:lnSpc>
              <a:spcPct val="90000"/>
            </a:lnSpc>
            <a:spcBef>
              <a:spcPct val="0"/>
            </a:spcBef>
            <a:spcAft>
              <a:spcPct val="15000"/>
            </a:spcAft>
            <a:buChar char="•"/>
          </a:pPr>
          <a:r>
            <a:rPr lang="en-GB" sz="3600" kern="1200" dirty="0"/>
            <a:t>Identifying and reaching a facility</a:t>
          </a:r>
        </a:p>
      </dsp:txBody>
      <dsp:txXfrm rot="5400000">
        <a:off x="3589065" y="715898"/>
        <a:ext cx="3337470" cy="2147697"/>
      </dsp:txXfrm>
    </dsp:sp>
    <dsp:sp modelId="{18C41E6D-6AD0-4C38-A41F-0DF1DEBF6AFA}">
      <dsp:nvSpPr>
        <dsp:cNvPr id="0" name=""/>
        <dsp:cNvSpPr/>
      </dsp:nvSpPr>
      <dsp:spPr>
        <a:xfrm rot="16200000">
          <a:off x="7055833" y="121012"/>
          <a:ext cx="3579495" cy="3337470"/>
        </a:xfrm>
        <a:prstGeom prst="flowChartManualOperation">
          <a:avLst/>
        </a:prstGeom>
        <a:solidFill>
          <a:srgbClr val="A51E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249132" bIns="0" numCol="1" spcCol="1270" anchor="t" anchorCtr="0">
          <a:noAutofit/>
        </a:bodyPr>
        <a:lstStyle/>
        <a:p>
          <a:pPr marL="0" lvl="0" indent="0" algn="l" defTabSz="1733550">
            <a:lnSpc>
              <a:spcPct val="90000"/>
            </a:lnSpc>
            <a:spcBef>
              <a:spcPct val="0"/>
            </a:spcBef>
            <a:spcAft>
              <a:spcPct val="35000"/>
            </a:spcAft>
            <a:buNone/>
          </a:pPr>
          <a:r>
            <a:rPr lang="en-GB" sz="3900" kern="1200" dirty="0"/>
            <a:t>Delay 3</a:t>
          </a:r>
        </a:p>
        <a:p>
          <a:pPr marL="285750" lvl="1" indent="-285750" algn="l" defTabSz="1333500">
            <a:lnSpc>
              <a:spcPct val="90000"/>
            </a:lnSpc>
            <a:spcBef>
              <a:spcPct val="0"/>
            </a:spcBef>
            <a:spcAft>
              <a:spcPct val="15000"/>
            </a:spcAft>
            <a:buChar char="•"/>
          </a:pPr>
          <a:r>
            <a:rPr lang="en-GB" sz="3000" kern="1200" dirty="0"/>
            <a:t>Receiving timely and appropriate care</a:t>
          </a:r>
        </a:p>
      </dsp:txBody>
      <dsp:txXfrm rot="5400000">
        <a:off x="7176846" y="715898"/>
        <a:ext cx="3337470" cy="214769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1F77-4675-4F8C-83BD-B7C0B68552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903992-E70C-4D4C-8623-530EF16CBF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F77E9D-90BD-4197-B98C-D4623515EAAF}"/>
              </a:ext>
            </a:extLst>
          </p:cNvPr>
          <p:cNvSpPr>
            <a:spLocks noGrp="1"/>
          </p:cNvSpPr>
          <p:nvPr>
            <p:ph type="dt" sz="half" idx="10"/>
          </p:nvPr>
        </p:nvSpPr>
        <p:spPr/>
        <p:txBody>
          <a:bodyPr/>
          <a:lstStyle/>
          <a:p>
            <a:fld id="{3C4C65BD-9756-401F-B6EA-329C95EED25B}" type="datetimeFigureOut">
              <a:rPr lang="en-GB" smtClean="0"/>
              <a:t>19/05/2021</a:t>
            </a:fld>
            <a:endParaRPr lang="en-GB"/>
          </a:p>
        </p:txBody>
      </p:sp>
      <p:sp>
        <p:nvSpPr>
          <p:cNvPr id="5" name="Footer Placeholder 4">
            <a:extLst>
              <a:ext uri="{FF2B5EF4-FFF2-40B4-BE49-F238E27FC236}">
                <a16:creationId xmlns:a16="http://schemas.microsoft.com/office/drawing/2014/main" id="{AFB44883-B349-43E8-AB0B-2E792652EE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EA404D-161B-4214-9072-A637798FEBF1}"/>
              </a:ext>
            </a:extLst>
          </p:cNvPr>
          <p:cNvSpPr>
            <a:spLocks noGrp="1"/>
          </p:cNvSpPr>
          <p:nvPr>
            <p:ph type="sldNum" sz="quarter" idx="12"/>
          </p:nvPr>
        </p:nvSpPr>
        <p:spPr/>
        <p:txBody>
          <a:bodyPr/>
          <a:lstStyle/>
          <a:p>
            <a:fld id="{EF4A0CCE-E79E-475F-8A9C-F3E194529CDC}" type="slidenum">
              <a:rPr lang="en-GB" smtClean="0"/>
              <a:t>‹#›</a:t>
            </a:fld>
            <a:endParaRPr lang="en-GB"/>
          </a:p>
        </p:txBody>
      </p:sp>
    </p:spTree>
    <p:extLst>
      <p:ext uri="{BB962C8B-B14F-4D97-AF65-F5344CB8AC3E}">
        <p14:creationId xmlns:p14="http://schemas.microsoft.com/office/powerpoint/2010/main" val="16810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7FC7-359E-4160-B5C7-E30BB09537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6554C3-0F04-48A7-9675-E21965C58A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BB62BC-6B1E-42C7-B1F5-5C3AFD163320}"/>
              </a:ext>
            </a:extLst>
          </p:cNvPr>
          <p:cNvSpPr>
            <a:spLocks noGrp="1"/>
          </p:cNvSpPr>
          <p:nvPr>
            <p:ph type="dt" sz="half" idx="10"/>
          </p:nvPr>
        </p:nvSpPr>
        <p:spPr/>
        <p:txBody>
          <a:bodyPr/>
          <a:lstStyle/>
          <a:p>
            <a:fld id="{3C4C65BD-9756-401F-B6EA-329C95EED25B}" type="datetimeFigureOut">
              <a:rPr lang="en-GB" smtClean="0"/>
              <a:t>19/05/2021</a:t>
            </a:fld>
            <a:endParaRPr lang="en-GB"/>
          </a:p>
        </p:txBody>
      </p:sp>
      <p:sp>
        <p:nvSpPr>
          <p:cNvPr id="5" name="Footer Placeholder 4">
            <a:extLst>
              <a:ext uri="{FF2B5EF4-FFF2-40B4-BE49-F238E27FC236}">
                <a16:creationId xmlns:a16="http://schemas.microsoft.com/office/drawing/2014/main" id="{F0A3C718-3AA5-4D41-B3C0-7875804758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14B9B-CCB6-4361-9571-330BB9FCCDE7}"/>
              </a:ext>
            </a:extLst>
          </p:cNvPr>
          <p:cNvSpPr>
            <a:spLocks noGrp="1"/>
          </p:cNvSpPr>
          <p:nvPr>
            <p:ph type="sldNum" sz="quarter" idx="12"/>
          </p:nvPr>
        </p:nvSpPr>
        <p:spPr/>
        <p:txBody>
          <a:bodyPr/>
          <a:lstStyle/>
          <a:p>
            <a:fld id="{EF4A0CCE-E79E-475F-8A9C-F3E194529CDC}" type="slidenum">
              <a:rPr lang="en-GB" smtClean="0"/>
              <a:t>‹#›</a:t>
            </a:fld>
            <a:endParaRPr lang="en-GB"/>
          </a:p>
        </p:txBody>
      </p:sp>
    </p:spTree>
    <p:extLst>
      <p:ext uri="{BB962C8B-B14F-4D97-AF65-F5344CB8AC3E}">
        <p14:creationId xmlns:p14="http://schemas.microsoft.com/office/powerpoint/2010/main" val="258581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8979D8-E092-40A6-8168-A9ACC96BCD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3B0EEC-F0DD-4809-9728-52BEECD1BA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1192B0-18A4-4506-826B-709C193D1ED4}"/>
              </a:ext>
            </a:extLst>
          </p:cNvPr>
          <p:cNvSpPr>
            <a:spLocks noGrp="1"/>
          </p:cNvSpPr>
          <p:nvPr>
            <p:ph type="dt" sz="half" idx="10"/>
          </p:nvPr>
        </p:nvSpPr>
        <p:spPr/>
        <p:txBody>
          <a:bodyPr/>
          <a:lstStyle/>
          <a:p>
            <a:fld id="{3C4C65BD-9756-401F-B6EA-329C95EED25B}" type="datetimeFigureOut">
              <a:rPr lang="en-GB" smtClean="0"/>
              <a:t>19/05/2021</a:t>
            </a:fld>
            <a:endParaRPr lang="en-GB"/>
          </a:p>
        </p:txBody>
      </p:sp>
      <p:sp>
        <p:nvSpPr>
          <p:cNvPr id="5" name="Footer Placeholder 4">
            <a:extLst>
              <a:ext uri="{FF2B5EF4-FFF2-40B4-BE49-F238E27FC236}">
                <a16:creationId xmlns:a16="http://schemas.microsoft.com/office/drawing/2014/main" id="{9E10FC1C-B05A-4445-8764-D419077E21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35B8B9-114E-48BF-A6AE-EF366CCAC3F7}"/>
              </a:ext>
            </a:extLst>
          </p:cNvPr>
          <p:cNvSpPr>
            <a:spLocks noGrp="1"/>
          </p:cNvSpPr>
          <p:nvPr>
            <p:ph type="sldNum" sz="quarter" idx="12"/>
          </p:nvPr>
        </p:nvSpPr>
        <p:spPr/>
        <p:txBody>
          <a:bodyPr/>
          <a:lstStyle/>
          <a:p>
            <a:fld id="{EF4A0CCE-E79E-475F-8A9C-F3E194529CDC}" type="slidenum">
              <a:rPr lang="en-GB" smtClean="0"/>
              <a:t>‹#›</a:t>
            </a:fld>
            <a:endParaRPr lang="en-GB"/>
          </a:p>
        </p:txBody>
      </p:sp>
    </p:spTree>
    <p:extLst>
      <p:ext uri="{BB962C8B-B14F-4D97-AF65-F5344CB8AC3E}">
        <p14:creationId xmlns:p14="http://schemas.microsoft.com/office/powerpoint/2010/main" val="24661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58B0-25D3-4781-8C87-7F7B9EF65D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73BE08-8EB9-49AE-A30D-8137708017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9A88D2-5B25-4944-AD41-CDE67D3451C2}"/>
              </a:ext>
            </a:extLst>
          </p:cNvPr>
          <p:cNvSpPr>
            <a:spLocks noGrp="1"/>
          </p:cNvSpPr>
          <p:nvPr>
            <p:ph type="dt" sz="half" idx="10"/>
          </p:nvPr>
        </p:nvSpPr>
        <p:spPr/>
        <p:txBody>
          <a:bodyPr/>
          <a:lstStyle/>
          <a:p>
            <a:fld id="{3C4C65BD-9756-401F-B6EA-329C95EED25B}" type="datetimeFigureOut">
              <a:rPr lang="en-GB" smtClean="0"/>
              <a:t>19/05/2021</a:t>
            </a:fld>
            <a:endParaRPr lang="en-GB"/>
          </a:p>
        </p:txBody>
      </p:sp>
      <p:sp>
        <p:nvSpPr>
          <p:cNvPr id="5" name="Footer Placeholder 4">
            <a:extLst>
              <a:ext uri="{FF2B5EF4-FFF2-40B4-BE49-F238E27FC236}">
                <a16:creationId xmlns:a16="http://schemas.microsoft.com/office/drawing/2014/main" id="{BF14DB0C-9121-4C38-8ED4-4B7331914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AA35C6-A79D-4EE1-A720-4BFE01F8BCFB}"/>
              </a:ext>
            </a:extLst>
          </p:cNvPr>
          <p:cNvSpPr>
            <a:spLocks noGrp="1"/>
          </p:cNvSpPr>
          <p:nvPr>
            <p:ph type="sldNum" sz="quarter" idx="12"/>
          </p:nvPr>
        </p:nvSpPr>
        <p:spPr/>
        <p:txBody>
          <a:bodyPr/>
          <a:lstStyle/>
          <a:p>
            <a:fld id="{EF4A0CCE-E79E-475F-8A9C-F3E194529CDC}" type="slidenum">
              <a:rPr lang="en-GB" smtClean="0"/>
              <a:t>‹#›</a:t>
            </a:fld>
            <a:endParaRPr lang="en-GB"/>
          </a:p>
        </p:txBody>
      </p:sp>
    </p:spTree>
    <p:extLst>
      <p:ext uri="{BB962C8B-B14F-4D97-AF65-F5344CB8AC3E}">
        <p14:creationId xmlns:p14="http://schemas.microsoft.com/office/powerpoint/2010/main" val="160988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0EAF-8A32-4E03-9E3B-4F5ED5E646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03DA3C-8373-4EE3-9AC2-9DB9DF2C2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70CB5F-EF6F-4C00-9304-851693CEBB06}"/>
              </a:ext>
            </a:extLst>
          </p:cNvPr>
          <p:cNvSpPr>
            <a:spLocks noGrp="1"/>
          </p:cNvSpPr>
          <p:nvPr>
            <p:ph type="dt" sz="half" idx="10"/>
          </p:nvPr>
        </p:nvSpPr>
        <p:spPr/>
        <p:txBody>
          <a:bodyPr/>
          <a:lstStyle/>
          <a:p>
            <a:fld id="{3C4C65BD-9756-401F-B6EA-329C95EED25B}" type="datetimeFigureOut">
              <a:rPr lang="en-GB" smtClean="0"/>
              <a:t>19/05/2021</a:t>
            </a:fld>
            <a:endParaRPr lang="en-GB"/>
          </a:p>
        </p:txBody>
      </p:sp>
      <p:sp>
        <p:nvSpPr>
          <p:cNvPr id="5" name="Footer Placeholder 4">
            <a:extLst>
              <a:ext uri="{FF2B5EF4-FFF2-40B4-BE49-F238E27FC236}">
                <a16:creationId xmlns:a16="http://schemas.microsoft.com/office/drawing/2014/main" id="{110252D1-4C08-47CA-8D63-7980E79B66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A3543C-CBC2-4EDA-A55D-B4934AE02F72}"/>
              </a:ext>
            </a:extLst>
          </p:cNvPr>
          <p:cNvSpPr>
            <a:spLocks noGrp="1"/>
          </p:cNvSpPr>
          <p:nvPr>
            <p:ph type="sldNum" sz="quarter" idx="12"/>
          </p:nvPr>
        </p:nvSpPr>
        <p:spPr/>
        <p:txBody>
          <a:bodyPr/>
          <a:lstStyle/>
          <a:p>
            <a:fld id="{EF4A0CCE-E79E-475F-8A9C-F3E194529CDC}" type="slidenum">
              <a:rPr lang="en-GB" smtClean="0"/>
              <a:t>‹#›</a:t>
            </a:fld>
            <a:endParaRPr lang="en-GB"/>
          </a:p>
        </p:txBody>
      </p:sp>
    </p:spTree>
    <p:extLst>
      <p:ext uri="{BB962C8B-B14F-4D97-AF65-F5344CB8AC3E}">
        <p14:creationId xmlns:p14="http://schemas.microsoft.com/office/powerpoint/2010/main" val="271762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19CD-DFDA-4DDC-A000-14CA511E9F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D235DC-3C1E-4B22-812E-E20E59B363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AFDC611-65EF-40FF-B7EF-A60185FDCF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4A5B82-2992-4085-86C0-7425FC70976B}"/>
              </a:ext>
            </a:extLst>
          </p:cNvPr>
          <p:cNvSpPr>
            <a:spLocks noGrp="1"/>
          </p:cNvSpPr>
          <p:nvPr>
            <p:ph type="dt" sz="half" idx="10"/>
          </p:nvPr>
        </p:nvSpPr>
        <p:spPr/>
        <p:txBody>
          <a:bodyPr/>
          <a:lstStyle/>
          <a:p>
            <a:fld id="{3C4C65BD-9756-401F-B6EA-329C95EED25B}" type="datetimeFigureOut">
              <a:rPr lang="en-GB" smtClean="0"/>
              <a:t>19/05/2021</a:t>
            </a:fld>
            <a:endParaRPr lang="en-GB"/>
          </a:p>
        </p:txBody>
      </p:sp>
      <p:sp>
        <p:nvSpPr>
          <p:cNvPr id="6" name="Footer Placeholder 5">
            <a:extLst>
              <a:ext uri="{FF2B5EF4-FFF2-40B4-BE49-F238E27FC236}">
                <a16:creationId xmlns:a16="http://schemas.microsoft.com/office/drawing/2014/main" id="{EC4058B1-F3FF-4664-9F97-74B8847408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67B04A-0D5A-47FB-B3C5-4E6E0847701F}"/>
              </a:ext>
            </a:extLst>
          </p:cNvPr>
          <p:cNvSpPr>
            <a:spLocks noGrp="1"/>
          </p:cNvSpPr>
          <p:nvPr>
            <p:ph type="sldNum" sz="quarter" idx="12"/>
          </p:nvPr>
        </p:nvSpPr>
        <p:spPr/>
        <p:txBody>
          <a:bodyPr/>
          <a:lstStyle/>
          <a:p>
            <a:fld id="{EF4A0CCE-E79E-475F-8A9C-F3E194529CDC}" type="slidenum">
              <a:rPr lang="en-GB" smtClean="0"/>
              <a:t>‹#›</a:t>
            </a:fld>
            <a:endParaRPr lang="en-GB"/>
          </a:p>
        </p:txBody>
      </p:sp>
    </p:spTree>
    <p:extLst>
      <p:ext uri="{BB962C8B-B14F-4D97-AF65-F5344CB8AC3E}">
        <p14:creationId xmlns:p14="http://schemas.microsoft.com/office/powerpoint/2010/main" val="80851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58C0-C524-471C-9EEC-96AC1A9858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739816-5710-47EA-8BBA-BEEAF9B9D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AEA073-A982-45A2-95CE-155AB76FFD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A24C55-CAC5-435F-8989-3F0825A0E3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FD9A04-4DB2-4435-83A9-DA387F5CD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E34FE5-1B81-42B0-9D92-186CE8FF8E88}"/>
              </a:ext>
            </a:extLst>
          </p:cNvPr>
          <p:cNvSpPr>
            <a:spLocks noGrp="1"/>
          </p:cNvSpPr>
          <p:nvPr>
            <p:ph type="dt" sz="half" idx="10"/>
          </p:nvPr>
        </p:nvSpPr>
        <p:spPr/>
        <p:txBody>
          <a:bodyPr/>
          <a:lstStyle/>
          <a:p>
            <a:fld id="{3C4C65BD-9756-401F-B6EA-329C95EED25B}" type="datetimeFigureOut">
              <a:rPr lang="en-GB" smtClean="0"/>
              <a:t>19/05/2021</a:t>
            </a:fld>
            <a:endParaRPr lang="en-GB"/>
          </a:p>
        </p:txBody>
      </p:sp>
      <p:sp>
        <p:nvSpPr>
          <p:cNvPr id="8" name="Footer Placeholder 7">
            <a:extLst>
              <a:ext uri="{FF2B5EF4-FFF2-40B4-BE49-F238E27FC236}">
                <a16:creationId xmlns:a16="http://schemas.microsoft.com/office/drawing/2014/main" id="{70A4D161-3B38-40FC-BE64-B8C67F0B73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1C91D1-893E-40E7-B37F-26ED2C55170E}"/>
              </a:ext>
            </a:extLst>
          </p:cNvPr>
          <p:cNvSpPr>
            <a:spLocks noGrp="1"/>
          </p:cNvSpPr>
          <p:nvPr>
            <p:ph type="sldNum" sz="quarter" idx="12"/>
          </p:nvPr>
        </p:nvSpPr>
        <p:spPr/>
        <p:txBody>
          <a:bodyPr/>
          <a:lstStyle/>
          <a:p>
            <a:fld id="{EF4A0CCE-E79E-475F-8A9C-F3E194529CDC}" type="slidenum">
              <a:rPr lang="en-GB" smtClean="0"/>
              <a:t>‹#›</a:t>
            </a:fld>
            <a:endParaRPr lang="en-GB"/>
          </a:p>
        </p:txBody>
      </p:sp>
    </p:spTree>
    <p:extLst>
      <p:ext uri="{BB962C8B-B14F-4D97-AF65-F5344CB8AC3E}">
        <p14:creationId xmlns:p14="http://schemas.microsoft.com/office/powerpoint/2010/main" val="191775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2E6E-459E-4BDF-A954-92E6B39ACE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2B9E96-C834-4F0F-BF19-1DA316884F56}"/>
              </a:ext>
            </a:extLst>
          </p:cNvPr>
          <p:cNvSpPr>
            <a:spLocks noGrp="1"/>
          </p:cNvSpPr>
          <p:nvPr>
            <p:ph type="dt" sz="half" idx="10"/>
          </p:nvPr>
        </p:nvSpPr>
        <p:spPr/>
        <p:txBody>
          <a:bodyPr/>
          <a:lstStyle/>
          <a:p>
            <a:fld id="{3C4C65BD-9756-401F-B6EA-329C95EED25B}" type="datetimeFigureOut">
              <a:rPr lang="en-GB" smtClean="0"/>
              <a:t>19/05/2021</a:t>
            </a:fld>
            <a:endParaRPr lang="en-GB"/>
          </a:p>
        </p:txBody>
      </p:sp>
      <p:sp>
        <p:nvSpPr>
          <p:cNvPr id="4" name="Footer Placeholder 3">
            <a:extLst>
              <a:ext uri="{FF2B5EF4-FFF2-40B4-BE49-F238E27FC236}">
                <a16:creationId xmlns:a16="http://schemas.microsoft.com/office/drawing/2014/main" id="{E94E2EE5-D8C9-437B-875F-E55D49A539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4FACA-3257-483F-9772-79B1921F0857}"/>
              </a:ext>
            </a:extLst>
          </p:cNvPr>
          <p:cNvSpPr>
            <a:spLocks noGrp="1"/>
          </p:cNvSpPr>
          <p:nvPr>
            <p:ph type="sldNum" sz="quarter" idx="12"/>
          </p:nvPr>
        </p:nvSpPr>
        <p:spPr/>
        <p:txBody>
          <a:bodyPr/>
          <a:lstStyle/>
          <a:p>
            <a:fld id="{EF4A0CCE-E79E-475F-8A9C-F3E194529CDC}" type="slidenum">
              <a:rPr lang="en-GB" smtClean="0"/>
              <a:t>‹#›</a:t>
            </a:fld>
            <a:endParaRPr lang="en-GB"/>
          </a:p>
        </p:txBody>
      </p:sp>
    </p:spTree>
    <p:extLst>
      <p:ext uri="{BB962C8B-B14F-4D97-AF65-F5344CB8AC3E}">
        <p14:creationId xmlns:p14="http://schemas.microsoft.com/office/powerpoint/2010/main" val="82278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34AB2A-2BE3-40DA-9C3D-8BA31AEBF4E7}"/>
              </a:ext>
            </a:extLst>
          </p:cNvPr>
          <p:cNvSpPr>
            <a:spLocks noGrp="1"/>
          </p:cNvSpPr>
          <p:nvPr>
            <p:ph type="dt" sz="half" idx="10"/>
          </p:nvPr>
        </p:nvSpPr>
        <p:spPr/>
        <p:txBody>
          <a:bodyPr/>
          <a:lstStyle/>
          <a:p>
            <a:fld id="{3C4C65BD-9756-401F-B6EA-329C95EED25B}" type="datetimeFigureOut">
              <a:rPr lang="en-GB" smtClean="0"/>
              <a:t>19/05/2021</a:t>
            </a:fld>
            <a:endParaRPr lang="en-GB"/>
          </a:p>
        </p:txBody>
      </p:sp>
      <p:sp>
        <p:nvSpPr>
          <p:cNvPr id="3" name="Footer Placeholder 2">
            <a:extLst>
              <a:ext uri="{FF2B5EF4-FFF2-40B4-BE49-F238E27FC236}">
                <a16:creationId xmlns:a16="http://schemas.microsoft.com/office/drawing/2014/main" id="{6C8C6420-9C7E-46F3-A678-B0D024CD98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685845-A67E-425F-A3F0-F72501730EDE}"/>
              </a:ext>
            </a:extLst>
          </p:cNvPr>
          <p:cNvSpPr>
            <a:spLocks noGrp="1"/>
          </p:cNvSpPr>
          <p:nvPr>
            <p:ph type="sldNum" sz="quarter" idx="12"/>
          </p:nvPr>
        </p:nvSpPr>
        <p:spPr/>
        <p:txBody>
          <a:bodyPr/>
          <a:lstStyle/>
          <a:p>
            <a:fld id="{EF4A0CCE-E79E-475F-8A9C-F3E194529CDC}" type="slidenum">
              <a:rPr lang="en-GB" smtClean="0"/>
              <a:t>‹#›</a:t>
            </a:fld>
            <a:endParaRPr lang="en-GB"/>
          </a:p>
        </p:txBody>
      </p:sp>
    </p:spTree>
    <p:extLst>
      <p:ext uri="{BB962C8B-B14F-4D97-AF65-F5344CB8AC3E}">
        <p14:creationId xmlns:p14="http://schemas.microsoft.com/office/powerpoint/2010/main" val="322742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1F100-13F8-4CE3-BDE5-24100C8CE0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35BAA7-EC23-46D6-AB4C-1D5D13AA61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A594385-1380-449B-B1EA-FCE255BEC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FEE27-6396-4C54-A218-C4265326C2E1}"/>
              </a:ext>
            </a:extLst>
          </p:cNvPr>
          <p:cNvSpPr>
            <a:spLocks noGrp="1"/>
          </p:cNvSpPr>
          <p:nvPr>
            <p:ph type="dt" sz="half" idx="10"/>
          </p:nvPr>
        </p:nvSpPr>
        <p:spPr/>
        <p:txBody>
          <a:bodyPr/>
          <a:lstStyle/>
          <a:p>
            <a:fld id="{3C4C65BD-9756-401F-B6EA-329C95EED25B}" type="datetimeFigureOut">
              <a:rPr lang="en-GB" smtClean="0"/>
              <a:t>19/05/2021</a:t>
            </a:fld>
            <a:endParaRPr lang="en-GB"/>
          </a:p>
        </p:txBody>
      </p:sp>
      <p:sp>
        <p:nvSpPr>
          <p:cNvPr id="6" name="Footer Placeholder 5">
            <a:extLst>
              <a:ext uri="{FF2B5EF4-FFF2-40B4-BE49-F238E27FC236}">
                <a16:creationId xmlns:a16="http://schemas.microsoft.com/office/drawing/2014/main" id="{D6D4CCC6-CF1B-4B0B-BC42-1207DE36E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509B86-6B16-4605-B386-37BEE249057A}"/>
              </a:ext>
            </a:extLst>
          </p:cNvPr>
          <p:cNvSpPr>
            <a:spLocks noGrp="1"/>
          </p:cNvSpPr>
          <p:nvPr>
            <p:ph type="sldNum" sz="quarter" idx="12"/>
          </p:nvPr>
        </p:nvSpPr>
        <p:spPr/>
        <p:txBody>
          <a:bodyPr/>
          <a:lstStyle/>
          <a:p>
            <a:fld id="{EF4A0CCE-E79E-475F-8A9C-F3E194529CDC}" type="slidenum">
              <a:rPr lang="en-GB" smtClean="0"/>
              <a:t>‹#›</a:t>
            </a:fld>
            <a:endParaRPr lang="en-GB"/>
          </a:p>
        </p:txBody>
      </p:sp>
    </p:spTree>
    <p:extLst>
      <p:ext uri="{BB962C8B-B14F-4D97-AF65-F5344CB8AC3E}">
        <p14:creationId xmlns:p14="http://schemas.microsoft.com/office/powerpoint/2010/main" val="1991523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7D99-74B8-484B-8B58-F972F47F42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0139BB-267C-4829-919C-9DC2A7BBEC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3E05B4-23EF-4703-A3A1-6A3A008E7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4039C-6B9A-48B9-BB0B-17B98238FBD0}"/>
              </a:ext>
            </a:extLst>
          </p:cNvPr>
          <p:cNvSpPr>
            <a:spLocks noGrp="1"/>
          </p:cNvSpPr>
          <p:nvPr>
            <p:ph type="dt" sz="half" idx="10"/>
          </p:nvPr>
        </p:nvSpPr>
        <p:spPr/>
        <p:txBody>
          <a:bodyPr/>
          <a:lstStyle/>
          <a:p>
            <a:fld id="{3C4C65BD-9756-401F-B6EA-329C95EED25B}" type="datetimeFigureOut">
              <a:rPr lang="en-GB" smtClean="0"/>
              <a:t>19/05/2021</a:t>
            </a:fld>
            <a:endParaRPr lang="en-GB"/>
          </a:p>
        </p:txBody>
      </p:sp>
      <p:sp>
        <p:nvSpPr>
          <p:cNvPr id="6" name="Footer Placeholder 5">
            <a:extLst>
              <a:ext uri="{FF2B5EF4-FFF2-40B4-BE49-F238E27FC236}">
                <a16:creationId xmlns:a16="http://schemas.microsoft.com/office/drawing/2014/main" id="{0E15607C-FA07-45A8-B1C3-AFF707E9A2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B06AE9-CC29-4AD0-9E68-06B18384D949}"/>
              </a:ext>
            </a:extLst>
          </p:cNvPr>
          <p:cNvSpPr>
            <a:spLocks noGrp="1"/>
          </p:cNvSpPr>
          <p:nvPr>
            <p:ph type="sldNum" sz="quarter" idx="12"/>
          </p:nvPr>
        </p:nvSpPr>
        <p:spPr/>
        <p:txBody>
          <a:bodyPr/>
          <a:lstStyle/>
          <a:p>
            <a:fld id="{EF4A0CCE-E79E-475F-8A9C-F3E194529CDC}" type="slidenum">
              <a:rPr lang="en-GB" smtClean="0"/>
              <a:t>‹#›</a:t>
            </a:fld>
            <a:endParaRPr lang="en-GB"/>
          </a:p>
        </p:txBody>
      </p:sp>
    </p:spTree>
    <p:extLst>
      <p:ext uri="{BB962C8B-B14F-4D97-AF65-F5344CB8AC3E}">
        <p14:creationId xmlns:p14="http://schemas.microsoft.com/office/powerpoint/2010/main" val="195379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2352C8-4E27-4C27-AE6A-11001AB04E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1F16A1-72BB-4241-A45E-DBCDFD8F22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FF29E2-9070-435D-B2CC-8C03DBD8C8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C65BD-9756-401F-B6EA-329C95EED25B}" type="datetimeFigureOut">
              <a:rPr lang="en-GB" smtClean="0"/>
              <a:t>19/05/2021</a:t>
            </a:fld>
            <a:endParaRPr lang="en-GB"/>
          </a:p>
        </p:txBody>
      </p:sp>
      <p:sp>
        <p:nvSpPr>
          <p:cNvPr id="5" name="Footer Placeholder 4">
            <a:extLst>
              <a:ext uri="{FF2B5EF4-FFF2-40B4-BE49-F238E27FC236}">
                <a16:creationId xmlns:a16="http://schemas.microsoft.com/office/drawing/2014/main" id="{A5E03ED1-7EBA-4147-98CF-244A4EF26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A188AA-CA30-48E1-AFAA-FAEB607E9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A0CCE-E79E-475F-8A9C-F3E194529CDC}" type="slidenum">
              <a:rPr lang="en-GB" smtClean="0"/>
              <a:t>‹#›</a:t>
            </a:fld>
            <a:endParaRPr lang="en-GB"/>
          </a:p>
        </p:txBody>
      </p:sp>
    </p:spTree>
    <p:extLst>
      <p:ext uri="{BB962C8B-B14F-4D97-AF65-F5344CB8AC3E}">
        <p14:creationId xmlns:p14="http://schemas.microsoft.com/office/powerpoint/2010/main" val="1027130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openclipart.org/detail/214030/thumbs-down-circle-by-dennis-martin-214030" TargetMode="External"/><Relationship Id="rId5" Type="http://schemas.openxmlformats.org/officeDocument/2006/relationships/image" Target="../media/image13.png"/><Relationship Id="rId4" Type="http://schemas.openxmlformats.org/officeDocument/2006/relationships/hyperlink" Target="http://commons.wikimedia.org/wiki/File:Thumb_up_icon.sv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kambia.org.uk/projects/motorbike-ambulances/" TargetMode="External"/><Relationship Id="rId5" Type="http://schemas.microsoft.com/office/2007/relationships/hdphoto" Target="../media/hdphoto1.wdp"/><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69F9-778F-4B41-83CF-DF26E04BAF5D}"/>
              </a:ext>
            </a:extLst>
          </p:cNvPr>
          <p:cNvSpPr>
            <a:spLocks noGrp="1"/>
          </p:cNvSpPr>
          <p:nvPr>
            <p:ph type="ctrTitle"/>
          </p:nvPr>
        </p:nvSpPr>
        <p:spPr>
          <a:xfrm>
            <a:off x="1436906" y="1673226"/>
            <a:ext cx="9144000" cy="2387600"/>
          </a:xfrm>
        </p:spPr>
        <p:txBody>
          <a:bodyPr>
            <a:normAutofit/>
          </a:bodyPr>
          <a:lstStyle/>
          <a:p>
            <a:r>
              <a:rPr lang="en-GB" dirty="0"/>
              <a:t>Journey of Vulnerability: A Mixed-Methods Study</a:t>
            </a:r>
          </a:p>
        </p:txBody>
      </p:sp>
      <p:sp>
        <p:nvSpPr>
          <p:cNvPr id="3" name="Subtitle 2">
            <a:extLst>
              <a:ext uri="{FF2B5EF4-FFF2-40B4-BE49-F238E27FC236}">
                <a16:creationId xmlns:a16="http://schemas.microsoft.com/office/drawing/2014/main" id="{B9D5DAE0-BF70-485B-8447-99D6A9F07F04}"/>
              </a:ext>
            </a:extLst>
          </p:cNvPr>
          <p:cNvSpPr>
            <a:spLocks noGrp="1"/>
          </p:cNvSpPr>
          <p:nvPr>
            <p:ph type="subTitle" idx="1"/>
          </p:nvPr>
        </p:nvSpPr>
        <p:spPr>
          <a:xfrm>
            <a:off x="1524000" y="4060826"/>
            <a:ext cx="9144000" cy="1655762"/>
          </a:xfrm>
        </p:spPr>
        <p:txBody>
          <a:bodyPr/>
          <a:lstStyle/>
          <a:p>
            <a:r>
              <a:rPr lang="en-GB" dirty="0"/>
              <a:t>Prof Dame Tina Lavender</a:t>
            </a:r>
          </a:p>
        </p:txBody>
      </p:sp>
      <p:pic>
        <p:nvPicPr>
          <p:cNvPr id="4" name="Picture 3">
            <a:extLst>
              <a:ext uri="{FF2B5EF4-FFF2-40B4-BE49-F238E27FC236}">
                <a16:creationId xmlns:a16="http://schemas.microsoft.com/office/drawing/2014/main" id="{34096EA2-A305-4BBA-A205-54CD2AEE9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9153" y="479426"/>
            <a:ext cx="1443506" cy="1193800"/>
          </a:xfrm>
          <a:prstGeom prst="rect">
            <a:avLst/>
          </a:prstGeom>
        </p:spPr>
      </p:pic>
      <p:cxnSp>
        <p:nvCxnSpPr>
          <p:cNvPr id="6" name="Straight Connector 5">
            <a:extLst>
              <a:ext uri="{FF2B5EF4-FFF2-40B4-BE49-F238E27FC236}">
                <a16:creationId xmlns:a16="http://schemas.microsoft.com/office/drawing/2014/main" id="{E1C83345-9356-46F9-9594-51E9721A1A13}"/>
              </a:ext>
            </a:extLst>
          </p:cNvPr>
          <p:cNvCxnSpPr>
            <a:cxnSpLocks/>
          </p:cNvCxnSpPr>
          <p:nvPr/>
        </p:nvCxnSpPr>
        <p:spPr>
          <a:xfrm>
            <a:off x="135172" y="2297927"/>
            <a:ext cx="119587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E4339C2-708F-4348-A622-D6738C4CB52D}"/>
              </a:ext>
            </a:extLst>
          </p:cNvPr>
          <p:cNvCxnSpPr>
            <a:cxnSpLocks/>
          </p:cNvCxnSpPr>
          <p:nvPr/>
        </p:nvCxnSpPr>
        <p:spPr>
          <a:xfrm>
            <a:off x="236306" y="4810315"/>
            <a:ext cx="1191025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text, application, email&#10;&#10;Description automatically generated">
            <a:extLst>
              <a:ext uri="{FF2B5EF4-FFF2-40B4-BE49-F238E27FC236}">
                <a16:creationId xmlns:a16="http://schemas.microsoft.com/office/drawing/2014/main" id="{9B207F95-4C35-4825-A6F8-943B694C1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06" y="471939"/>
            <a:ext cx="3804388" cy="1362414"/>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90B028B9-42D1-46DE-B747-843A696EE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7097" y="5590803"/>
            <a:ext cx="3956304" cy="926592"/>
          </a:xfrm>
          <a:prstGeom prst="rect">
            <a:avLst/>
          </a:prstGeom>
        </p:spPr>
      </p:pic>
    </p:spTree>
    <p:extLst>
      <p:ext uri="{BB962C8B-B14F-4D97-AF65-F5344CB8AC3E}">
        <p14:creationId xmlns:p14="http://schemas.microsoft.com/office/powerpoint/2010/main" val="2564328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4A0E-55F6-439C-ACAF-40F9E03F2EAC}"/>
              </a:ext>
            </a:extLst>
          </p:cNvPr>
          <p:cNvSpPr>
            <a:spLocks noGrp="1"/>
          </p:cNvSpPr>
          <p:nvPr>
            <p:ph type="title"/>
          </p:nvPr>
        </p:nvSpPr>
        <p:spPr/>
        <p:txBody>
          <a:bodyPr/>
          <a:lstStyle/>
          <a:p>
            <a:r>
              <a:rPr lang="en-GB" dirty="0"/>
              <a:t>Reason for Delay 1: Disrespectful Care</a:t>
            </a:r>
          </a:p>
        </p:txBody>
      </p:sp>
      <p:sp>
        <p:nvSpPr>
          <p:cNvPr id="3" name="Content Placeholder 2">
            <a:extLst>
              <a:ext uri="{FF2B5EF4-FFF2-40B4-BE49-F238E27FC236}">
                <a16:creationId xmlns:a16="http://schemas.microsoft.com/office/drawing/2014/main" id="{CA32C36E-0E91-4CA2-89E3-E631B51A7E0E}"/>
              </a:ext>
            </a:extLst>
          </p:cNvPr>
          <p:cNvSpPr>
            <a:spLocks noGrp="1"/>
          </p:cNvSpPr>
          <p:nvPr>
            <p:ph idx="1"/>
          </p:nvPr>
        </p:nvSpPr>
        <p:spPr/>
        <p:txBody>
          <a:bodyPr/>
          <a:lstStyle/>
          <a:p>
            <a:r>
              <a:rPr lang="en-GB" b="0" i="1" dirty="0">
                <a:solidFill>
                  <a:srgbClr val="333333"/>
                </a:solidFill>
                <a:effectLst/>
                <a:latin typeface="Georgia" panose="02040502050405020303" pitchFamily="18" charset="0"/>
              </a:rPr>
              <a:t>You might find harsh nurse and you even ask God why you made me to meet this being. You even start creating fear during delivery….You find harsh nurse says why you women have come with dirty clothes without knowing other people don’t have soap to wash clothes…..you feel humiliated [Woman, Tanzania, live birth].</a:t>
            </a:r>
            <a:endParaRPr lang="en-GB" dirty="0"/>
          </a:p>
        </p:txBody>
      </p:sp>
      <p:pic>
        <p:nvPicPr>
          <p:cNvPr id="4" name="Picture 3">
            <a:extLst>
              <a:ext uri="{FF2B5EF4-FFF2-40B4-BE49-F238E27FC236}">
                <a16:creationId xmlns:a16="http://schemas.microsoft.com/office/drawing/2014/main" id="{42DF4619-FE4A-42A7-B5DB-F35DC29E0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554670"/>
            <a:ext cx="11973582" cy="12193"/>
          </a:xfrm>
          <a:prstGeom prst="rect">
            <a:avLst/>
          </a:prstGeom>
        </p:spPr>
      </p:pic>
    </p:spTree>
    <p:extLst>
      <p:ext uri="{BB962C8B-B14F-4D97-AF65-F5344CB8AC3E}">
        <p14:creationId xmlns:p14="http://schemas.microsoft.com/office/powerpoint/2010/main" val="41649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565D-60AE-4A15-8B86-436E45EA57EB}"/>
              </a:ext>
            </a:extLst>
          </p:cNvPr>
          <p:cNvSpPr>
            <a:spLocks noGrp="1"/>
          </p:cNvSpPr>
          <p:nvPr>
            <p:ph type="title"/>
          </p:nvPr>
        </p:nvSpPr>
        <p:spPr/>
        <p:txBody>
          <a:bodyPr/>
          <a:lstStyle/>
          <a:p>
            <a:r>
              <a:rPr lang="en-GB" dirty="0"/>
              <a:t>Reasons for Delay 1: Financial Deprivation</a:t>
            </a:r>
          </a:p>
        </p:txBody>
      </p:sp>
      <p:sp>
        <p:nvSpPr>
          <p:cNvPr id="3" name="Content Placeholder 2">
            <a:extLst>
              <a:ext uri="{FF2B5EF4-FFF2-40B4-BE49-F238E27FC236}">
                <a16:creationId xmlns:a16="http://schemas.microsoft.com/office/drawing/2014/main" id="{0019C704-9ADE-4696-9B32-A41268D39F55}"/>
              </a:ext>
            </a:extLst>
          </p:cNvPr>
          <p:cNvSpPr>
            <a:spLocks noGrp="1"/>
          </p:cNvSpPr>
          <p:nvPr>
            <p:ph idx="1"/>
          </p:nvPr>
        </p:nvSpPr>
        <p:spPr/>
        <p:txBody>
          <a:bodyPr/>
          <a:lstStyle/>
          <a:p>
            <a:r>
              <a:rPr lang="en-GB" b="0" i="1" dirty="0">
                <a:solidFill>
                  <a:srgbClr val="333333"/>
                </a:solidFill>
                <a:effectLst/>
                <a:latin typeface="Georgia" panose="02040502050405020303" pitchFamily="18" charset="0"/>
              </a:rPr>
              <a:t>When a pregnant woman is referred not in labour, you have to find your transport to the referral Hospital. But when you are in labour, an ambulance is called to take you to the referral hospital. So most of the times, when a woman is referred, they wait to be in labour then go to the health centre so that transport can be provided. [Zambia, near-miss, live birth]</a:t>
            </a:r>
            <a:endParaRPr lang="en-GB" dirty="0"/>
          </a:p>
        </p:txBody>
      </p:sp>
      <p:pic>
        <p:nvPicPr>
          <p:cNvPr id="4" name="Picture 3">
            <a:extLst>
              <a:ext uri="{FF2B5EF4-FFF2-40B4-BE49-F238E27FC236}">
                <a16:creationId xmlns:a16="http://schemas.microsoft.com/office/drawing/2014/main" id="{39A04C49-901E-4E02-B291-ABA770D76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554670"/>
            <a:ext cx="11973582" cy="12193"/>
          </a:xfrm>
          <a:prstGeom prst="rect">
            <a:avLst/>
          </a:prstGeom>
        </p:spPr>
      </p:pic>
    </p:spTree>
    <p:extLst>
      <p:ext uri="{BB962C8B-B14F-4D97-AF65-F5344CB8AC3E}">
        <p14:creationId xmlns:p14="http://schemas.microsoft.com/office/powerpoint/2010/main" val="253482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D822-9774-43C4-80DF-94EB6637FFDC}"/>
              </a:ext>
            </a:extLst>
          </p:cNvPr>
          <p:cNvSpPr>
            <a:spLocks noGrp="1"/>
          </p:cNvSpPr>
          <p:nvPr>
            <p:ph type="title"/>
          </p:nvPr>
        </p:nvSpPr>
        <p:spPr/>
        <p:txBody>
          <a:bodyPr/>
          <a:lstStyle/>
          <a:p>
            <a:r>
              <a:rPr lang="en-GB" dirty="0"/>
              <a:t>Reasons for Delay 2: Financial deprivation</a:t>
            </a:r>
          </a:p>
        </p:txBody>
      </p:sp>
      <p:sp>
        <p:nvSpPr>
          <p:cNvPr id="3" name="Content Placeholder 2">
            <a:extLst>
              <a:ext uri="{FF2B5EF4-FFF2-40B4-BE49-F238E27FC236}">
                <a16:creationId xmlns:a16="http://schemas.microsoft.com/office/drawing/2014/main" id="{CDB7CAA9-175F-4140-8308-DD0953523808}"/>
              </a:ext>
            </a:extLst>
          </p:cNvPr>
          <p:cNvSpPr>
            <a:spLocks noGrp="1"/>
          </p:cNvSpPr>
          <p:nvPr>
            <p:ph idx="1"/>
          </p:nvPr>
        </p:nvSpPr>
        <p:spPr/>
        <p:txBody>
          <a:bodyPr/>
          <a:lstStyle/>
          <a:p>
            <a:r>
              <a:rPr lang="en-GB" b="0" i="1" dirty="0">
                <a:solidFill>
                  <a:srgbClr val="333333"/>
                </a:solidFill>
                <a:effectLst/>
                <a:latin typeface="Georgia" panose="02040502050405020303" pitchFamily="18" charset="0"/>
              </a:rPr>
              <a:t>I was told the baby wasn’t breathing and that she had been referred to [facility]. We were told to wait because the fuel in the ambulance wasn’t enough. We waited for a day. Then we were told to wait for other patients so that we can be taken together, that was bad. [Zambia, partner, stillbirth]</a:t>
            </a:r>
            <a:endParaRPr lang="en-GB" dirty="0"/>
          </a:p>
        </p:txBody>
      </p:sp>
      <p:pic>
        <p:nvPicPr>
          <p:cNvPr id="4" name="Picture 3">
            <a:extLst>
              <a:ext uri="{FF2B5EF4-FFF2-40B4-BE49-F238E27FC236}">
                <a16:creationId xmlns:a16="http://schemas.microsoft.com/office/drawing/2014/main" id="{30FC9988-4170-4D33-8D4C-612962016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554670"/>
            <a:ext cx="11973582" cy="12193"/>
          </a:xfrm>
          <a:prstGeom prst="rect">
            <a:avLst/>
          </a:prstGeom>
        </p:spPr>
      </p:pic>
    </p:spTree>
    <p:extLst>
      <p:ext uri="{BB962C8B-B14F-4D97-AF65-F5344CB8AC3E}">
        <p14:creationId xmlns:p14="http://schemas.microsoft.com/office/powerpoint/2010/main" val="261281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7864-15D7-4791-A4BA-34AEC42FFA86}"/>
              </a:ext>
            </a:extLst>
          </p:cNvPr>
          <p:cNvSpPr>
            <a:spLocks noGrp="1"/>
          </p:cNvSpPr>
          <p:nvPr>
            <p:ph type="title"/>
          </p:nvPr>
        </p:nvSpPr>
        <p:spPr/>
        <p:txBody>
          <a:bodyPr/>
          <a:lstStyle/>
          <a:p>
            <a:r>
              <a:rPr lang="en-GB" dirty="0"/>
              <a:t>Reason for Delay 2: Geographical location </a:t>
            </a:r>
          </a:p>
        </p:txBody>
      </p:sp>
      <p:sp>
        <p:nvSpPr>
          <p:cNvPr id="3" name="Content Placeholder 2">
            <a:extLst>
              <a:ext uri="{FF2B5EF4-FFF2-40B4-BE49-F238E27FC236}">
                <a16:creationId xmlns:a16="http://schemas.microsoft.com/office/drawing/2014/main" id="{2917CA3D-82E7-4EEA-AD08-C604F3482253}"/>
              </a:ext>
            </a:extLst>
          </p:cNvPr>
          <p:cNvSpPr>
            <a:spLocks noGrp="1"/>
          </p:cNvSpPr>
          <p:nvPr>
            <p:ph idx="1"/>
          </p:nvPr>
        </p:nvSpPr>
        <p:spPr/>
        <p:txBody>
          <a:bodyPr>
            <a:normAutofit lnSpcReduction="10000"/>
          </a:bodyPr>
          <a:lstStyle/>
          <a:p>
            <a:r>
              <a:rPr lang="en-GB" dirty="0"/>
              <a:t>My experience was bad, we suffered moving from [name] rural health Centre to [name] rural health Centre, we struggled at night on a bicycle, it was a difficult journey. I feel bad ….. [Zambia, partner, live birth]</a:t>
            </a:r>
          </a:p>
          <a:p>
            <a:r>
              <a:rPr lang="en-GB" dirty="0"/>
              <a:t>You can be allocated to collect a patient, you even start off but half way to the health facility you are called back to go and collect a more critical condition from a health facility in a different direction…. Most health facilities are in the remote areas and roads sometimes become impassable especially during the rainy season. Sometimes we get stuck due to bad roads and you just have to rely on help from the nearby villages. [Zambia, ambulance driver]</a:t>
            </a:r>
          </a:p>
        </p:txBody>
      </p:sp>
      <p:pic>
        <p:nvPicPr>
          <p:cNvPr id="4" name="Picture 3">
            <a:extLst>
              <a:ext uri="{FF2B5EF4-FFF2-40B4-BE49-F238E27FC236}">
                <a16:creationId xmlns:a16="http://schemas.microsoft.com/office/drawing/2014/main" id="{16E05C2C-E477-487D-859B-6C9F37156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554670"/>
            <a:ext cx="11973582" cy="12193"/>
          </a:xfrm>
          <a:prstGeom prst="rect">
            <a:avLst/>
          </a:prstGeom>
        </p:spPr>
      </p:pic>
    </p:spTree>
    <p:extLst>
      <p:ext uri="{BB962C8B-B14F-4D97-AF65-F5344CB8AC3E}">
        <p14:creationId xmlns:p14="http://schemas.microsoft.com/office/powerpoint/2010/main" val="202697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F4F0-D150-4083-93F4-D397D1476D2A}"/>
              </a:ext>
            </a:extLst>
          </p:cNvPr>
          <p:cNvSpPr>
            <a:spLocks noGrp="1"/>
          </p:cNvSpPr>
          <p:nvPr>
            <p:ph type="title"/>
          </p:nvPr>
        </p:nvSpPr>
        <p:spPr/>
        <p:txBody>
          <a:bodyPr/>
          <a:lstStyle/>
          <a:p>
            <a:r>
              <a:rPr lang="en-GB" dirty="0"/>
              <a:t>Reason for Delay 3: Availability of services </a:t>
            </a:r>
          </a:p>
        </p:txBody>
      </p:sp>
      <p:sp>
        <p:nvSpPr>
          <p:cNvPr id="3" name="Content Placeholder 2">
            <a:extLst>
              <a:ext uri="{FF2B5EF4-FFF2-40B4-BE49-F238E27FC236}">
                <a16:creationId xmlns:a16="http://schemas.microsoft.com/office/drawing/2014/main" id="{4D566334-3B37-4C00-9A4F-4EC9CB492906}"/>
              </a:ext>
            </a:extLst>
          </p:cNvPr>
          <p:cNvSpPr>
            <a:spLocks noGrp="1"/>
          </p:cNvSpPr>
          <p:nvPr>
            <p:ph idx="1"/>
          </p:nvPr>
        </p:nvSpPr>
        <p:spPr/>
        <p:txBody>
          <a:bodyPr/>
          <a:lstStyle/>
          <a:p>
            <a:r>
              <a:rPr lang="en-GB" b="0" i="1" dirty="0">
                <a:solidFill>
                  <a:srgbClr val="333333"/>
                </a:solidFill>
                <a:effectLst/>
                <a:latin typeface="Georgia" panose="02040502050405020303" pitchFamily="18" charset="0"/>
              </a:rPr>
              <a:t>The delay started from the health facility…..another delay was with the ambulance it came after 14:00hrs when the ambulance was called around 12:00hrs but the biggest delay was the delay to be taken to theatre. Had it not been for these delays I was going to have my baby. [Zambia, woman, stillbirth]</a:t>
            </a:r>
            <a:endParaRPr lang="en-GB" dirty="0"/>
          </a:p>
        </p:txBody>
      </p:sp>
      <p:pic>
        <p:nvPicPr>
          <p:cNvPr id="4" name="Picture 3">
            <a:extLst>
              <a:ext uri="{FF2B5EF4-FFF2-40B4-BE49-F238E27FC236}">
                <a16:creationId xmlns:a16="http://schemas.microsoft.com/office/drawing/2014/main" id="{1C7B1EDE-3574-4AB9-9DAD-91E898046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508378"/>
            <a:ext cx="11973582" cy="12193"/>
          </a:xfrm>
          <a:prstGeom prst="rect">
            <a:avLst/>
          </a:prstGeom>
        </p:spPr>
      </p:pic>
    </p:spTree>
    <p:extLst>
      <p:ext uri="{BB962C8B-B14F-4D97-AF65-F5344CB8AC3E}">
        <p14:creationId xmlns:p14="http://schemas.microsoft.com/office/powerpoint/2010/main" val="3778388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9846-4077-461E-A032-7F8908AED58B}"/>
              </a:ext>
            </a:extLst>
          </p:cNvPr>
          <p:cNvSpPr>
            <a:spLocks noGrp="1"/>
          </p:cNvSpPr>
          <p:nvPr>
            <p:ph type="title"/>
          </p:nvPr>
        </p:nvSpPr>
        <p:spPr>
          <a:xfrm>
            <a:off x="801688" y="44196"/>
            <a:ext cx="9437687" cy="971550"/>
          </a:xfrm>
        </p:spPr>
        <p:txBody>
          <a:bodyPr/>
          <a:lstStyle/>
          <a:p>
            <a:r>
              <a:rPr lang="en-GB" dirty="0"/>
              <a:t>Journey of Vulnerability</a:t>
            </a:r>
          </a:p>
        </p:txBody>
      </p:sp>
      <p:pic>
        <p:nvPicPr>
          <p:cNvPr id="6" name="Picture Placeholder 5">
            <a:extLst>
              <a:ext uri="{FF2B5EF4-FFF2-40B4-BE49-F238E27FC236}">
                <a16:creationId xmlns:a16="http://schemas.microsoft.com/office/drawing/2014/main" id="{F7817F5E-75D4-4BB0-9084-37057135EFB0}"/>
              </a:ext>
            </a:extLst>
          </p:cNvPr>
          <p:cNvPicPr>
            <a:picLocks noGrp="1"/>
          </p:cNvPicPr>
          <p:nvPr>
            <p:ph type="pic" idx="1"/>
          </p:nvPr>
        </p:nvPicPr>
        <p:blipFill rotWithShape="1">
          <a:blip r:embed="rId2">
            <a:extLst>
              <a:ext uri="{28A0092B-C50C-407E-A947-70E740481C1C}">
                <a14:useLocalDpi xmlns:a14="http://schemas.microsoft.com/office/drawing/2010/main" val="0"/>
              </a:ext>
            </a:extLst>
          </a:blip>
          <a:srcRect/>
          <a:stretch/>
        </p:blipFill>
        <p:spPr bwMode="auto">
          <a:xfrm>
            <a:off x="142875" y="1222121"/>
            <a:ext cx="4352925" cy="4785263"/>
          </a:xfrm>
          <a:prstGeom prst="rect">
            <a:avLst/>
          </a:prstGeom>
          <a:noFill/>
          <a:ln>
            <a:noFill/>
          </a:ln>
          <a:extLst>
            <a:ext uri="{53640926-AAD7-44D8-BBD7-CCE9431645EC}">
              <a14:shadowObscured xmlns:a14="http://schemas.microsoft.com/office/drawing/2010/main"/>
            </a:ext>
          </a:extLst>
        </p:spPr>
      </p:pic>
      <p:sp>
        <p:nvSpPr>
          <p:cNvPr id="4" name="Text Placeholder 3">
            <a:extLst>
              <a:ext uri="{FF2B5EF4-FFF2-40B4-BE49-F238E27FC236}">
                <a16:creationId xmlns:a16="http://schemas.microsoft.com/office/drawing/2014/main" id="{CE08162C-5DA2-4B8C-89E2-2F0D3119E350}"/>
              </a:ext>
            </a:extLst>
          </p:cNvPr>
          <p:cNvSpPr>
            <a:spLocks noGrp="1"/>
          </p:cNvSpPr>
          <p:nvPr>
            <p:ph type="body" sz="half" idx="2"/>
          </p:nvPr>
        </p:nvSpPr>
        <p:spPr>
          <a:xfrm>
            <a:off x="4591050" y="1662688"/>
            <a:ext cx="6991350" cy="4855588"/>
          </a:xfrm>
        </p:spPr>
        <p:txBody>
          <a:bodyPr>
            <a:normAutofit/>
          </a:bodyPr>
          <a:lstStyle/>
          <a:p>
            <a:pPr algn="ctr"/>
            <a:r>
              <a:rPr lang="en-GB" sz="2000" dirty="0"/>
              <a:t>Reparative influences</a:t>
            </a:r>
          </a:p>
          <a:p>
            <a:r>
              <a:rPr lang="en-GB" sz="2000" dirty="0"/>
              <a:t>I found a nurse who was attending to some patients. Immediately the stretcher I was on entered labour ward, she stopped attending to them and came to me. </a:t>
            </a:r>
            <a:r>
              <a:rPr lang="en-GB" sz="2000" dirty="0">
                <a:solidFill>
                  <a:srgbClr val="FF0000"/>
                </a:solidFill>
              </a:rPr>
              <a:t>She greeted me with a smile</a:t>
            </a:r>
            <a:r>
              <a:rPr lang="en-GB" sz="2000" dirty="0"/>
              <a:t>…. [Tanzania, woman, live birth]</a:t>
            </a:r>
          </a:p>
          <a:p>
            <a:r>
              <a:rPr lang="en-GB" sz="2000" dirty="0"/>
              <a:t>I felt good because I got help where I was referred. I learned to always go forward and not turning back. </a:t>
            </a:r>
            <a:r>
              <a:rPr lang="en-GB" sz="2000" dirty="0">
                <a:solidFill>
                  <a:srgbClr val="FF0000"/>
                </a:solidFill>
              </a:rPr>
              <a:t>I feel stronger and will do things differently next time</a:t>
            </a:r>
            <a:r>
              <a:rPr lang="en-GB" sz="2000" dirty="0"/>
              <a:t> [Tanzania, woman, stillbirth]</a:t>
            </a:r>
          </a:p>
          <a:p>
            <a:r>
              <a:rPr lang="en-GB" sz="2000" dirty="0"/>
              <a:t>We were greeted when we just arrived. I was offered a seat and my wife was taken in the labour room to be examined. Later, I was explained the finding. I was also assured that my wife was in good hands, which was the most comforting thing….</a:t>
            </a:r>
            <a:r>
              <a:rPr lang="en-GB" sz="2000" dirty="0">
                <a:solidFill>
                  <a:srgbClr val="FF0000"/>
                </a:solidFill>
              </a:rPr>
              <a:t>I was so scared when I was told about the referral, but the assurance I got when I arrived made my anxiety go</a:t>
            </a:r>
            <a:r>
              <a:rPr lang="en-GB" sz="2000" dirty="0"/>
              <a:t>. I’m still very grateful… [Zambia, partner, live birth]</a:t>
            </a:r>
          </a:p>
        </p:txBody>
      </p:sp>
      <p:pic>
        <p:nvPicPr>
          <p:cNvPr id="7" name="Picture 6">
            <a:extLst>
              <a:ext uri="{FF2B5EF4-FFF2-40B4-BE49-F238E27FC236}">
                <a16:creationId xmlns:a16="http://schemas.microsoft.com/office/drawing/2014/main" id="{9BC8FE5F-1D8D-4641-9F37-227F6746D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1112837"/>
            <a:ext cx="11973582" cy="12193"/>
          </a:xfrm>
          <a:prstGeom prst="rect">
            <a:avLst/>
          </a:prstGeom>
        </p:spPr>
      </p:pic>
      <p:sp>
        <p:nvSpPr>
          <p:cNvPr id="3" name="TextBox 2">
            <a:extLst>
              <a:ext uri="{FF2B5EF4-FFF2-40B4-BE49-F238E27FC236}">
                <a16:creationId xmlns:a16="http://schemas.microsoft.com/office/drawing/2014/main" id="{2B2EC1B0-D406-475D-ACCF-4A092CC171AC}"/>
              </a:ext>
            </a:extLst>
          </p:cNvPr>
          <p:cNvSpPr txBox="1"/>
          <p:nvPr/>
        </p:nvSpPr>
        <p:spPr>
          <a:xfrm>
            <a:off x="1171574" y="6104475"/>
            <a:ext cx="3686175" cy="307777"/>
          </a:xfrm>
          <a:prstGeom prst="rect">
            <a:avLst/>
          </a:prstGeom>
          <a:noFill/>
        </p:spPr>
        <p:txBody>
          <a:bodyPr wrap="square" rtlCol="0">
            <a:spAutoFit/>
          </a:bodyPr>
          <a:lstStyle/>
          <a:p>
            <a:r>
              <a:rPr lang="en-GB" sz="1400" dirty="0"/>
              <a:t>[Adapted from Briscoe et al. 2016]</a:t>
            </a:r>
          </a:p>
        </p:txBody>
      </p:sp>
      <p:cxnSp>
        <p:nvCxnSpPr>
          <p:cNvPr id="8" name="Straight Connector 7">
            <a:extLst>
              <a:ext uri="{FF2B5EF4-FFF2-40B4-BE49-F238E27FC236}">
                <a16:creationId xmlns:a16="http://schemas.microsoft.com/office/drawing/2014/main" id="{0E4B0143-EE53-43C8-8FFE-406856EE48BD}"/>
              </a:ext>
            </a:extLst>
          </p:cNvPr>
          <p:cNvCxnSpPr/>
          <p:nvPr/>
        </p:nvCxnSpPr>
        <p:spPr>
          <a:xfrm>
            <a:off x="6972300" y="1970465"/>
            <a:ext cx="221932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45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03A4CC-E373-434C-A7A6-2055F3759169}"/>
              </a:ext>
            </a:extLst>
          </p:cNvPr>
          <p:cNvSpPr>
            <a:spLocks noGrp="1"/>
          </p:cNvSpPr>
          <p:nvPr>
            <p:ph type="title"/>
          </p:nvPr>
        </p:nvSpPr>
        <p:spPr/>
        <p:txBody>
          <a:bodyPr/>
          <a:lstStyle/>
          <a:p>
            <a:r>
              <a:rPr lang="en-GB" dirty="0"/>
              <a:t>What does this mean?</a:t>
            </a:r>
          </a:p>
        </p:txBody>
      </p:sp>
      <p:sp>
        <p:nvSpPr>
          <p:cNvPr id="6" name="Content Placeholder 5">
            <a:extLst>
              <a:ext uri="{FF2B5EF4-FFF2-40B4-BE49-F238E27FC236}">
                <a16:creationId xmlns:a16="http://schemas.microsoft.com/office/drawing/2014/main" id="{6A00B348-A3C6-455F-BE4B-057263A0E983}"/>
              </a:ext>
            </a:extLst>
          </p:cNvPr>
          <p:cNvSpPr>
            <a:spLocks noGrp="1"/>
          </p:cNvSpPr>
          <p:nvPr>
            <p:ph idx="1"/>
          </p:nvPr>
        </p:nvSpPr>
        <p:spPr/>
        <p:txBody>
          <a:bodyPr/>
          <a:lstStyle/>
          <a:p>
            <a:r>
              <a:rPr lang="en-GB" dirty="0"/>
              <a:t>Reparative interventions could reduce women’s vulnerability</a:t>
            </a:r>
          </a:p>
          <a:p>
            <a:pPr lvl="1"/>
            <a:r>
              <a:rPr lang="en-GB" dirty="0"/>
              <a:t>timely assessment, empathic communication and a positive outcome/experience. </a:t>
            </a:r>
          </a:p>
          <a:p>
            <a:r>
              <a:rPr lang="en-GB" dirty="0"/>
              <a:t>Small actions made big differences </a:t>
            </a:r>
          </a:p>
          <a:p>
            <a:pPr lvl="1"/>
            <a:r>
              <a:rPr lang="en-GB" dirty="0"/>
              <a:t>being welcomed with a smile, being included in decision-making and having family members acknowledged. </a:t>
            </a:r>
          </a:p>
          <a:p>
            <a:r>
              <a:rPr lang="en-GB" dirty="0"/>
              <a:t>Having a good experience and birthing a stillborn baby were not necessarily mutually exclusive; </a:t>
            </a:r>
          </a:p>
          <a:p>
            <a:pPr lvl="1"/>
            <a:r>
              <a:rPr lang="en-GB" dirty="0"/>
              <a:t>women who birthed a stillborn baby suggested that their positive experience gave them a renewed strength to continue.</a:t>
            </a:r>
          </a:p>
        </p:txBody>
      </p:sp>
      <p:pic>
        <p:nvPicPr>
          <p:cNvPr id="7" name="Picture 6">
            <a:extLst>
              <a:ext uri="{FF2B5EF4-FFF2-40B4-BE49-F238E27FC236}">
                <a16:creationId xmlns:a16="http://schemas.microsoft.com/office/drawing/2014/main" id="{9060F62B-3807-4B46-AD15-90F818232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554670"/>
            <a:ext cx="11973582" cy="12193"/>
          </a:xfrm>
          <a:prstGeom prst="rect">
            <a:avLst/>
          </a:prstGeom>
        </p:spPr>
      </p:pic>
    </p:spTree>
    <p:extLst>
      <p:ext uri="{BB962C8B-B14F-4D97-AF65-F5344CB8AC3E}">
        <p14:creationId xmlns:p14="http://schemas.microsoft.com/office/powerpoint/2010/main" val="3975187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612FD36F-5EDD-4E46-85B7-E14A95B2B486}"/>
              </a:ext>
            </a:extLst>
          </p:cNvPr>
          <p:cNvSpPr>
            <a:spLocks noGrp="1"/>
          </p:cNvSpPr>
          <p:nvPr>
            <p:ph idx="1"/>
          </p:nvPr>
        </p:nvSpPr>
        <p:spPr>
          <a:xfrm>
            <a:off x="838200" y="2044700"/>
            <a:ext cx="5826760" cy="4351338"/>
          </a:xfrm>
        </p:spPr>
        <p:txBody>
          <a:bodyPr>
            <a:normAutofit lnSpcReduction="10000"/>
          </a:bodyPr>
          <a:lstStyle/>
          <a:p>
            <a:r>
              <a:rPr lang="en-GB" dirty="0"/>
              <a:t>Prevention of poor outcomes is reliant on women receiving timely care </a:t>
            </a:r>
          </a:p>
          <a:p>
            <a:r>
              <a:rPr lang="en-GB" dirty="0"/>
              <a:t>Using the 3 delays model is a useful way of exploring modifiable factors and intervention trigger points retrospectively </a:t>
            </a:r>
          </a:p>
          <a:p>
            <a:r>
              <a:rPr lang="en-GB" dirty="0"/>
              <a:t>Can it be more useful for planning future care strategies and individualised care or is there something better? </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554670"/>
            <a:ext cx="11973582" cy="12193"/>
          </a:xfrm>
          <a:prstGeom prst="rect">
            <a:avLst/>
          </a:prstGeom>
        </p:spPr>
      </p:pic>
      <p:pic>
        <p:nvPicPr>
          <p:cNvPr id="5" name="Picture 4">
            <a:extLst>
              <a:ext uri="{FF2B5EF4-FFF2-40B4-BE49-F238E27FC236}">
                <a16:creationId xmlns:a16="http://schemas.microsoft.com/office/drawing/2014/main" id="{35234173-F695-4BC3-835D-98F77BEED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888" y="1849120"/>
            <a:ext cx="2982543" cy="4450080"/>
          </a:xfrm>
          <a:prstGeom prst="rect">
            <a:avLst/>
          </a:prstGeom>
        </p:spPr>
      </p:pic>
    </p:spTree>
    <p:extLst>
      <p:ext uri="{BB962C8B-B14F-4D97-AF65-F5344CB8AC3E}">
        <p14:creationId xmlns:p14="http://schemas.microsoft.com/office/powerpoint/2010/main" val="1927658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1544" y="1052736"/>
            <a:ext cx="8229600" cy="444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848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69F9-778F-4B41-83CF-DF26E04BAF5D}"/>
              </a:ext>
            </a:extLst>
          </p:cNvPr>
          <p:cNvSpPr>
            <a:spLocks noGrp="1"/>
          </p:cNvSpPr>
          <p:nvPr>
            <p:ph type="ctrTitle"/>
          </p:nvPr>
        </p:nvSpPr>
        <p:spPr>
          <a:xfrm>
            <a:off x="1042416" y="1673226"/>
            <a:ext cx="9784080" cy="2387600"/>
          </a:xfrm>
        </p:spPr>
        <p:txBody>
          <a:bodyPr>
            <a:normAutofit/>
          </a:bodyPr>
          <a:lstStyle/>
          <a:p>
            <a:r>
              <a:rPr lang="en-GB" sz="4000" dirty="0"/>
              <a:t>Supporting a solution-based approach to accessing intrapartum care: </a:t>
            </a:r>
            <a:br>
              <a:rPr lang="en-GB" sz="4000" dirty="0"/>
            </a:br>
            <a:r>
              <a:rPr lang="en-GB" sz="4000" dirty="0"/>
              <a:t>A Qualitative Evidence Synthesis</a:t>
            </a:r>
          </a:p>
        </p:txBody>
      </p:sp>
      <p:sp>
        <p:nvSpPr>
          <p:cNvPr id="3" name="Subtitle 2">
            <a:extLst>
              <a:ext uri="{FF2B5EF4-FFF2-40B4-BE49-F238E27FC236}">
                <a16:creationId xmlns:a16="http://schemas.microsoft.com/office/drawing/2014/main" id="{B9D5DAE0-BF70-485B-8447-99D6A9F07F04}"/>
              </a:ext>
            </a:extLst>
          </p:cNvPr>
          <p:cNvSpPr>
            <a:spLocks noGrp="1"/>
          </p:cNvSpPr>
          <p:nvPr>
            <p:ph type="subTitle" idx="1"/>
          </p:nvPr>
        </p:nvSpPr>
        <p:spPr>
          <a:xfrm>
            <a:off x="1524000" y="4243706"/>
            <a:ext cx="9144000" cy="1655762"/>
          </a:xfrm>
        </p:spPr>
        <p:txBody>
          <a:bodyPr/>
          <a:lstStyle/>
          <a:p>
            <a:r>
              <a:rPr lang="en-GB" dirty="0"/>
              <a:t>Valentina Actis Danna</a:t>
            </a:r>
          </a:p>
        </p:txBody>
      </p:sp>
      <p:pic>
        <p:nvPicPr>
          <p:cNvPr id="4" name="Picture 3">
            <a:extLst>
              <a:ext uri="{FF2B5EF4-FFF2-40B4-BE49-F238E27FC236}">
                <a16:creationId xmlns:a16="http://schemas.microsoft.com/office/drawing/2014/main" id="{34096EA2-A305-4BBA-A205-54CD2AEE9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9153" y="479426"/>
            <a:ext cx="1443506" cy="1193800"/>
          </a:xfrm>
          <a:prstGeom prst="rect">
            <a:avLst/>
          </a:prstGeom>
        </p:spPr>
      </p:pic>
      <p:cxnSp>
        <p:nvCxnSpPr>
          <p:cNvPr id="6" name="Straight Connector 5">
            <a:extLst>
              <a:ext uri="{FF2B5EF4-FFF2-40B4-BE49-F238E27FC236}">
                <a16:creationId xmlns:a16="http://schemas.microsoft.com/office/drawing/2014/main" id="{E1C83345-9356-46F9-9594-51E9721A1A13}"/>
              </a:ext>
            </a:extLst>
          </p:cNvPr>
          <p:cNvCxnSpPr>
            <a:cxnSpLocks/>
          </p:cNvCxnSpPr>
          <p:nvPr/>
        </p:nvCxnSpPr>
        <p:spPr>
          <a:xfrm>
            <a:off x="135172" y="2297927"/>
            <a:ext cx="1195876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E4339C2-708F-4348-A622-D6738C4CB52D}"/>
              </a:ext>
            </a:extLst>
          </p:cNvPr>
          <p:cNvCxnSpPr>
            <a:cxnSpLocks/>
          </p:cNvCxnSpPr>
          <p:nvPr/>
        </p:nvCxnSpPr>
        <p:spPr>
          <a:xfrm>
            <a:off x="236306" y="4810315"/>
            <a:ext cx="1191025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text, application, email&#10;&#10;Description automatically generated">
            <a:extLst>
              <a:ext uri="{FF2B5EF4-FFF2-40B4-BE49-F238E27FC236}">
                <a16:creationId xmlns:a16="http://schemas.microsoft.com/office/drawing/2014/main" id="{1824BC42-4F72-41EF-8408-8B30791BA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06" y="385039"/>
            <a:ext cx="4082203" cy="1461904"/>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B418BF45-C3C4-4F23-B8E6-806B458E2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509" y="5559805"/>
            <a:ext cx="3956304" cy="926592"/>
          </a:xfrm>
          <a:prstGeom prst="rect">
            <a:avLst/>
          </a:prstGeom>
        </p:spPr>
      </p:pic>
    </p:spTree>
    <p:extLst>
      <p:ext uri="{BB962C8B-B14F-4D97-AF65-F5344CB8AC3E}">
        <p14:creationId xmlns:p14="http://schemas.microsoft.com/office/powerpoint/2010/main" val="980987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9342" y="260648"/>
            <a:ext cx="6974532" cy="2304256"/>
          </a:xfrm>
        </p:spPr>
        <p:txBody>
          <a:bodyPr>
            <a:normAutofit/>
          </a:bodyPr>
          <a:lstStyle/>
          <a:p>
            <a:pPr marL="82296" indent="0" algn="ctr">
              <a:buNone/>
            </a:pPr>
            <a:r>
              <a:rPr lang="en-GB" sz="2250" dirty="0"/>
              <a:t>NIHR Global Health Research Group on stillbirth prevention and management in sub-Saharan Africa, The University of Manchester</a:t>
            </a:r>
          </a:p>
          <a:p>
            <a:pPr marL="294894" lvl="1" indent="0">
              <a:buNone/>
            </a:pPr>
            <a:endParaRPr lang="en-GB" dirty="0"/>
          </a:p>
        </p:txBody>
      </p:sp>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91430" y="1772770"/>
            <a:ext cx="8209140" cy="407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105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p:txBody>
          <a:bodyPr/>
          <a:lstStyle/>
          <a:p>
            <a:r>
              <a:rPr lang="en-GB" dirty="0"/>
              <a:t>Background</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554670"/>
            <a:ext cx="11973582" cy="12193"/>
          </a:xfrm>
          <a:prstGeom prst="rect">
            <a:avLst/>
          </a:prstGeom>
        </p:spPr>
      </p:pic>
      <p:sp>
        <p:nvSpPr>
          <p:cNvPr id="6" name="Content Placeholder 5">
            <a:extLst>
              <a:ext uri="{FF2B5EF4-FFF2-40B4-BE49-F238E27FC236}">
                <a16:creationId xmlns:a16="http://schemas.microsoft.com/office/drawing/2014/main" id="{FB5AF730-74E6-48EE-8570-8F910324026D}"/>
              </a:ext>
            </a:extLst>
          </p:cNvPr>
          <p:cNvSpPr>
            <a:spLocks noGrp="1"/>
          </p:cNvSpPr>
          <p:nvPr>
            <p:ph idx="1"/>
          </p:nvPr>
        </p:nvSpPr>
        <p:spPr>
          <a:xfrm>
            <a:off x="759325" y="1834614"/>
            <a:ext cx="4928616" cy="4165283"/>
          </a:xfrm>
        </p:spPr>
        <p:txBody>
          <a:bodyPr>
            <a:normAutofit/>
          </a:bodyPr>
          <a:lstStyle/>
          <a:p>
            <a:r>
              <a:rPr lang="en-GB" sz="2500" dirty="0"/>
              <a:t>Wide used and applicability </a:t>
            </a:r>
          </a:p>
          <a:p>
            <a:r>
              <a:rPr lang="en-GB" sz="2500" dirty="0"/>
              <a:t>Holistic approach</a:t>
            </a:r>
          </a:p>
          <a:p>
            <a:r>
              <a:rPr lang="en-GB" sz="2500" dirty="0"/>
              <a:t>Responsibility at household, community and health system levels </a:t>
            </a:r>
          </a:p>
          <a:p>
            <a:r>
              <a:rPr lang="en-GB" sz="2500" dirty="0"/>
              <a:t>Identify context-specific challenges </a:t>
            </a:r>
          </a:p>
          <a:p>
            <a:pPr>
              <a:spcAft>
                <a:spcPts val="1200"/>
              </a:spcAft>
            </a:pPr>
            <a:r>
              <a:rPr lang="en-GB" sz="2500" dirty="0"/>
              <a:t>Targeting users and providers</a:t>
            </a:r>
          </a:p>
          <a:p>
            <a:pPr marL="354013" indent="0">
              <a:spcBef>
                <a:spcPts val="0"/>
              </a:spcBef>
              <a:buNone/>
            </a:pPr>
            <a:r>
              <a:rPr lang="en-GB" sz="2000" dirty="0"/>
              <a:t>Sharma et al, 2017</a:t>
            </a:r>
          </a:p>
          <a:p>
            <a:pPr marL="354013" indent="0">
              <a:spcBef>
                <a:spcPts val="0"/>
              </a:spcBef>
              <a:buNone/>
            </a:pPr>
            <a:r>
              <a:rPr lang="en-GB" sz="2000" dirty="0" err="1"/>
              <a:t>Pagalday</a:t>
            </a:r>
            <a:r>
              <a:rPr lang="en-GB" sz="2000" dirty="0"/>
              <a:t>-Olivares et al.,2017  </a:t>
            </a:r>
          </a:p>
          <a:p>
            <a:pPr marL="0" indent="0">
              <a:buNone/>
            </a:pPr>
            <a:endParaRPr lang="en-GB" sz="2500" dirty="0"/>
          </a:p>
          <a:p>
            <a:endParaRPr lang="en-GB" sz="2500" dirty="0"/>
          </a:p>
        </p:txBody>
      </p:sp>
      <p:sp>
        <p:nvSpPr>
          <p:cNvPr id="8" name="TextBox 7">
            <a:extLst>
              <a:ext uri="{FF2B5EF4-FFF2-40B4-BE49-F238E27FC236}">
                <a16:creationId xmlns:a16="http://schemas.microsoft.com/office/drawing/2014/main" id="{3C7C3BB4-B962-4D03-B423-990089FFD08E}"/>
              </a:ext>
            </a:extLst>
          </p:cNvPr>
          <p:cNvSpPr txBox="1"/>
          <p:nvPr/>
        </p:nvSpPr>
        <p:spPr>
          <a:xfrm>
            <a:off x="6761772" y="1712565"/>
            <a:ext cx="5136642" cy="4139595"/>
          </a:xfrm>
          <a:prstGeom prst="rect">
            <a:avLst/>
          </a:prstGeom>
          <a:noFill/>
        </p:spPr>
        <p:txBody>
          <a:bodyPr wrap="square">
            <a:spAutoFit/>
          </a:bodyPr>
          <a:lstStyle/>
          <a:p>
            <a:pPr marL="457200" indent="-457200">
              <a:buFont typeface="Arial" panose="020B0604020202020204" pitchFamily="34" charset="0"/>
              <a:buChar char="•"/>
            </a:pPr>
            <a:r>
              <a:rPr lang="en-GB" sz="2500" dirty="0"/>
              <a:t>Simplistic and sequential</a:t>
            </a:r>
          </a:p>
          <a:p>
            <a:pPr indent="895350"/>
            <a:r>
              <a:rPr lang="en-GB" sz="2000" dirty="0" err="1"/>
              <a:t>Bohren</a:t>
            </a:r>
            <a:r>
              <a:rPr lang="en-GB" sz="2000" dirty="0"/>
              <a:t> et al., 2014 </a:t>
            </a:r>
          </a:p>
          <a:p>
            <a:pPr indent="895350"/>
            <a:r>
              <a:rPr lang="en-GB" sz="2000" dirty="0" err="1"/>
              <a:t>D’Ambruoso</a:t>
            </a:r>
            <a:r>
              <a:rPr lang="en-GB" sz="2000" dirty="0"/>
              <a:t> et al., 2010</a:t>
            </a:r>
          </a:p>
          <a:p>
            <a:pPr marL="457200" indent="-457200">
              <a:buFont typeface="Arial" panose="020B0604020202020204" pitchFamily="34" charset="0"/>
              <a:buChar char="•"/>
            </a:pPr>
            <a:r>
              <a:rPr lang="en-GB" sz="2500" dirty="0"/>
              <a:t>Assuming delays happen when complications occur </a:t>
            </a:r>
          </a:p>
          <a:p>
            <a:pPr marL="895350"/>
            <a:r>
              <a:rPr lang="en-GB" sz="2000" dirty="0"/>
              <a:t>Combs Thorsen et al., 2012</a:t>
            </a:r>
          </a:p>
          <a:p>
            <a:pPr marL="457200" indent="-457200">
              <a:buFont typeface="Arial" panose="020B0604020202020204" pitchFamily="34" charset="0"/>
              <a:buChar char="•"/>
            </a:pPr>
            <a:r>
              <a:rPr lang="en-GB" sz="2500" dirty="0"/>
              <a:t>Limited attention to preventive and postnatal care </a:t>
            </a:r>
          </a:p>
          <a:p>
            <a:pPr indent="895350"/>
            <a:r>
              <a:rPr lang="en-GB" sz="2000" dirty="0" err="1"/>
              <a:t>Pacagnella</a:t>
            </a:r>
            <a:r>
              <a:rPr lang="en-GB" sz="2000" dirty="0"/>
              <a:t> et al., 2012</a:t>
            </a:r>
          </a:p>
          <a:p>
            <a:pPr marL="457200" indent="-457200">
              <a:buFont typeface="Arial" panose="020B0604020202020204" pitchFamily="34" charset="0"/>
              <a:buChar char="•"/>
            </a:pPr>
            <a:r>
              <a:rPr lang="en-GB" sz="2500" dirty="0"/>
              <a:t>Used retrospectively  </a:t>
            </a:r>
          </a:p>
          <a:p>
            <a:pPr marL="457200" indent="-457200">
              <a:buFont typeface="Arial" panose="020B0604020202020204" pitchFamily="34" charset="0"/>
              <a:buChar char="•"/>
            </a:pPr>
            <a:r>
              <a:rPr lang="en-GB" sz="2500" dirty="0"/>
              <a:t>No action-oriented approach </a:t>
            </a:r>
          </a:p>
        </p:txBody>
      </p:sp>
      <p:pic>
        <p:nvPicPr>
          <p:cNvPr id="10" name="Picture 9" descr="Icon&#10;&#10;Description automatically generated">
            <a:extLst>
              <a:ext uri="{FF2B5EF4-FFF2-40B4-BE49-F238E27FC236}">
                <a16:creationId xmlns:a16="http://schemas.microsoft.com/office/drawing/2014/main" id="{036205D8-A949-4F34-83C9-A2F28ED401F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14439" y="5110480"/>
            <a:ext cx="1483360" cy="1483360"/>
          </a:xfrm>
          <a:prstGeom prst="rect">
            <a:avLst/>
          </a:prstGeom>
        </p:spPr>
      </p:pic>
      <p:pic>
        <p:nvPicPr>
          <p:cNvPr id="13" name="Picture 12" descr="Icon&#10;&#10;Description automatically generated">
            <a:extLst>
              <a:ext uri="{FF2B5EF4-FFF2-40B4-BE49-F238E27FC236}">
                <a16:creationId xmlns:a16="http://schemas.microsoft.com/office/drawing/2014/main" id="{C0B5C3E7-F33F-457C-A525-9E88E5FD456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882288" y="1286357"/>
            <a:ext cx="1100773" cy="1096513"/>
          </a:xfrm>
          <a:prstGeom prst="rect">
            <a:avLst/>
          </a:prstGeom>
        </p:spPr>
      </p:pic>
    </p:spTree>
    <p:extLst>
      <p:ext uri="{BB962C8B-B14F-4D97-AF65-F5344CB8AC3E}">
        <p14:creationId xmlns:p14="http://schemas.microsoft.com/office/powerpoint/2010/main" val="280110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p:txBody>
          <a:bodyPr/>
          <a:lstStyle/>
          <a:p>
            <a:r>
              <a:rPr lang="en-GB" dirty="0"/>
              <a:t>Aim</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554670"/>
            <a:ext cx="11973582" cy="12193"/>
          </a:xfrm>
          <a:prstGeom prst="rect">
            <a:avLst/>
          </a:prstGeom>
        </p:spPr>
      </p:pic>
      <p:sp>
        <p:nvSpPr>
          <p:cNvPr id="6" name="Content Placeholder 5">
            <a:extLst>
              <a:ext uri="{FF2B5EF4-FFF2-40B4-BE49-F238E27FC236}">
                <a16:creationId xmlns:a16="http://schemas.microsoft.com/office/drawing/2014/main" id="{FB5AF730-74E6-48EE-8570-8F910324026D}"/>
              </a:ext>
            </a:extLst>
          </p:cNvPr>
          <p:cNvSpPr>
            <a:spLocks noGrp="1"/>
          </p:cNvSpPr>
          <p:nvPr>
            <p:ph idx="1"/>
          </p:nvPr>
        </p:nvSpPr>
        <p:spPr/>
        <p:txBody>
          <a:bodyPr>
            <a:normAutofit/>
          </a:bodyPr>
          <a:lstStyle/>
          <a:p>
            <a:pPr>
              <a:lnSpc>
                <a:spcPct val="100000"/>
              </a:lnSpc>
            </a:pPr>
            <a:r>
              <a:rPr lang="en-GB" sz="3000" dirty="0"/>
              <a:t>To determine if the Model is still appropriate in contemporary care and whether it can assist in the formulation of solutions which go beyond addressing the 3-delays barriers.</a:t>
            </a:r>
          </a:p>
        </p:txBody>
      </p:sp>
    </p:spTree>
    <p:extLst>
      <p:ext uri="{BB962C8B-B14F-4D97-AF65-F5344CB8AC3E}">
        <p14:creationId xmlns:p14="http://schemas.microsoft.com/office/powerpoint/2010/main" val="104866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p:txBody>
          <a:bodyPr/>
          <a:lstStyle/>
          <a:p>
            <a:r>
              <a:rPr lang="en-GB" dirty="0"/>
              <a:t>Methods</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554670"/>
            <a:ext cx="11973582" cy="12193"/>
          </a:xfrm>
          <a:prstGeom prst="rect">
            <a:avLst/>
          </a:prstGeom>
        </p:spPr>
      </p:pic>
      <p:sp>
        <p:nvSpPr>
          <p:cNvPr id="6" name="Content Placeholder 5">
            <a:extLst>
              <a:ext uri="{FF2B5EF4-FFF2-40B4-BE49-F238E27FC236}">
                <a16:creationId xmlns:a16="http://schemas.microsoft.com/office/drawing/2014/main" id="{FB5AF730-74E6-48EE-8570-8F910324026D}"/>
              </a:ext>
            </a:extLst>
          </p:cNvPr>
          <p:cNvSpPr>
            <a:spLocks noGrp="1"/>
          </p:cNvSpPr>
          <p:nvPr>
            <p:ph idx="1"/>
          </p:nvPr>
        </p:nvSpPr>
        <p:spPr>
          <a:xfrm>
            <a:off x="902208" y="1690688"/>
            <a:ext cx="10515600" cy="4351338"/>
          </a:xfrm>
        </p:spPr>
        <p:txBody>
          <a:bodyPr>
            <a:normAutofit/>
          </a:bodyPr>
          <a:lstStyle/>
          <a:p>
            <a:r>
              <a:rPr lang="en-GB" dirty="0"/>
              <a:t>Qualitative Evidence Synthesis </a:t>
            </a:r>
          </a:p>
          <a:p>
            <a:pPr marL="4754563" indent="-4214813">
              <a:spcAft>
                <a:spcPts val="1200"/>
              </a:spcAft>
              <a:buNone/>
            </a:pPr>
            <a:r>
              <a:rPr lang="en-GB" sz="2500" i="1" dirty="0"/>
              <a:t>Best fit framework synthesis (Carrol et al, 2013; </a:t>
            </a:r>
            <a:r>
              <a:rPr lang="en-GB" sz="2500" i="1" dirty="0" err="1"/>
              <a:t>Flemming</a:t>
            </a:r>
            <a:r>
              <a:rPr lang="en-GB" sz="2500" i="1" dirty="0"/>
              <a:t> et al, 2019)</a:t>
            </a:r>
          </a:p>
          <a:p>
            <a:r>
              <a:rPr lang="en-GB" dirty="0"/>
              <a:t>Search strategy </a:t>
            </a:r>
          </a:p>
          <a:p>
            <a:pPr marL="539750" indent="0">
              <a:buNone/>
            </a:pPr>
            <a:r>
              <a:rPr lang="en-GB" sz="2500" i="1" dirty="0"/>
              <a:t>SPIDER tool for Qualitative Evidence Synthesis (Cooke et al, 2012) to identify key terms </a:t>
            </a:r>
          </a:p>
          <a:p>
            <a:pPr marL="539750" indent="0">
              <a:buNone/>
            </a:pPr>
            <a:r>
              <a:rPr lang="en-GB" sz="2200" i="1" dirty="0"/>
              <a:t>Datasets support by librarian: </a:t>
            </a:r>
            <a:r>
              <a:rPr lang="en-GB" sz="2200" dirty="0"/>
              <a:t>MEDLINE, CINAHL Plus and Social Science Full text, Web of Science, Science Direct, Psych INFO, EMBASE, the Cochrane Library, the WHO Library for WHO databases, the African Journal Online, PROQUEST for dissertation and Thesis, Open Grey and Ethos for grey literature + hand checking reference list of included papers. </a:t>
            </a:r>
            <a:endParaRPr lang="en-GB" sz="2200" i="1" dirty="0"/>
          </a:p>
          <a:p>
            <a:pPr marL="539750" indent="0">
              <a:buNone/>
            </a:pPr>
            <a:endParaRPr lang="en-GB" i="1" dirty="0"/>
          </a:p>
          <a:p>
            <a:pPr marL="0" indent="0">
              <a:buNone/>
            </a:pPr>
            <a:endParaRPr lang="en-GB" i="1"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408760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p:txBody>
          <a:bodyPr/>
          <a:lstStyle/>
          <a:p>
            <a:r>
              <a:rPr lang="en-GB" dirty="0"/>
              <a:t>Methods</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554670"/>
            <a:ext cx="11973582" cy="12193"/>
          </a:xfrm>
          <a:prstGeom prst="rect">
            <a:avLst/>
          </a:prstGeom>
        </p:spPr>
      </p:pic>
      <p:sp>
        <p:nvSpPr>
          <p:cNvPr id="6" name="Content Placeholder 5">
            <a:extLst>
              <a:ext uri="{FF2B5EF4-FFF2-40B4-BE49-F238E27FC236}">
                <a16:creationId xmlns:a16="http://schemas.microsoft.com/office/drawing/2014/main" id="{FB5AF730-74E6-48EE-8570-8F910324026D}"/>
              </a:ext>
            </a:extLst>
          </p:cNvPr>
          <p:cNvSpPr>
            <a:spLocks noGrp="1"/>
          </p:cNvSpPr>
          <p:nvPr>
            <p:ph idx="1"/>
          </p:nvPr>
        </p:nvSpPr>
        <p:spPr>
          <a:xfrm>
            <a:off x="710184" y="1700765"/>
            <a:ext cx="5385816" cy="472249"/>
          </a:xfrm>
        </p:spPr>
        <p:txBody>
          <a:bodyPr>
            <a:normAutofit lnSpcReduction="10000"/>
          </a:bodyPr>
          <a:lstStyle/>
          <a:p>
            <a:r>
              <a:rPr lang="en-GB" dirty="0"/>
              <a:t>Inclusion criteria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7" name="TextBox 6">
            <a:extLst>
              <a:ext uri="{FF2B5EF4-FFF2-40B4-BE49-F238E27FC236}">
                <a16:creationId xmlns:a16="http://schemas.microsoft.com/office/drawing/2014/main" id="{B0C20E20-F190-4FDE-9F34-D5E9AB1B7EDD}"/>
              </a:ext>
            </a:extLst>
          </p:cNvPr>
          <p:cNvSpPr txBox="1"/>
          <p:nvPr/>
        </p:nvSpPr>
        <p:spPr>
          <a:xfrm>
            <a:off x="953931" y="2265804"/>
            <a:ext cx="5142069" cy="2123658"/>
          </a:xfrm>
          <a:prstGeom prst="rect">
            <a:avLst/>
          </a:prstGeom>
          <a:solidFill>
            <a:schemeClr val="bg1">
              <a:lumMod val="95000"/>
            </a:schemeClr>
          </a:solidFill>
        </p:spPr>
        <p:txBody>
          <a:bodyPr wrap="square" rtlCol="0">
            <a:spAutoFit/>
          </a:bodyPr>
          <a:lstStyle/>
          <a:p>
            <a:pPr marL="265113" indent="-265113">
              <a:buAutoNum type="arabicParenR"/>
            </a:pPr>
            <a:r>
              <a:rPr lang="en-GB" sz="2200" b="0" dirty="0">
                <a:solidFill>
                  <a:schemeClr val="tx1"/>
                </a:solidFill>
              </a:rPr>
              <a:t>Use of the 3DM as a guiding framework</a:t>
            </a:r>
          </a:p>
          <a:p>
            <a:pPr marL="265113" indent="-265113">
              <a:buAutoNum type="arabicParenR"/>
            </a:pPr>
            <a:r>
              <a:rPr lang="en-GB" sz="2200" b="0" dirty="0">
                <a:solidFill>
                  <a:schemeClr val="tx1"/>
                </a:solidFill>
              </a:rPr>
              <a:t>Use of the Model’s categories to present findings</a:t>
            </a:r>
          </a:p>
          <a:p>
            <a:pPr marL="265113" indent="-265113">
              <a:buAutoNum type="arabicParenR"/>
            </a:pPr>
            <a:r>
              <a:rPr lang="en-GB" sz="2200" b="0" dirty="0">
                <a:solidFill>
                  <a:schemeClr val="tx1"/>
                </a:solidFill>
              </a:rPr>
              <a:t>Studies with qualitative findings</a:t>
            </a:r>
          </a:p>
          <a:p>
            <a:pPr marL="265113" indent="-265113">
              <a:buAutoNum type="arabicParenR"/>
            </a:pPr>
            <a:r>
              <a:rPr lang="en-GB" sz="2200" b="0" dirty="0">
                <a:solidFill>
                  <a:schemeClr val="tx1"/>
                </a:solidFill>
              </a:rPr>
              <a:t>Publication timeframe 1994 - 2019 </a:t>
            </a:r>
          </a:p>
          <a:p>
            <a:pPr marL="265113" indent="-265113">
              <a:buAutoNum type="arabicParenR"/>
            </a:pPr>
            <a:r>
              <a:rPr lang="en-GB" sz="2200" b="0" dirty="0">
                <a:solidFill>
                  <a:schemeClr val="tx1"/>
                </a:solidFill>
              </a:rPr>
              <a:t>Studies published in any language</a:t>
            </a:r>
            <a:endParaRPr lang="en-GB" sz="2200" dirty="0"/>
          </a:p>
        </p:txBody>
      </p:sp>
      <p:sp>
        <p:nvSpPr>
          <p:cNvPr id="8" name="Content Placeholder 5">
            <a:extLst>
              <a:ext uri="{FF2B5EF4-FFF2-40B4-BE49-F238E27FC236}">
                <a16:creationId xmlns:a16="http://schemas.microsoft.com/office/drawing/2014/main" id="{2C771B50-D102-4E33-A214-460A71C89645}"/>
              </a:ext>
            </a:extLst>
          </p:cNvPr>
          <p:cNvSpPr txBox="1">
            <a:spLocks/>
          </p:cNvSpPr>
          <p:nvPr/>
        </p:nvSpPr>
        <p:spPr>
          <a:xfrm>
            <a:off x="710184" y="4954501"/>
            <a:ext cx="10835272" cy="4722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500" dirty="0"/>
              <a:t>Quality appraisal: Hawker’s checklist </a:t>
            </a:r>
            <a:r>
              <a:rPr lang="en-GB" sz="2500" i="1" dirty="0"/>
              <a:t>(Hawker et al, 2002) </a:t>
            </a:r>
            <a:r>
              <a:rPr lang="en-GB" sz="2500" dirty="0"/>
              <a:t>used with different paradigms and research signs. </a:t>
            </a:r>
          </a:p>
          <a:p>
            <a:pPr marL="268288" indent="0">
              <a:buNone/>
            </a:pPr>
            <a:r>
              <a:rPr lang="en-GB" sz="2200" dirty="0"/>
              <a:t>Four point scale: Good=4, Fair=3, Poor=2, Very poor=1. </a:t>
            </a:r>
            <a:r>
              <a:rPr lang="en-GB" sz="2500" dirty="0"/>
              <a:t>Only ‘good’ and ‘fair’ included. </a:t>
            </a:r>
          </a:p>
          <a:p>
            <a:endParaRPr lang="en-GB" sz="2500" dirty="0"/>
          </a:p>
          <a:p>
            <a:endParaRPr lang="en-GB" sz="2500" dirty="0"/>
          </a:p>
        </p:txBody>
      </p:sp>
      <p:sp>
        <p:nvSpPr>
          <p:cNvPr id="9" name="TextBox 8">
            <a:extLst>
              <a:ext uri="{FF2B5EF4-FFF2-40B4-BE49-F238E27FC236}">
                <a16:creationId xmlns:a16="http://schemas.microsoft.com/office/drawing/2014/main" id="{14CE6E58-122C-4333-A452-BE94FC136807}"/>
              </a:ext>
            </a:extLst>
          </p:cNvPr>
          <p:cNvSpPr txBox="1"/>
          <p:nvPr/>
        </p:nvSpPr>
        <p:spPr>
          <a:xfrm>
            <a:off x="6455479" y="2255727"/>
            <a:ext cx="4898321" cy="2123658"/>
          </a:xfrm>
          <a:prstGeom prst="rect">
            <a:avLst/>
          </a:prstGeom>
          <a:solidFill>
            <a:schemeClr val="bg1">
              <a:lumMod val="95000"/>
            </a:schemeClr>
          </a:solidFill>
        </p:spPr>
        <p:txBody>
          <a:bodyPr wrap="square" rtlCol="0">
            <a:spAutoFit/>
          </a:bodyPr>
          <a:lstStyle/>
          <a:p>
            <a:pPr marL="342900" indent="-342900">
              <a:buFont typeface="+mj-lt"/>
              <a:buAutoNum type="arabicParenR"/>
            </a:pPr>
            <a:r>
              <a:rPr lang="en-GB" sz="2200" b="0" dirty="0">
                <a:solidFill>
                  <a:schemeClr val="tx1"/>
                </a:solidFill>
              </a:rPr>
              <a:t>Papers reporting only quantitative findings</a:t>
            </a:r>
          </a:p>
          <a:p>
            <a:pPr marL="342900" indent="-342900">
              <a:buFont typeface="+mj-lt"/>
              <a:buAutoNum type="arabicParenR"/>
            </a:pPr>
            <a:r>
              <a:rPr lang="en-GB" sz="2200" b="0" dirty="0">
                <a:solidFill>
                  <a:schemeClr val="tx1"/>
                </a:solidFill>
              </a:rPr>
              <a:t>Paper not using the Model to assess access barriers to obstetric care</a:t>
            </a:r>
          </a:p>
          <a:p>
            <a:pPr marL="342900" indent="-342900">
              <a:buFont typeface="+mj-lt"/>
              <a:buAutoNum type="arabicParenR"/>
            </a:pPr>
            <a:r>
              <a:rPr lang="en-GB" sz="2200" b="0" dirty="0">
                <a:solidFill>
                  <a:schemeClr val="tx1"/>
                </a:solidFill>
              </a:rPr>
              <a:t>Studies not conducted in LMICs based on the World Bank classification</a:t>
            </a:r>
          </a:p>
        </p:txBody>
      </p:sp>
      <p:sp>
        <p:nvSpPr>
          <p:cNvPr id="10" name="Content Placeholder 5">
            <a:extLst>
              <a:ext uri="{FF2B5EF4-FFF2-40B4-BE49-F238E27FC236}">
                <a16:creationId xmlns:a16="http://schemas.microsoft.com/office/drawing/2014/main" id="{5426D72F-03A5-4DB3-8F19-65F22C8F2F74}"/>
              </a:ext>
            </a:extLst>
          </p:cNvPr>
          <p:cNvSpPr txBox="1">
            <a:spLocks/>
          </p:cNvSpPr>
          <p:nvPr/>
        </p:nvSpPr>
        <p:spPr>
          <a:xfrm>
            <a:off x="6343511" y="1686047"/>
            <a:ext cx="5385816" cy="4722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Exclusion criteria</a:t>
            </a:r>
          </a:p>
        </p:txBody>
      </p:sp>
    </p:spTree>
    <p:extLst>
      <p:ext uri="{BB962C8B-B14F-4D97-AF65-F5344CB8AC3E}">
        <p14:creationId xmlns:p14="http://schemas.microsoft.com/office/powerpoint/2010/main" val="219661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p:txBody>
          <a:bodyPr/>
          <a:lstStyle/>
          <a:p>
            <a:r>
              <a:rPr lang="en-GB" dirty="0"/>
              <a:t>Methods</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554670"/>
            <a:ext cx="11973582" cy="12193"/>
          </a:xfrm>
          <a:prstGeom prst="rect">
            <a:avLst/>
          </a:prstGeom>
        </p:spPr>
      </p:pic>
      <p:sp>
        <p:nvSpPr>
          <p:cNvPr id="6" name="Content Placeholder 5">
            <a:extLst>
              <a:ext uri="{FF2B5EF4-FFF2-40B4-BE49-F238E27FC236}">
                <a16:creationId xmlns:a16="http://schemas.microsoft.com/office/drawing/2014/main" id="{FB5AF730-74E6-48EE-8570-8F910324026D}"/>
              </a:ext>
            </a:extLst>
          </p:cNvPr>
          <p:cNvSpPr>
            <a:spLocks noGrp="1"/>
          </p:cNvSpPr>
          <p:nvPr>
            <p:ph idx="1"/>
          </p:nvPr>
        </p:nvSpPr>
        <p:spPr>
          <a:xfrm>
            <a:off x="838200" y="1702881"/>
            <a:ext cx="10515600" cy="4343356"/>
          </a:xfrm>
        </p:spPr>
        <p:txBody>
          <a:bodyPr>
            <a:noAutofit/>
          </a:bodyPr>
          <a:lstStyle/>
          <a:p>
            <a:r>
              <a:rPr lang="en-GB" sz="2500" b="1" dirty="0"/>
              <a:t>Extraction and synthesis of data</a:t>
            </a:r>
          </a:p>
          <a:p>
            <a:endParaRPr lang="en-GB" sz="2500" dirty="0"/>
          </a:p>
          <a:p>
            <a:pPr marL="457200" indent="-457200">
              <a:buAutoNum type="arabicParenR"/>
            </a:pPr>
            <a:r>
              <a:rPr lang="en-GB" sz="2500" dirty="0"/>
              <a:t>Matrix </a:t>
            </a:r>
          </a:p>
          <a:p>
            <a:pPr marL="457200" indent="-457200">
              <a:buAutoNum type="arabicParenR"/>
            </a:pPr>
            <a:endParaRPr lang="en-GB" sz="2500" dirty="0"/>
          </a:p>
          <a:p>
            <a:pPr marL="457200" indent="-457200">
              <a:buAutoNum type="arabicParenR"/>
            </a:pPr>
            <a:r>
              <a:rPr lang="en-GB" sz="2500" dirty="0"/>
              <a:t>Compare each study against the 3DM categories </a:t>
            </a:r>
          </a:p>
          <a:p>
            <a:pPr marL="457200" indent="-457200">
              <a:buAutoNum type="arabicParenR"/>
            </a:pPr>
            <a:r>
              <a:rPr lang="en-GB" sz="2500" dirty="0"/>
              <a:t>Re-organised extracted data around the Three Delays</a:t>
            </a:r>
          </a:p>
          <a:p>
            <a:pPr marL="457200" indent="-457200">
              <a:buAutoNum type="arabicParenR"/>
            </a:pPr>
            <a:r>
              <a:rPr lang="en-GB" sz="2500" dirty="0"/>
              <a:t>Compare and contrast  to highlight similarities and differences </a:t>
            </a:r>
          </a:p>
          <a:p>
            <a:pPr marL="457200" indent="-457200">
              <a:buAutoNum type="arabicParenR"/>
            </a:pPr>
            <a:r>
              <a:rPr lang="en-GB" sz="2500" dirty="0"/>
              <a:t>Re-grouping according to changes proposed </a:t>
            </a:r>
          </a:p>
        </p:txBody>
      </p:sp>
      <p:graphicFrame>
        <p:nvGraphicFramePr>
          <p:cNvPr id="7" name="Table 7">
            <a:extLst>
              <a:ext uri="{FF2B5EF4-FFF2-40B4-BE49-F238E27FC236}">
                <a16:creationId xmlns:a16="http://schemas.microsoft.com/office/drawing/2014/main" id="{E3F36636-5E3D-4AA6-83B0-AEA951BDAB0E}"/>
              </a:ext>
            </a:extLst>
          </p:cNvPr>
          <p:cNvGraphicFramePr>
            <a:graphicFrameLocks noGrp="1"/>
          </p:cNvGraphicFramePr>
          <p:nvPr/>
        </p:nvGraphicFramePr>
        <p:xfrm>
          <a:off x="2621280" y="2423033"/>
          <a:ext cx="9113520" cy="914400"/>
        </p:xfrm>
        <a:graphic>
          <a:graphicData uri="http://schemas.openxmlformats.org/drawingml/2006/table">
            <a:tbl>
              <a:tblPr firstRow="1" bandRow="1">
                <a:tableStyleId>{69012ECD-51FC-41F1-AA8D-1B2483CD663E}</a:tableStyleId>
              </a:tblPr>
              <a:tblGrid>
                <a:gridCol w="1257214">
                  <a:extLst>
                    <a:ext uri="{9D8B030D-6E8A-4147-A177-3AD203B41FA5}">
                      <a16:colId xmlns:a16="http://schemas.microsoft.com/office/drawing/2014/main" val="1831946103"/>
                    </a:ext>
                  </a:extLst>
                </a:gridCol>
                <a:gridCol w="1780626">
                  <a:extLst>
                    <a:ext uri="{9D8B030D-6E8A-4147-A177-3AD203B41FA5}">
                      <a16:colId xmlns:a16="http://schemas.microsoft.com/office/drawing/2014/main" val="2609043400"/>
                    </a:ext>
                  </a:extLst>
                </a:gridCol>
                <a:gridCol w="1518920">
                  <a:extLst>
                    <a:ext uri="{9D8B030D-6E8A-4147-A177-3AD203B41FA5}">
                      <a16:colId xmlns:a16="http://schemas.microsoft.com/office/drawing/2014/main" val="610010029"/>
                    </a:ext>
                  </a:extLst>
                </a:gridCol>
                <a:gridCol w="1518920">
                  <a:extLst>
                    <a:ext uri="{9D8B030D-6E8A-4147-A177-3AD203B41FA5}">
                      <a16:colId xmlns:a16="http://schemas.microsoft.com/office/drawing/2014/main" val="85431354"/>
                    </a:ext>
                  </a:extLst>
                </a:gridCol>
                <a:gridCol w="1518920">
                  <a:extLst>
                    <a:ext uri="{9D8B030D-6E8A-4147-A177-3AD203B41FA5}">
                      <a16:colId xmlns:a16="http://schemas.microsoft.com/office/drawing/2014/main" val="2384785968"/>
                    </a:ext>
                  </a:extLst>
                </a:gridCol>
                <a:gridCol w="1518920">
                  <a:extLst>
                    <a:ext uri="{9D8B030D-6E8A-4147-A177-3AD203B41FA5}">
                      <a16:colId xmlns:a16="http://schemas.microsoft.com/office/drawing/2014/main" val="1982755240"/>
                    </a:ext>
                  </a:extLst>
                </a:gridCol>
              </a:tblGrid>
              <a:tr h="370840">
                <a:tc>
                  <a:txBody>
                    <a:bodyPr/>
                    <a:lstStyle/>
                    <a:p>
                      <a:r>
                        <a:rPr lang="en-GB" dirty="0">
                          <a:solidFill>
                            <a:schemeClr val="tx1"/>
                          </a:solidFill>
                        </a:rPr>
                        <a:t>Country </a:t>
                      </a:r>
                    </a:p>
                  </a:txBody>
                  <a:tcPr>
                    <a:solidFill>
                      <a:schemeClr val="accent1">
                        <a:lumMod val="20000"/>
                        <a:lumOff val="80000"/>
                      </a:schemeClr>
                    </a:solidFill>
                  </a:tcPr>
                </a:tc>
                <a:tc>
                  <a:txBody>
                    <a:bodyPr/>
                    <a:lstStyle/>
                    <a:p>
                      <a:r>
                        <a:rPr lang="en-GB" dirty="0">
                          <a:solidFill>
                            <a:schemeClr val="tx1"/>
                          </a:solidFill>
                        </a:rPr>
                        <a:t>Study Type </a:t>
                      </a:r>
                    </a:p>
                  </a:txBody>
                  <a:tcPr>
                    <a:solidFill>
                      <a:schemeClr val="accent1">
                        <a:lumMod val="20000"/>
                        <a:lumOff val="80000"/>
                      </a:schemeClr>
                    </a:solidFill>
                  </a:tcPr>
                </a:tc>
                <a:tc>
                  <a:txBody>
                    <a:bodyPr/>
                    <a:lstStyle/>
                    <a:p>
                      <a:r>
                        <a:rPr lang="en-GB" dirty="0">
                          <a:solidFill>
                            <a:schemeClr val="tx1"/>
                          </a:solidFill>
                        </a:rPr>
                        <a:t>Population and sample size</a:t>
                      </a:r>
                    </a:p>
                  </a:txBody>
                  <a:tcPr>
                    <a:solidFill>
                      <a:schemeClr val="accent1">
                        <a:lumMod val="20000"/>
                        <a:lumOff val="80000"/>
                      </a:schemeClr>
                    </a:solidFill>
                  </a:tcPr>
                </a:tc>
                <a:tc>
                  <a:txBody>
                    <a:bodyPr/>
                    <a:lstStyle/>
                    <a:p>
                      <a:r>
                        <a:rPr lang="en-GB" dirty="0">
                          <a:solidFill>
                            <a:schemeClr val="tx1"/>
                          </a:solidFill>
                        </a:rPr>
                        <a:t>Methods of data collection</a:t>
                      </a:r>
                    </a:p>
                  </a:txBody>
                  <a:tcPr>
                    <a:solidFill>
                      <a:schemeClr val="accent1">
                        <a:lumMod val="20000"/>
                        <a:lumOff val="80000"/>
                      </a:schemeClr>
                    </a:solidFill>
                  </a:tcPr>
                </a:tc>
                <a:tc>
                  <a:txBody>
                    <a:bodyPr/>
                    <a:lstStyle/>
                    <a:p>
                      <a:r>
                        <a:rPr lang="en-GB" dirty="0">
                          <a:solidFill>
                            <a:schemeClr val="tx1"/>
                          </a:solidFill>
                        </a:rPr>
                        <a:t>Factors contributing to each delay </a:t>
                      </a:r>
                    </a:p>
                  </a:txBody>
                  <a:tcPr>
                    <a:solidFill>
                      <a:schemeClr val="accent1">
                        <a:lumMod val="20000"/>
                        <a:lumOff val="80000"/>
                      </a:schemeClr>
                    </a:solidFill>
                  </a:tcPr>
                </a:tc>
                <a:tc>
                  <a:txBody>
                    <a:bodyPr/>
                    <a:lstStyle/>
                    <a:p>
                      <a:r>
                        <a:rPr lang="en-GB" dirty="0">
                          <a:solidFill>
                            <a:schemeClr val="tx1"/>
                          </a:solidFill>
                        </a:rPr>
                        <a:t>Changes proposed to 3DM</a:t>
                      </a:r>
                    </a:p>
                  </a:txBody>
                  <a:tcPr>
                    <a:solidFill>
                      <a:schemeClr val="accent1">
                        <a:lumMod val="20000"/>
                        <a:lumOff val="80000"/>
                      </a:schemeClr>
                    </a:solidFill>
                  </a:tcPr>
                </a:tc>
                <a:extLst>
                  <a:ext uri="{0D108BD9-81ED-4DB2-BD59-A6C34878D82A}">
                    <a16:rowId xmlns:a16="http://schemas.microsoft.com/office/drawing/2014/main" val="1510812724"/>
                  </a:ext>
                </a:extLst>
              </a:tr>
            </a:tbl>
          </a:graphicData>
        </a:graphic>
      </p:graphicFrame>
    </p:spTree>
    <p:extLst>
      <p:ext uri="{BB962C8B-B14F-4D97-AF65-F5344CB8AC3E}">
        <p14:creationId xmlns:p14="http://schemas.microsoft.com/office/powerpoint/2010/main" val="4221481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a:xfrm>
            <a:off x="588807" y="279400"/>
            <a:ext cx="10515600" cy="537082"/>
          </a:xfrm>
        </p:spPr>
        <p:txBody>
          <a:bodyPr>
            <a:normAutofit fontScale="90000"/>
          </a:bodyPr>
          <a:lstStyle/>
          <a:p>
            <a:r>
              <a:rPr lang="en-GB" dirty="0"/>
              <a:t>Results </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914590"/>
            <a:ext cx="11973582" cy="12193"/>
          </a:xfrm>
          <a:prstGeom prst="rect">
            <a:avLst/>
          </a:prstGeom>
        </p:spPr>
      </p:pic>
      <p:pic>
        <p:nvPicPr>
          <p:cNvPr id="6" name="Picture 5" descr="Diagram&#10;&#10;Description automatically generated">
            <a:extLst>
              <a:ext uri="{FF2B5EF4-FFF2-40B4-BE49-F238E27FC236}">
                <a16:creationId xmlns:a16="http://schemas.microsoft.com/office/drawing/2014/main" id="{D06B8E29-EB1F-4439-94C4-D73B0A4BE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219" y="97347"/>
            <a:ext cx="5368223" cy="6663306"/>
          </a:xfrm>
          <a:prstGeom prst="rect">
            <a:avLst/>
          </a:prstGeom>
        </p:spPr>
      </p:pic>
      <p:sp>
        <p:nvSpPr>
          <p:cNvPr id="10" name="TextBox 9">
            <a:extLst>
              <a:ext uri="{FF2B5EF4-FFF2-40B4-BE49-F238E27FC236}">
                <a16:creationId xmlns:a16="http://schemas.microsoft.com/office/drawing/2014/main" id="{0C2B44A8-9305-41DD-8422-60DAC69B6390}"/>
              </a:ext>
            </a:extLst>
          </p:cNvPr>
          <p:cNvSpPr txBox="1"/>
          <p:nvPr/>
        </p:nvSpPr>
        <p:spPr>
          <a:xfrm>
            <a:off x="403013" y="994205"/>
            <a:ext cx="5475769" cy="4462760"/>
          </a:xfrm>
          <a:prstGeom prst="rect">
            <a:avLst/>
          </a:prstGeom>
          <a:noFill/>
        </p:spPr>
        <p:txBody>
          <a:bodyPr wrap="square">
            <a:spAutoFit/>
          </a:bodyPr>
          <a:lstStyle/>
          <a:p>
            <a:r>
              <a:rPr lang="en-GB" sz="2500" b="1" dirty="0"/>
              <a:t>Settings </a:t>
            </a:r>
          </a:p>
          <a:p>
            <a:pPr marL="342900" indent="-342900">
              <a:buFont typeface="Arial" panose="020B0604020202020204" pitchFamily="34" charset="0"/>
              <a:buChar char="•"/>
            </a:pPr>
            <a:r>
              <a:rPr lang="en-GB" sz="2300" dirty="0"/>
              <a:t>Sub-Saharan Africa: 15 </a:t>
            </a:r>
          </a:p>
          <a:p>
            <a:pPr marL="342900" indent="-342900">
              <a:buFont typeface="Arial" panose="020B0604020202020204" pitchFamily="34" charset="0"/>
              <a:buChar char="•"/>
            </a:pPr>
            <a:r>
              <a:rPr lang="en-GB" sz="2300" dirty="0"/>
              <a:t>Asia: 4</a:t>
            </a:r>
          </a:p>
          <a:p>
            <a:pPr marL="342900" indent="-342900">
              <a:buFont typeface="Arial" panose="020B0604020202020204" pitchFamily="34" charset="0"/>
              <a:buChar char="•"/>
            </a:pPr>
            <a:r>
              <a:rPr lang="en-GB" sz="2300" dirty="0"/>
              <a:t>Latina America and the Caribbean: 4</a:t>
            </a:r>
          </a:p>
          <a:p>
            <a:pPr marL="342900" indent="-342900">
              <a:buFont typeface="Arial" panose="020B0604020202020204" pitchFamily="34" charset="0"/>
              <a:buChar char="•"/>
            </a:pPr>
            <a:r>
              <a:rPr lang="en-GB" sz="2300" dirty="0"/>
              <a:t>Multi-country studies (Africa and Asia): 2</a:t>
            </a:r>
          </a:p>
          <a:p>
            <a:pPr marL="342900" indent="-342900">
              <a:buFont typeface="Arial" panose="020B0604020202020204" pitchFamily="34" charset="0"/>
              <a:buChar char="•"/>
            </a:pPr>
            <a:endParaRPr lang="en-GB" sz="2500" dirty="0"/>
          </a:p>
          <a:p>
            <a:r>
              <a:rPr lang="en-GB" sz="2500" b="1" dirty="0"/>
              <a:t>Population</a:t>
            </a:r>
          </a:p>
          <a:p>
            <a:pPr marL="342900" indent="-342900">
              <a:buFontTx/>
              <a:buChar char="-"/>
            </a:pPr>
            <a:r>
              <a:rPr lang="en-GB" sz="2300" dirty="0"/>
              <a:t>Maternal deaths</a:t>
            </a:r>
          </a:p>
          <a:p>
            <a:pPr marL="342900" indent="-342900">
              <a:buFontTx/>
              <a:buChar char="-"/>
            </a:pPr>
            <a:r>
              <a:rPr lang="en-GB" sz="2300" dirty="0"/>
              <a:t>Women who were near-misses </a:t>
            </a:r>
          </a:p>
          <a:p>
            <a:pPr marL="342900" indent="-342900">
              <a:buFontTx/>
              <a:buChar char="-"/>
            </a:pPr>
            <a:r>
              <a:rPr lang="en-GB" sz="2300" dirty="0"/>
              <a:t>Women who had obstetric complications</a:t>
            </a:r>
          </a:p>
          <a:p>
            <a:pPr marL="342900" indent="-342900">
              <a:buFontTx/>
              <a:buChar char="-"/>
            </a:pPr>
            <a:r>
              <a:rPr lang="en-GB" sz="2300" dirty="0"/>
              <a:t>Women with various reproductive history</a:t>
            </a:r>
          </a:p>
          <a:p>
            <a:endParaRPr lang="en-GB" sz="2500" dirty="0"/>
          </a:p>
        </p:txBody>
      </p:sp>
      <p:sp>
        <p:nvSpPr>
          <p:cNvPr id="3" name="Oval 2">
            <a:extLst>
              <a:ext uri="{FF2B5EF4-FFF2-40B4-BE49-F238E27FC236}">
                <a16:creationId xmlns:a16="http://schemas.microsoft.com/office/drawing/2014/main" id="{7D51CF39-799A-433D-B8D1-CF2DDA30688E}"/>
              </a:ext>
            </a:extLst>
          </p:cNvPr>
          <p:cNvSpPr/>
          <p:nvPr/>
        </p:nvSpPr>
        <p:spPr>
          <a:xfrm>
            <a:off x="6096000" y="0"/>
            <a:ext cx="3187959" cy="80428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B15FA1C-F029-49E6-99DB-38F2F6B0CFDA}"/>
              </a:ext>
            </a:extLst>
          </p:cNvPr>
          <p:cNvSpPr/>
          <p:nvPr/>
        </p:nvSpPr>
        <p:spPr>
          <a:xfrm>
            <a:off x="6553200" y="3206979"/>
            <a:ext cx="2030964" cy="80428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29311AC-DE1B-49E7-9A5B-56C7E0F51AA6}"/>
              </a:ext>
            </a:extLst>
          </p:cNvPr>
          <p:cNvSpPr/>
          <p:nvPr/>
        </p:nvSpPr>
        <p:spPr>
          <a:xfrm>
            <a:off x="5855886" y="6053711"/>
            <a:ext cx="3801297" cy="80428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135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a:xfrm>
            <a:off x="306355" y="134493"/>
            <a:ext cx="10515600" cy="574674"/>
          </a:xfrm>
        </p:spPr>
        <p:txBody>
          <a:bodyPr>
            <a:normAutofit fontScale="90000"/>
          </a:bodyPr>
          <a:lstStyle/>
          <a:p>
            <a:r>
              <a:rPr lang="en-GB" dirty="0"/>
              <a:t>Results </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783016"/>
            <a:ext cx="11973582" cy="12193"/>
          </a:xfrm>
          <a:prstGeom prst="rect">
            <a:avLst/>
          </a:prstGeom>
        </p:spPr>
      </p:pic>
      <p:sp>
        <p:nvSpPr>
          <p:cNvPr id="5" name="Content Placeholder 4">
            <a:extLst>
              <a:ext uri="{FF2B5EF4-FFF2-40B4-BE49-F238E27FC236}">
                <a16:creationId xmlns:a16="http://schemas.microsoft.com/office/drawing/2014/main" id="{E28DC31B-D4D6-477C-A1A3-C42ECB7EC439}"/>
              </a:ext>
            </a:extLst>
          </p:cNvPr>
          <p:cNvSpPr>
            <a:spLocks noGrp="1"/>
          </p:cNvSpPr>
          <p:nvPr>
            <p:ph idx="1"/>
          </p:nvPr>
        </p:nvSpPr>
        <p:spPr>
          <a:xfrm>
            <a:off x="364905" y="879344"/>
            <a:ext cx="2956793" cy="4430775"/>
          </a:xfrm>
        </p:spPr>
        <p:txBody>
          <a:bodyPr/>
          <a:lstStyle/>
          <a:p>
            <a:pPr marL="0" indent="0">
              <a:buNone/>
            </a:pPr>
            <a:r>
              <a:rPr lang="en-GB" dirty="0"/>
              <a:t>New contributing factors and re-grouping proposed</a:t>
            </a:r>
          </a:p>
          <a:p>
            <a:pPr marL="0" indent="0">
              <a:buNone/>
            </a:pPr>
            <a:endParaRPr lang="en-GB" dirty="0"/>
          </a:p>
          <a:p>
            <a:pPr marL="0" indent="0">
              <a:buNone/>
            </a:pPr>
            <a:r>
              <a:rPr lang="en-GB" b="1" dirty="0"/>
              <a:t>Delay 1</a:t>
            </a:r>
          </a:p>
        </p:txBody>
      </p:sp>
      <p:pic>
        <p:nvPicPr>
          <p:cNvPr id="7" name="Picture 6" descr="Timeline&#10;&#10;Description automatically generated">
            <a:extLst>
              <a:ext uri="{FF2B5EF4-FFF2-40B4-BE49-F238E27FC236}">
                <a16:creationId xmlns:a16="http://schemas.microsoft.com/office/drawing/2014/main" id="{6FA9D0DD-CFCD-4511-9185-D85273BB1D2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21698" y="134492"/>
            <a:ext cx="8117633" cy="6763967"/>
          </a:xfrm>
          <a:prstGeom prst="rect">
            <a:avLst/>
          </a:prstGeom>
        </p:spPr>
      </p:pic>
    </p:spTree>
    <p:extLst>
      <p:ext uri="{BB962C8B-B14F-4D97-AF65-F5344CB8AC3E}">
        <p14:creationId xmlns:p14="http://schemas.microsoft.com/office/powerpoint/2010/main" val="3320553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a:xfrm>
            <a:off x="838200" y="122300"/>
            <a:ext cx="10515600" cy="574674"/>
          </a:xfrm>
        </p:spPr>
        <p:txBody>
          <a:bodyPr>
            <a:normAutofit fontScale="90000"/>
          </a:bodyPr>
          <a:lstStyle/>
          <a:p>
            <a:r>
              <a:rPr lang="en-GB" dirty="0"/>
              <a:t>Results </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783016"/>
            <a:ext cx="11973582" cy="12193"/>
          </a:xfrm>
          <a:prstGeom prst="rect">
            <a:avLst/>
          </a:prstGeom>
        </p:spPr>
      </p:pic>
      <p:sp>
        <p:nvSpPr>
          <p:cNvPr id="5" name="Content Placeholder 4">
            <a:extLst>
              <a:ext uri="{FF2B5EF4-FFF2-40B4-BE49-F238E27FC236}">
                <a16:creationId xmlns:a16="http://schemas.microsoft.com/office/drawing/2014/main" id="{E28DC31B-D4D6-477C-A1A3-C42ECB7EC439}"/>
              </a:ext>
            </a:extLst>
          </p:cNvPr>
          <p:cNvSpPr>
            <a:spLocks noGrp="1"/>
          </p:cNvSpPr>
          <p:nvPr>
            <p:ph idx="1"/>
          </p:nvPr>
        </p:nvSpPr>
        <p:spPr>
          <a:xfrm>
            <a:off x="484752" y="887350"/>
            <a:ext cx="8577968" cy="4430775"/>
          </a:xfrm>
        </p:spPr>
        <p:txBody>
          <a:bodyPr/>
          <a:lstStyle/>
          <a:p>
            <a:r>
              <a:rPr lang="en-GB" dirty="0"/>
              <a:t>Delay 2</a:t>
            </a:r>
          </a:p>
        </p:txBody>
      </p:sp>
      <p:pic>
        <p:nvPicPr>
          <p:cNvPr id="8" name="Picture 7" descr="Timeline&#10;&#10;Description automatically generated">
            <a:extLst>
              <a:ext uri="{FF2B5EF4-FFF2-40B4-BE49-F238E27FC236}">
                <a16:creationId xmlns:a16="http://schemas.microsoft.com/office/drawing/2014/main" id="{B303DD98-6C5B-42A4-B1E9-0AFA7BA6048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67484" y="227800"/>
            <a:ext cx="4327874" cy="6402399"/>
          </a:xfrm>
          <a:prstGeom prst="rect">
            <a:avLst/>
          </a:prstGeom>
        </p:spPr>
      </p:pic>
      <p:pic>
        <p:nvPicPr>
          <p:cNvPr id="6" name="Picture 5" descr="A picture containing outdoor, tree, grass, ground&#10;&#10;Description automatically generated">
            <a:extLst>
              <a:ext uri="{FF2B5EF4-FFF2-40B4-BE49-F238E27FC236}">
                <a16:creationId xmlns:a16="http://schemas.microsoft.com/office/drawing/2014/main" id="{FD23AD49-54F3-4FC8-844C-14768E293A3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71485" y="2078817"/>
            <a:ext cx="4320515" cy="2875843"/>
          </a:xfrm>
          <a:prstGeom prst="rect">
            <a:avLst/>
          </a:prstGeom>
        </p:spPr>
      </p:pic>
      <p:sp>
        <p:nvSpPr>
          <p:cNvPr id="7" name="TextBox 6">
            <a:extLst>
              <a:ext uri="{FF2B5EF4-FFF2-40B4-BE49-F238E27FC236}">
                <a16:creationId xmlns:a16="http://schemas.microsoft.com/office/drawing/2014/main" id="{20E6ACE9-B541-4C78-91E5-125B2D62AF2E}"/>
              </a:ext>
            </a:extLst>
          </p:cNvPr>
          <p:cNvSpPr txBox="1"/>
          <p:nvPr/>
        </p:nvSpPr>
        <p:spPr>
          <a:xfrm>
            <a:off x="7871485" y="4954660"/>
            <a:ext cx="4462524" cy="492443"/>
          </a:xfrm>
          <a:prstGeom prst="rect">
            <a:avLst/>
          </a:prstGeom>
          <a:noFill/>
        </p:spPr>
        <p:txBody>
          <a:bodyPr wrap="square" rtlCol="0">
            <a:spAutoFit/>
          </a:bodyPr>
          <a:lstStyle/>
          <a:p>
            <a:r>
              <a:rPr lang="en-GB" sz="1300" dirty="0">
                <a:hlinkClick r:id="rId6">
                  <a:extLst>
                    <a:ext uri="{A12FA001-AC4F-418D-AE19-62706E023703}">
                      <ahyp:hlinkClr xmlns:ahyp="http://schemas.microsoft.com/office/drawing/2018/hyperlinkcolor" val="tx"/>
                    </a:ext>
                  </a:extLst>
                </a:hlinkClick>
              </a:rPr>
              <a:t>Source: https://www.kambia.org.uk/projects/motorbike-ambulances/</a:t>
            </a:r>
            <a:r>
              <a:rPr lang="en-GB" sz="1300" dirty="0"/>
              <a:t> </a:t>
            </a:r>
          </a:p>
        </p:txBody>
      </p:sp>
    </p:spTree>
    <p:extLst>
      <p:ext uri="{BB962C8B-B14F-4D97-AF65-F5344CB8AC3E}">
        <p14:creationId xmlns:p14="http://schemas.microsoft.com/office/powerpoint/2010/main" val="4004260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a:xfrm>
            <a:off x="484752" y="122300"/>
            <a:ext cx="10869048" cy="574674"/>
          </a:xfrm>
        </p:spPr>
        <p:txBody>
          <a:bodyPr>
            <a:normAutofit fontScale="90000"/>
          </a:bodyPr>
          <a:lstStyle/>
          <a:p>
            <a:r>
              <a:rPr lang="en-GB" dirty="0"/>
              <a:t>Results </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783016"/>
            <a:ext cx="11973582" cy="12193"/>
          </a:xfrm>
          <a:prstGeom prst="rect">
            <a:avLst/>
          </a:prstGeom>
        </p:spPr>
      </p:pic>
      <p:sp>
        <p:nvSpPr>
          <p:cNvPr id="5" name="Content Placeholder 4">
            <a:extLst>
              <a:ext uri="{FF2B5EF4-FFF2-40B4-BE49-F238E27FC236}">
                <a16:creationId xmlns:a16="http://schemas.microsoft.com/office/drawing/2014/main" id="{E28DC31B-D4D6-477C-A1A3-C42ECB7EC439}"/>
              </a:ext>
            </a:extLst>
          </p:cNvPr>
          <p:cNvSpPr>
            <a:spLocks noGrp="1"/>
          </p:cNvSpPr>
          <p:nvPr>
            <p:ph idx="1"/>
          </p:nvPr>
        </p:nvSpPr>
        <p:spPr>
          <a:xfrm>
            <a:off x="484752" y="887350"/>
            <a:ext cx="8577968" cy="4430775"/>
          </a:xfrm>
        </p:spPr>
        <p:txBody>
          <a:bodyPr/>
          <a:lstStyle/>
          <a:p>
            <a:pPr marL="0" indent="0">
              <a:buNone/>
            </a:pPr>
            <a:r>
              <a:rPr lang="en-GB" dirty="0"/>
              <a:t>Delay 3 and 4</a:t>
            </a:r>
          </a:p>
        </p:txBody>
      </p:sp>
      <p:pic>
        <p:nvPicPr>
          <p:cNvPr id="8" name="Picture 7" descr="Timeline&#10;&#10;Description automatically generated">
            <a:extLst>
              <a:ext uri="{FF2B5EF4-FFF2-40B4-BE49-F238E27FC236}">
                <a16:creationId xmlns:a16="http://schemas.microsoft.com/office/drawing/2014/main" id="{B303DD98-6C5B-42A4-B1E9-0AFA7BA60487}"/>
              </a:ext>
            </a:extLst>
          </p:cNvPr>
          <p:cNvPicPr>
            <a:picLocks noChangeAspect="1"/>
          </p:cNvPicPr>
          <p:nvPr/>
        </p:nvPicPr>
        <p:blipFill rotWithShape="1">
          <a:blip r:embed="rId3">
            <a:extLst>
              <a:ext uri="{28A0092B-C50C-407E-A947-70E740481C1C}">
                <a14:useLocalDpi xmlns:a14="http://schemas.microsoft.com/office/drawing/2010/main" val="0"/>
              </a:ext>
            </a:extLst>
          </a:blip>
          <a:srcRect b="-1099"/>
          <a:stretch/>
        </p:blipFill>
        <p:spPr>
          <a:xfrm>
            <a:off x="3128658" y="30324"/>
            <a:ext cx="8030754" cy="6802584"/>
          </a:xfrm>
          <a:prstGeom prst="rect">
            <a:avLst/>
          </a:prstGeom>
        </p:spPr>
      </p:pic>
    </p:spTree>
    <p:extLst>
      <p:ext uri="{BB962C8B-B14F-4D97-AF65-F5344CB8AC3E}">
        <p14:creationId xmlns:p14="http://schemas.microsoft.com/office/powerpoint/2010/main" val="2351071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a:xfrm>
            <a:off x="410547" y="289910"/>
            <a:ext cx="10515600" cy="496442"/>
          </a:xfrm>
        </p:spPr>
        <p:txBody>
          <a:bodyPr>
            <a:normAutofit fontScale="90000"/>
          </a:bodyPr>
          <a:lstStyle/>
          <a:p>
            <a:r>
              <a:rPr lang="en-GB" dirty="0"/>
              <a:t>Results </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945070"/>
            <a:ext cx="11973582" cy="12193"/>
          </a:xfrm>
          <a:prstGeom prst="rect">
            <a:avLst/>
          </a:prstGeom>
        </p:spPr>
      </p:pic>
      <p:sp>
        <p:nvSpPr>
          <p:cNvPr id="5" name="Content Placeholder 4">
            <a:extLst>
              <a:ext uri="{FF2B5EF4-FFF2-40B4-BE49-F238E27FC236}">
                <a16:creationId xmlns:a16="http://schemas.microsoft.com/office/drawing/2014/main" id="{E28DC31B-D4D6-477C-A1A3-C42ECB7EC439}"/>
              </a:ext>
            </a:extLst>
          </p:cNvPr>
          <p:cNvSpPr>
            <a:spLocks noGrp="1"/>
          </p:cNvSpPr>
          <p:nvPr>
            <p:ph idx="1"/>
          </p:nvPr>
        </p:nvSpPr>
        <p:spPr>
          <a:xfrm>
            <a:off x="256641" y="1130950"/>
            <a:ext cx="3225844" cy="5174087"/>
          </a:xfrm>
        </p:spPr>
        <p:txBody>
          <a:bodyPr>
            <a:normAutofit/>
          </a:bodyPr>
          <a:lstStyle/>
          <a:p>
            <a:pPr marL="0" indent="0">
              <a:lnSpc>
                <a:spcPct val="110000"/>
              </a:lnSpc>
              <a:buNone/>
            </a:pPr>
            <a:r>
              <a:rPr lang="en-GB" dirty="0"/>
              <a:t>Changes proposed to the structure of the three delays model.</a:t>
            </a:r>
          </a:p>
          <a:p>
            <a:pPr marL="0" indent="0">
              <a:lnSpc>
                <a:spcPct val="110000"/>
              </a:lnSpc>
              <a:buNone/>
            </a:pPr>
            <a:endParaRPr lang="en-GB" dirty="0"/>
          </a:p>
          <a:p>
            <a:pPr marL="0" indent="0">
              <a:lnSpc>
                <a:spcPct val="110000"/>
              </a:lnSpc>
              <a:buNone/>
            </a:pPr>
            <a:endParaRPr lang="en-GB" dirty="0"/>
          </a:p>
        </p:txBody>
      </p:sp>
      <p:pic>
        <p:nvPicPr>
          <p:cNvPr id="6" name="Picture 5" descr="Table&#10;&#10;Description automatically generated">
            <a:extLst>
              <a:ext uri="{FF2B5EF4-FFF2-40B4-BE49-F238E27FC236}">
                <a16:creationId xmlns:a16="http://schemas.microsoft.com/office/drawing/2014/main" id="{A78E221A-DE3E-409C-BA1E-66756EA4A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823" y="190004"/>
            <a:ext cx="8151536" cy="6235925"/>
          </a:xfrm>
          <a:prstGeom prst="rect">
            <a:avLst/>
          </a:prstGeom>
        </p:spPr>
      </p:pic>
    </p:spTree>
    <p:extLst>
      <p:ext uri="{BB962C8B-B14F-4D97-AF65-F5344CB8AC3E}">
        <p14:creationId xmlns:p14="http://schemas.microsoft.com/office/powerpoint/2010/main" val="10135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4E5A9-913D-493E-A550-77CBF7668916}"/>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AFDA5C1E-1204-4FEB-8A82-FD05C1E3324F}"/>
              </a:ext>
            </a:extLst>
          </p:cNvPr>
          <p:cNvSpPr>
            <a:spLocks noGrp="1"/>
          </p:cNvSpPr>
          <p:nvPr>
            <p:ph idx="1"/>
          </p:nvPr>
        </p:nvSpPr>
        <p:spPr>
          <a:xfrm>
            <a:off x="838200" y="1825625"/>
            <a:ext cx="10515600" cy="4351338"/>
          </a:xfrm>
        </p:spPr>
        <p:txBody>
          <a:bodyPr>
            <a:normAutofit fontScale="92500" lnSpcReduction="10000"/>
          </a:bodyPr>
          <a:lstStyle/>
          <a:p>
            <a:r>
              <a:rPr lang="en-GB" dirty="0"/>
              <a:t>The 3-delays model, historically used when researching maternal mortality </a:t>
            </a:r>
          </a:p>
          <a:p>
            <a:pPr lvl="1"/>
            <a:r>
              <a:rPr lang="en-GB" dirty="0"/>
              <a:t>Thaddeus &amp; Maine; 1994</a:t>
            </a:r>
          </a:p>
          <a:p>
            <a:r>
              <a:rPr lang="en-GB" dirty="0"/>
              <a:t>Enables exploration of delays in decision-making (delay 1), delays in a woman accessing care (delay 2) and delays in receiving timely, appropriate care/treatment (delay 3) </a:t>
            </a:r>
          </a:p>
          <a:p>
            <a:r>
              <a:rPr lang="en-GB" dirty="0"/>
              <a:t>Studies focussing on the 3-delays model identified the importance of ‘supply’ and ‘demand’ interventions to improve outcomes</a:t>
            </a:r>
          </a:p>
          <a:p>
            <a:pPr lvl="1"/>
            <a:r>
              <a:rPr lang="en-GB" dirty="0"/>
              <a:t>Tunçalp et al. 2015</a:t>
            </a:r>
          </a:p>
          <a:p>
            <a:r>
              <a:rPr lang="en-GB" dirty="0"/>
              <a:t>Proposed as a framework for understanding complexities related to intrapartum referral and supporting insight into perinatal deaths.</a:t>
            </a:r>
          </a:p>
          <a:p>
            <a:pPr lvl="1"/>
            <a:r>
              <a:rPr lang="en-GB" dirty="0"/>
              <a:t>Bapat et al. 2012</a:t>
            </a:r>
          </a:p>
          <a:p>
            <a:pPr lvl="1"/>
            <a:r>
              <a:rPr lang="en-GB" dirty="0" err="1"/>
              <a:t>Musafili</a:t>
            </a:r>
            <a:r>
              <a:rPr lang="en-GB" dirty="0"/>
              <a:t> et al. 2017</a:t>
            </a:r>
          </a:p>
        </p:txBody>
      </p:sp>
      <p:pic>
        <p:nvPicPr>
          <p:cNvPr id="4" name="Picture 3">
            <a:extLst>
              <a:ext uri="{FF2B5EF4-FFF2-40B4-BE49-F238E27FC236}">
                <a16:creationId xmlns:a16="http://schemas.microsoft.com/office/drawing/2014/main" id="{BF39019F-2809-45F6-B3B9-7172E8042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57" y="1584578"/>
            <a:ext cx="11967485" cy="12193"/>
          </a:xfrm>
          <a:prstGeom prst="rect">
            <a:avLst/>
          </a:prstGeom>
        </p:spPr>
      </p:pic>
    </p:spTree>
    <p:extLst>
      <p:ext uri="{BB962C8B-B14F-4D97-AF65-F5344CB8AC3E}">
        <p14:creationId xmlns:p14="http://schemas.microsoft.com/office/powerpoint/2010/main" val="2467228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a:xfrm>
            <a:off x="838200" y="365126"/>
            <a:ext cx="10515600" cy="636650"/>
          </a:xfrm>
        </p:spPr>
        <p:txBody>
          <a:bodyPr>
            <a:normAutofit fontScale="90000"/>
          </a:bodyPr>
          <a:lstStyle/>
          <a:p>
            <a:r>
              <a:rPr lang="en-GB" dirty="0"/>
              <a:t>Discussion</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49" y="1097470"/>
            <a:ext cx="11973582" cy="12193"/>
          </a:xfrm>
          <a:prstGeom prst="rect">
            <a:avLst/>
          </a:prstGeom>
        </p:spPr>
      </p:pic>
      <p:sp>
        <p:nvSpPr>
          <p:cNvPr id="5" name="Content Placeholder 4">
            <a:extLst>
              <a:ext uri="{FF2B5EF4-FFF2-40B4-BE49-F238E27FC236}">
                <a16:creationId xmlns:a16="http://schemas.microsoft.com/office/drawing/2014/main" id="{A1A052F0-CAFE-445C-9090-52278DDF917F}"/>
              </a:ext>
            </a:extLst>
          </p:cNvPr>
          <p:cNvSpPr>
            <a:spLocks noGrp="1"/>
          </p:cNvSpPr>
          <p:nvPr>
            <p:ph idx="1"/>
          </p:nvPr>
        </p:nvSpPr>
        <p:spPr>
          <a:xfrm>
            <a:off x="736600" y="1327784"/>
            <a:ext cx="10515600" cy="4940935"/>
          </a:xfrm>
        </p:spPr>
        <p:txBody>
          <a:bodyPr>
            <a:normAutofit/>
          </a:bodyPr>
          <a:lstStyle/>
          <a:p>
            <a:pPr marL="0" indent="0">
              <a:buNone/>
            </a:pPr>
            <a:r>
              <a:rPr lang="en-GB" dirty="0"/>
              <a:t>20 studies </a:t>
            </a:r>
            <a:r>
              <a:rPr lang="en-GB" b="1" dirty="0"/>
              <a:t>adapted / changed</a:t>
            </a:r>
            <a:r>
              <a:rPr lang="en-GB" dirty="0"/>
              <a:t> the 3DM to account for context-specific elements not previously identified </a:t>
            </a:r>
          </a:p>
          <a:p>
            <a:pPr marL="0" indent="0">
              <a:buNone/>
            </a:pPr>
            <a:endParaRPr lang="en-GB" dirty="0"/>
          </a:p>
          <a:p>
            <a:pPr marL="0" indent="0">
              <a:buNone/>
            </a:pPr>
            <a:r>
              <a:rPr lang="en-GB" b="1" dirty="0"/>
              <a:t>Gaps:</a:t>
            </a:r>
          </a:p>
          <a:p>
            <a:r>
              <a:rPr lang="en-GB" dirty="0"/>
              <a:t>Individual dimension  </a:t>
            </a:r>
          </a:p>
          <a:p>
            <a:r>
              <a:rPr lang="en-GB" dirty="0"/>
              <a:t>Woman’s personal decision and individual role in contributing / preventing the delays </a:t>
            </a:r>
          </a:p>
          <a:p>
            <a:r>
              <a:rPr lang="en-GB" dirty="0"/>
              <a:t>Limited investigation of the journey from the woman’s perspective </a:t>
            </a:r>
          </a:p>
          <a:p>
            <a:r>
              <a:rPr lang="en-GB" dirty="0"/>
              <a:t>Limited attention to women’s preparation for childbirth, few details in the results</a:t>
            </a:r>
          </a:p>
        </p:txBody>
      </p:sp>
    </p:spTree>
    <p:extLst>
      <p:ext uri="{BB962C8B-B14F-4D97-AF65-F5344CB8AC3E}">
        <p14:creationId xmlns:p14="http://schemas.microsoft.com/office/powerpoint/2010/main" val="31141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a:xfrm>
            <a:off x="347582" y="314801"/>
            <a:ext cx="4681618" cy="1325563"/>
          </a:xfrm>
        </p:spPr>
        <p:txBody>
          <a:bodyPr>
            <a:normAutofit fontScale="90000"/>
          </a:bodyPr>
          <a:lstStyle/>
          <a:p>
            <a:r>
              <a:rPr lang="en-GB" dirty="0"/>
              <a:t>The Women’s Heath Empowerment Model </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757870"/>
            <a:ext cx="11973582" cy="12193"/>
          </a:xfrm>
          <a:prstGeom prst="rect">
            <a:avLst/>
          </a:prstGeom>
        </p:spPr>
      </p:pic>
      <p:pic>
        <p:nvPicPr>
          <p:cNvPr id="8" name="Picture 7" descr="Timeline&#10;&#10;Description automatically generated">
            <a:extLst>
              <a:ext uri="{FF2B5EF4-FFF2-40B4-BE49-F238E27FC236}">
                <a16:creationId xmlns:a16="http://schemas.microsoft.com/office/drawing/2014/main" id="{2F52A59F-118B-4FBA-89BE-E9CA8C81143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243831" y="36898"/>
            <a:ext cx="5169132" cy="6746398"/>
          </a:xfrm>
          <a:prstGeom prst="rect">
            <a:avLst/>
          </a:prstGeom>
        </p:spPr>
      </p:pic>
      <p:pic>
        <p:nvPicPr>
          <p:cNvPr id="5" name="Picture 4" descr="Timeline&#10;&#10;Description automatically generated">
            <a:extLst>
              <a:ext uri="{FF2B5EF4-FFF2-40B4-BE49-F238E27FC236}">
                <a16:creationId xmlns:a16="http://schemas.microsoft.com/office/drawing/2014/main" id="{F9933098-0903-4784-A15C-97632818A7E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9209" y="5841869"/>
            <a:ext cx="4861733" cy="882640"/>
          </a:xfrm>
          <a:prstGeom prst="rect">
            <a:avLst/>
          </a:prstGeom>
        </p:spPr>
      </p:pic>
    </p:spTree>
    <p:extLst>
      <p:ext uri="{BB962C8B-B14F-4D97-AF65-F5344CB8AC3E}">
        <p14:creationId xmlns:p14="http://schemas.microsoft.com/office/powerpoint/2010/main" val="331871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a:xfrm>
            <a:off x="347581" y="314801"/>
            <a:ext cx="9929027" cy="670679"/>
          </a:xfrm>
        </p:spPr>
        <p:txBody>
          <a:bodyPr>
            <a:normAutofit fontScale="90000"/>
          </a:bodyPr>
          <a:lstStyle/>
          <a:p>
            <a:r>
              <a:rPr lang="en-GB" dirty="0"/>
              <a:t>The Women’s Heath Empowerment Model </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3" y="1126862"/>
            <a:ext cx="11973582" cy="12193"/>
          </a:xfrm>
          <a:prstGeom prst="rect">
            <a:avLst/>
          </a:prstGeom>
        </p:spPr>
      </p:pic>
      <p:sp>
        <p:nvSpPr>
          <p:cNvPr id="3" name="TextBox 2">
            <a:extLst>
              <a:ext uri="{FF2B5EF4-FFF2-40B4-BE49-F238E27FC236}">
                <a16:creationId xmlns:a16="http://schemas.microsoft.com/office/drawing/2014/main" id="{82A20D75-F3D5-4E0B-A9FF-7B249CC43B32}"/>
              </a:ext>
            </a:extLst>
          </p:cNvPr>
          <p:cNvSpPr txBox="1"/>
          <p:nvPr/>
        </p:nvSpPr>
        <p:spPr>
          <a:xfrm>
            <a:off x="615822" y="1380501"/>
            <a:ext cx="4637314" cy="477054"/>
          </a:xfrm>
          <a:prstGeom prst="rect">
            <a:avLst/>
          </a:prstGeom>
          <a:solidFill>
            <a:schemeClr val="bg1">
              <a:lumMod val="95000"/>
            </a:schemeClr>
          </a:solidFill>
        </p:spPr>
        <p:txBody>
          <a:bodyPr wrap="square" rtlCol="0">
            <a:spAutoFit/>
          </a:bodyPr>
          <a:lstStyle/>
          <a:p>
            <a:r>
              <a:rPr lang="en-GB" sz="2500" dirty="0"/>
              <a:t>Recognition of the need for care </a:t>
            </a:r>
          </a:p>
        </p:txBody>
      </p:sp>
      <p:sp>
        <p:nvSpPr>
          <p:cNvPr id="7" name="TextBox 6">
            <a:extLst>
              <a:ext uri="{FF2B5EF4-FFF2-40B4-BE49-F238E27FC236}">
                <a16:creationId xmlns:a16="http://schemas.microsoft.com/office/drawing/2014/main" id="{C260407B-989A-40EF-908A-7C1FC6DE0029}"/>
              </a:ext>
            </a:extLst>
          </p:cNvPr>
          <p:cNvSpPr txBox="1"/>
          <p:nvPr/>
        </p:nvSpPr>
        <p:spPr>
          <a:xfrm>
            <a:off x="6459895" y="1380501"/>
            <a:ext cx="4637314" cy="477054"/>
          </a:xfrm>
          <a:prstGeom prst="rect">
            <a:avLst/>
          </a:prstGeom>
          <a:solidFill>
            <a:schemeClr val="bg1">
              <a:lumMod val="95000"/>
            </a:schemeClr>
          </a:solidFill>
        </p:spPr>
        <p:txBody>
          <a:bodyPr wrap="square" rtlCol="0">
            <a:spAutoFit/>
          </a:bodyPr>
          <a:lstStyle/>
          <a:p>
            <a:r>
              <a:rPr lang="en-GB" sz="2500" dirty="0"/>
              <a:t>Decision to seek care </a:t>
            </a:r>
          </a:p>
        </p:txBody>
      </p:sp>
      <p:sp>
        <p:nvSpPr>
          <p:cNvPr id="11" name="TextBox 10">
            <a:extLst>
              <a:ext uri="{FF2B5EF4-FFF2-40B4-BE49-F238E27FC236}">
                <a16:creationId xmlns:a16="http://schemas.microsoft.com/office/drawing/2014/main" id="{49E8594F-72CC-47FA-ADCF-EF7AB343685A}"/>
              </a:ext>
            </a:extLst>
          </p:cNvPr>
          <p:cNvSpPr txBox="1"/>
          <p:nvPr/>
        </p:nvSpPr>
        <p:spPr>
          <a:xfrm>
            <a:off x="6459896" y="1934034"/>
            <a:ext cx="4637313" cy="43088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200" dirty="0">
                <a:solidFill>
                  <a:schemeClr val="tx1"/>
                </a:solidFill>
              </a:rPr>
              <a:t>Power dynamics within the family</a:t>
            </a:r>
          </a:p>
        </p:txBody>
      </p:sp>
      <p:sp>
        <p:nvSpPr>
          <p:cNvPr id="12" name="TextBox 11">
            <a:extLst>
              <a:ext uri="{FF2B5EF4-FFF2-40B4-BE49-F238E27FC236}">
                <a16:creationId xmlns:a16="http://schemas.microsoft.com/office/drawing/2014/main" id="{8145C387-04E5-4077-AC03-F394E6F88896}"/>
              </a:ext>
            </a:extLst>
          </p:cNvPr>
          <p:cNvSpPr txBox="1"/>
          <p:nvPr/>
        </p:nvSpPr>
        <p:spPr>
          <a:xfrm>
            <a:off x="615822" y="1934034"/>
            <a:ext cx="4637314" cy="110799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200" dirty="0">
                <a:solidFill>
                  <a:schemeClr val="tx1"/>
                </a:solidFill>
              </a:rPr>
              <a:t>Previous birth without complications</a:t>
            </a:r>
          </a:p>
          <a:p>
            <a:r>
              <a:rPr lang="en-GB" sz="2200" dirty="0">
                <a:solidFill>
                  <a:schemeClr val="tx1"/>
                </a:solidFill>
              </a:rPr>
              <a:t>Previous experience of care </a:t>
            </a:r>
          </a:p>
          <a:p>
            <a:r>
              <a:rPr lang="en-GB" sz="2200" dirty="0">
                <a:solidFill>
                  <a:schemeClr val="tx1"/>
                </a:solidFill>
              </a:rPr>
              <a:t>Unclear perception of severity</a:t>
            </a:r>
          </a:p>
        </p:txBody>
      </p:sp>
      <p:sp>
        <p:nvSpPr>
          <p:cNvPr id="6" name="TextBox 5">
            <a:extLst>
              <a:ext uri="{FF2B5EF4-FFF2-40B4-BE49-F238E27FC236}">
                <a16:creationId xmlns:a16="http://schemas.microsoft.com/office/drawing/2014/main" id="{9D2B7DCA-AF74-4089-888A-3219D7054EB1}"/>
              </a:ext>
            </a:extLst>
          </p:cNvPr>
          <p:cNvSpPr txBox="1"/>
          <p:nvPr/>
        </p:nvSpPr>
        <p:spPr>
          <a:xfrm>
            <a:off x="1568717" y="3742739"/>
            <a:ext cx="1884784" cy="430887"/>
          </a:xfrm>
          <a:prstGeom prst="rect">
            <a:avLst/>
          </a:prstGeom>
          <a:solidFill>
            <a:srgbClr val="7030A0"/>
          </a:solidFill>
        </p:spPr>
        <p:txBody>
          <a:bodyPr wrap="square" rtlCol="0">
            <a:spAutoFit/>
          </a:bodyPr>
          <a:lstStyle/>
          <a:p>
            <a:pPr algn="ctr"/>
            <a:r>
              <a:rPr lang="en-GB" sz="2200" dirty="0">
                <a:solidFill>
                  <a:schemeClr val="bg1"/>
                </a:solidFill>
              </a:rPr>
              <a:t>Antenatal care </a:t>
            </a:r>
          </a:p>
        </p:txBody>
      </p:sp>
      <p:sp>
        <p:nvSpPr>
          <p:cNvPr id="13" name="TextBox 12">
            <a:extLst>
              <a:ext uri="{FF2B5EF4-FFF2-40B4-BE49-F238E27FC236}">
                <a16:creationId xmlns:a16="http://schemas.microsoft.com/office/drawing/2014/main" id="{23A69BDB-A05B-4326-9955-69F151E1BAEE}"/>
              </a:ext>
            </a:extLst>
          </p:cNvPr>
          <p:cNvSpPr txBox="1"/>
          <p:nvPr/>
        </p:nvSpPr>
        <p:spPr>
          <a:xfrm>
            <a:off x="4548291" y="3404184"/>
            <a:ext cx="3429381" cy="1446550"/>
          </a:xfrm>
          <a:prstGeom prst="rect">
            <a:avLst/>
          </a:prstGeom>
          <a:noFill/>
        </p:spPr>
        <p:txBody>
          <a:bodyPr wrap="square" rtlCol="0">
            <a:spAutoFit/>
          </a:bodyPr>
          <a:lstStyle/>
          <a:p>
            <a:r>
              <a:rPr lang="en-GB" sz="2200" dirty="0"/>
              <a:t>Recognising the need for care </a:t>
            </a:r>
            <a:r>
              <a:rPr lang="en-GB" sz="2200" b="1" dirty="0"/>
              <a:t>may not turned into action</a:t>
            </a:r>
            <a:r>
              <a:rPr lang="en-GB" sz="2200" dirty="0"/>
              <a:t>. It depends on socio-economic situation and….</a:t>
            </a:r>
          </a:p>
        </p:txBody>
      </p:sp>
      <p:sp>
        <p:nvSpPr>
          <p:cNvPr id="14" name="TextBox 13">
            <a:extLst>
              <a:ext uri="{FF2B5EF4-FFF2-40B4-BE49-F238E27FC236}">
                <a16:creationId xmlns:a16="http://schemas.microsoft.com/office/drawing/2014/main" id="{7A2ECD55-0708-44EA-83B7-22770A76D83D}"/>
              </a:ext>
            </a:extLst>
          </p:cNvPr>
          <p:cNvSpPr txBox="1"/>
          <p:nvPr/>
        </p:nvSpPr>
        <p:spPr>
          <a:xfrm>
            <a:off x="8478728" y="2891970"/>
            <a:ext cx="3510756" cy="769441"/>
          </a:xfrm>
          <a:prstGeom prst="rect">
            <a:avLst/>
          </a:prstGeom>
          <a:noFill/>
        </p:spPr>
        <p:txBody>
          <a:bodyPr wrap="square">
            <a:spAutoFit/>
          </a:bodyPr>
          <a:lstStyle/>
          <a:p>
            <a:r>
              <a:rPr lang="en-GB" sz="2200" dirty="0"/>
              <a:t>Woman’ socio-economic status traditionally assessed</a:t>
            </a:r>
          </a:p>
        </p:txBody>
      </p:sp>
      <p:cxnSp>
        <p:nvCxnSpPr>
          <p:cNvPr id="16" name="Straight Arrow Connector 15">
            <a:extLst>
              <a:ext uri="{FF2B5EF4-FFF2-40B4-BE49-F238E27FC236}">
                <a16:creationId xmlns:a16="http://schemas.microsoft.com/office/drawing/2014/main" id="{58BD7FF8-5005-43AF-B9B5-4A1D6885ABD8}"/>
              </a:ext>
            </a:extLst>
          </p:cNvPr>
          <p:cNvCxnSpPr/>
          <p:nvPr/>
        </p:nvCxnSpPr>
        <p:spPr>
          <a:xfrm>
            <a:off x="3638937" y="3958182"/>
            <a:ext cx="66247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Rectangle: Rounded Corners 16">
            <a:extLst>
              <a:ext uri="{FF2B5EF4-FFF2-40B4-BE49-F238E27FC236}">
                <a16:creationId xmlns:a16="http://schemas.microsoft.com/office/drawing/2014/main" id="{F88802A3-F75F-4832-8E50-C1899BEDA2F6}"/>
              </a:ext>
            </a:extLst>
          </p:cNvPr>
          <p:cNvSpPr/>
          <p:nvPr/>
        </p:nvSpPr>
        <p:spPr>
          <a:xfrm>
            <a:off x="8971007" y="3853978"/>
            <a:ext cx="2342727" cy="3987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200" dirty="0"/>
              <a:t>Education</a:t>
            </a:r>
          </a:p>
        </p:txBody>
      </p:sp>
      <p:sp>
        <p:nvSpPr>
          <p:cNvPr id="18" name="Rectangle: Rounded Corners 17">
            <a:extLst>
              <a:ext uri="{FF2B5EF4-FFF2-40B4-BE49-F238E27FC236}">
                <a16:creationId xmlns:a16="http://schemas.microsoft.com/office/drawing/2014/main" id="{083968A5-9DCD-4492-890C-DB8E620AC597}"/>
              </a:ext>
            </a:extLst>
          </p:cNvPr>
          <p:cNvSpPr/>
          <p:nvPr/>
        </p:nvSpPr>
        <p:spPr>
          <a:xfrm>
            <a:off x="8971007" y="4423494"/>
            <a:ext cx="2342727" cy="3987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200" dirty="0"/>
              <a:t>Employment</a:t>
            </a:r>
          </a:p>
        </p:txBody>
      </p:sp>
      <p:cxnSp>
        <p:nvCxnSpPr>
          <p:cNvPr id="19" name="Straight Arrow Connector 18">
            <a:extLst>
              <a:ext uri="{FF2B5EF4-FFF2-40B4-BE49-F238E27FC236}">
                <a16:creationId xmlns:a16="http://schemas.microsoft.com/office/drawing/2014/main" id="{D81684A2-C03B-4C2F-99EA-49EA2B049FB1}"/>
              </a:ext>
            </a:extLst>
          </p:cNvPr>
          <p:cNvCxnSpPr>
            <a:cxnSpLocks/>
          </p:cNvCxnSpPr>
          <p:nvPr/>
        </p:nvCxnSpPr>
        <p:spPr>
          <a:xfrm flipV="1">
            <a:off x="7626218" y="3404184"/>
            <a:ext cx="715348" cy="39697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D5180A-5F50-4E93-A508-2734D4BE2F24}"/>
              </a:ext>
            </a:extLst>
          </p:cNvPr>
          <p:cNvSpPr txBox="1"/>
          <p:nvPr/>
        </p:nvSpPr>
        <p:spPr>
          <a:xfrm>
            <a:off x="7856375" y="5346417"/>
            <a:ext cx="4133109" cy="769441"/>
          </a:xfrm>
          <a:prstGeom prst="rect">
            <a:avLst/>
          </a:prstGeom>
          <a:noFill/>
        </p:spPr>
        <p:txBody>
          <a:bodyPr wrap="square">
            <a:spAutoFit/>
          </a:bodyPr>
          <a:lstStyle/>
          <a:p>
            <a:pPr algn="ctr"/>
            <a:r>
              <a:rPr lang="en-GB" sz="2200" dirty="0"/>
              <a:t>No sufficient about </a:t>
            </a:r>
            <a:r>
              <a:rPr lang="en-GB" sz="2200" b="1" dirty="0"/>
              <a:t>the degree of control of personal life </a:t>
            </a:r>
          </a:p>
        </p:txBody>
      </p:sp>
      <p:cxnSp>
        <p:nvCxnSpPr>
          <p:cNvPr id="22" name="Straight Arrow Connector 21">
            <a:extLst>
              <a:ext uri="{FF2B5EF4-FFF2-40B4-BE49-F238E27FC236}">
                <a16:creationId xmlns:a16="http://schemas.microsoft.com/office/drawing/2014/main" id="{FDD28D02-47C3-4230-AF46-2E6C68ACFD76}"/>
              </a:ext>
            </a:extLst>
          </p:cNvPr>
          <p:cNvCxnSpPr>
            <a:cxnSpLocks/>
          </p:cNvCxnSpPr>
          <p:nvPr/>
        </p:nvCxnSpPr>
        <p:spPr>
          <a:xfrm>
            <a:off x="2438399" y="3121538"/>
            <a:ext cx="0" cy="40159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332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p:bldP spid="12" grpId="0"/>
      <p:bldP spid="6" grpId="0" animBg="1"/>
      <p:bldP spid="13" grpId="0"/>
      <p:bldP spid="14" grpId="0"/>
      <p:bldP spid="17" grpId="0" animBg="1"/>
      <p:bldP spid="18" grpId="0" animBg="1"/>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a:xfrm>
            <a:off x="313715" y="310907"/>
            <a:ext cx="9168952" cy="615693"/>
          </a:xfrm>
        </p:spPr>
        <p:txBody>
          <a:bodyPr>
            <a:normAutofit fontScale="90000"/>
          </a:bodyPr>
          <a:lstStyle/>
          <a:p>
            <a:r>
              <a:rPr lang="en-GB" dirty="0"/>
              <a:t>WHEM: Sources of empowerment</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951170"/>
            <a:ext cx="11973582" cy="12193"/>
          </a:xfrm>
          <a:prstGeom prst="rect">
            <a:avLst/>
          </a:prstGeom>
        </p:spPr>
      </p:pic>
      <p:sp>
        <p:nvSpPr>
          <p:cNvPr id="3" name="TextBox 2">
            <a:extLst>
              <a:ext uri="{FF2B5EF4-FFF2-40B4-BE49-F238E27FC236}">
                <a16:creationId xmlns:a16="http://schemas.microsoft.com/office/drawing/2014/main" id="{C40E8645-4157-40E8-9A7F-3A96CCC22CCD}"/>
              </a:ext>
            </a:extLst>
          </p:cNvPr>
          <p:cNvSpPr txBox="1"/>
          <p:nvPr/>
        </p:nvSpPr>
        <p:spPr>
          <a:xfrm>
            <a:off x="594361" y="1211929"/>
            <a:ext cx="5044440" cy="1815882"/>
          </a:xfrm>
          <a:prstGeom prst="rect">
            <a:avLst/>
          </a:prstGeom>
          <a:noFill/>
        </p:spPr>
        <p:txBody>
          <a:bodyPr wrap="square" rtlCol="0">
            <a:spAutoFit/>
          </a:bodyPr>
          <a:lstStyle/>
          <a:p>
            <a:r>
              <a:rPr lang="en-GB" sz="2800" u="sng" dirty="0"/>
              <a:t>Power within the family and level of independence in the personal sphere:  </a:t>
            </a:r>
          </a:p>
          <a:p>
            <a:endParaRPr lang="en-GB" sz="2800" u="sng" dirty="0"/>
          </a:p>
        </p:txBody>
      </p:sp>
      <p:sp>
        <p:nvSpPr>
          <p:cNvPr id="17" name="Rectangle: Rounded Corners 16">
            <a:extLst>
              <a:ext uri="{FF2B5EF4-FFF2-40B4-BE49-F238E27FC236}">
                <a16:creationId xmlns:a16="http://schemas.microsoft.com/office/drawing/2014/main" id="{921E01DD-5E78-4167-A18A-9C9ED213B5D3}"/>
              </a:ext>
            </a:extLst>
          </p:cNvPr>
          <p:cNvSpPr/>
          <p:nvPr/>
        </p:nvSpPr>
        <p:spPr>
          <a:xfrm>
            <a:off x="1504951" y="2780219"/>
            <a:ext cx="3223260" cy="4951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200" dirty="0"/>
              <a:t>Decision-making capacity</a:t>
            </a:r>
          </a:p>
        </p:txBody>
      </p:sp>
      <p:sp>
        <p:nvSpPr>
          <p:cNvPr id="18" name="Rectangle: Rounded Corners 17">
            <a:extLst>
              <a:ext uri="{FF2B5EF4-FFF2-40B4-BE49-F238E27FC236}">
                <a16:creationId xmlns:a16="http://schemas.microsoft.com/office/drawing/2014/main" id="{D2E9B773-8733-4198-92D4-A59600BA0F91}"/>
              </a:ext>
            </a:extLst>
          </p:cNvPr>
          <p:cNvSpPr/>
          <p:nvPr/>
        </p:nvSpPr>
        <p:spPr>
          <a:xfrm>
            <a:off x="1504951" y="3417848"/>
            <a:ext cx="3223260" cy="4951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200" dirty="0"/>
              <a:t>Control over resources </a:t>
            </a:r>
          </a:p>
        </p:txBody>
      </p:sp>
      <p:sp>
        <p:nvSpPr>
          <p:cNvPr id="19" name="Rectangle: Rounded Corners 18">
            <a:extLst>
              <a:ext uri="{FF2B5EF4-FFF2-40B4-BE49-F238E27FC236}">
                <a16:creationId xmlns:a16="http://schemas.microsoft.com/office/drawing/2014/main" id="{0CA12F91-911D-4217-8417-E070F3FED1DA}"/>
              </a:ext>
            </a:extLst>
          </p:cNvPr>
          <p:cNvSpPr/>
          <p:nvPr/>
        </p:nvSpPr>
        <p:spPr>
          <a:xfrm>
            <a:off x="1504951" y="4100917"/>
            <a:ext cx="3252046" cy="4951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200" dirty="0"/>
              <a:t>Freedom of movement</a:t>
            </a:r>
          </a:p>
        </p:txBody>
      </p:sp>
      <p:sp>
        <p:nvSpPr>
          <p:cNvPr id="22" name="Right Brace 21">
            <a:extLst>
              <a:ext uri="{FF2B5EF4-FFF2-40B4-BE49-F238E27FC236}">
                <a16:creationId xmlns:a16="http://schemas.microsoft.com/office/drawing/2014/main" id="{2372D17B-9283-4279-B279-3C76F1C31211}"/>
              </a:ext>
            </a:extLst>
          </p:cNvPr>
          <p:cNvSpPr/>
          <p:nvPr/>
        </p:nvSpPr>
        <p:spPr>
          <a:xfrm>
            <a:off x="5367101" y="2520225"/>
            <a:ext cx="556684" cy="23463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a:extLst>
              <a:ext uri="{FF2B5EF4-FFF2-40B4-BE49-F238E27FC236}">
                <a16:creationId xmlns:a16="http://schemas.microsoft.com/office/drawing/2014/main" id="{AA5B27ED-231B-4B23-AE68-1728C04C3485}"/>
              </a:ext>
            </a:extLst>
          </p:cNvPr>
          <p:cNvSpPr txBox="1"/>
          <p:nvPr/>
        </p:nvSpPr>
        <p:spPr>
          <a:xfrm>
            <a:off x="6774548" y="1369203"/>
            <a:ext cx="3672956" cy="523220"/>
          </a:xfrm>
          <a:prstGeom prst="rect">
            <a:avLst/>
          </a:prstGeom>
          <a:noFill/>
        </p:spPr>
        <p:txBody>
          <a:bodyPr wrap="square" rtlCol="0">
            <a:spAutoFit/>
          </a:bodyPr>
          <a:lstStyle/>
          <a:p>
            <a:pPr algn="ctr"/>
            <a:r>
              <a:rPr lang="en-GB" sz="2800" u="sng" dirty="0"/>
              <a:t>Health system </a:t>
            </a:r>
          </a:p>
        </p:txBody>
      </p:sp>
      <p:sp>
        <p:nvSpPr>
          <p:cNvPr id="25" name="Rectangle: Rounded Corners 24">
            <a:extLst>
              <a:ext uri="{FF2B5EF4-FFF2-40B4-BE49-F238E27FC236}">
                <a16:creationId xmlns:a16="http://schemas.microsoft.com/office/drawing/2014/main" id="{B72E266A-C43E-41C1-8333-C97A4F3A523C}"/>
              </a:ext>
            </a:extLst>
          </p:cNvPr>
          <p:cNvSpPr/>
          <p:nvPr/>
        </p:nvSpPr>
        <p:spPr>
          <a:xfrm>
            <a:off x="6594760" y="2539721"/>
            <a:ext cx="4032532" cy="495184"/>
          </a:xfrm>
          <a:prstGeom prst="roundRect">
            <a:avLst/>
          </a:prstGeom>
          <a:solidFill>
            <a:srgbClr val="7030A0"/>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GB" sz="2200" dirty="0">
                <a:solidFill>
                  <a:schemeClr val="bg1"/>
                </a:solidFill>
              </a:rPr>
              <a:t>Antenatal Care </a:t>
            </a:r>
          </a:p>
        </p:txBody>
      </p:sp>
      <p:sp>
        <p:nvSpPr>
          <p:cNvPr id="26" name="Rectangle: Rounded Corners 25">
            <a:extLst>
              <a:ext uri="{FF2B5EF4-FFF2-40B4-BE49-F238E27FC236}">
                <a16:creationId xmlns:a16="http://schemas.microsoft.com/office/drawing/2014/main" id="{23E453A2-B868-421F-BB69-7EDA3C8F210B}"/>
              </a:ext>
            </a:extLst>
          </p:cNvPr>
          <p:cNvSpPr/>
          <p:nvPr/>
        </p:nvSpPr>
        <p:spPr>
          <a:xfrm>
            <a:off x="6591462" y="3118225"/>
            <a:ext cx="4077478" cy="845604"/>
          </a:xfrm>
          <a:prstGeom prst="roundRect">
            <a:avLst/>
          </a:prstGeom>
          <a:solidFill>
            <a:srgbClr val="7030A0"/>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GB" sz="2200" dirty="0">
                <a:solidFill>
                  <a:schemeClr val="bg1"/>
                </a:solidFill>
              </a:rPr>
              <a:t>Birth Preparedness and Complication Readiness</a:t>
            </a:r>
          </a:p>
        </p:txBody>
      </p:sp>
      <p:sp>
        <p:nvSpPr>
          <p:cNvPr id="27" name="Rectangle: Rounded Corners 26">
            <a:extLst>
              <a:ext uri="{FF2B5EF4-FFF2-40B4-BE49-F238E27FC236}">
                <a16:creationId xmlns:a16="http://schemas.microsoft.com/office/drawing/2014/main" id="{1ECF308A-5F04-4832-9520-6A89F182A043}"/>
              </a:ext>
            </a:extLst>
          </p:cNvPr>
          <p:cNvSpPr/>
          <p:nvPr/>
        </p:nvSpPr>
        <p:spPr>
          <a:xfrm>
            <a:off x="6591462" y="4072881"/>
            <a:ext cx="4077478" cy="523220"/>
          </a:xfrm>
          <a:prstGeom prst="roundRect">
            <a:avLst/>
          </a:prstGeom>
          <a:solidFill>
            <a:srgbClr val="7030A0"/>
          </a:solid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en-GB" sz="2200" dirty="0">
                <a:solidFill>
                  <a:schemeClr val="bg1"/>
                </a:solidFill>
              </a:rPr>
              <a:t>Awareness respectful care rights </a:t>
            </a:r>
          </a:p>
        </p:txBody>
      </p:sp>
      <p:sp>
        <p:nvSpPr>
          <p:cNvPr id="28" name="TextBox 27">
            <a:extLst>
              <a:ext uri="{FF2B5EF4-FFF2-40B4-BE49-F238E27FC236}">
                <a16:creationId xmlns:a16="http://schemas.microsoft.com/office/drawing/2014/main" id="{557A64D9-C000-4A19-984E-AAC58C77167E}"/>
              </a:ext>
            </a:extLst>
          </p:cNvPr>
          <p:cNvSpPr txBox="1"/>
          <p:nvPr/>
        </p:nvSpPr>
        <p:spPr>
          <a:xfrm>
            <a:off x="487884" y="5277421"/>
            <a:ext cx="1989532" cy="523220"/>
          </a:xfrm>
          <a:prstGeom prst="rect">
            <a:avLst/>
          </a:prstGeom>
          <a:noFill/>
        </p:spPr>
        <p:txBody>
          <a:bodyPr wrap="square" rtlCol="0">
            <a:spAutoFit/>
          </a:bodyPr>
          <a:lstStyle/>
          <a:p>
            <a:pPr algn="ctr"/>
            <a:r>
              <a:rPr lang="en-GB" sz="2800" u="sng" dirty="0"/>
              <a:t>Outcome</a:t>
            </a:r>
          </a:p>
        </p:txBody>
      </p:sp>
      <p:sp>
        <p:nvSpPr>
          <p:cNvPr id="29" name="Rectangle: Rounded Corners 28">
            <a:extLst>
              <a:ext uri="{FF2B5EF4-FFF2-40B4-BE49-F238E27FC236}">
                <a16:creationId xmlns:a16="http://schemas.microsoft.com/office/drawing/2014/main" id="{B74CE897-BF42-40EA-95AE-321FD50EDA8E}"/>
              </a:ext>
            </a:extLst>
          </p:cNvPr>
          <p:cNvSpPr/>
          <p:nvPr/>
        </p:nvSpPr>
        <p:spPr>
          <a:xfrm>
            <a:off x="3087931" y="5277421"/>
            <a:ext cx="3464423" cy="5912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200" dirty="0"/>
              <a:t>Individualised plan</a:t>
            </a:r>
          </a:p>
        </p:txBody>
      </p:sp>
      <p:sp>
        <p:nvSpPr>
          <p:cNvPr id="30" name="Rectangle: Rounded Corners 29">
            <a:extLst>
              <a:ext uri="{FF2B5EF4-FFF2-40B4-BE49-F238E27FC236}">
                <a16:creationId xmlns:a16="http://schemas.microsoft.com/office/drawing/2014/main" id="{2F660C1F-F517-46E4-96E3-B81E3B57427A}"/>
              </a:ext>
            </a:extLst>
          </p:cNvPr>
          <p:cNvSpPr/>
          <p:nvPr/>
        </p:nvSpPr>
        <p:spPr>
          <a:xfrm>
            <a:off x="7162869" y="5243399"/>
            <a:ext cx="3464423" cy="5912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200" dirty="0"/>
              <a:t>Self-awareness</a:t>
            </a:r>
          </a:p>
        </p:txBody>
      </p:sp>
    </p:spTree>
    <p:extLst>
      <p:ext uri="{BB962C8B-B14F-4D97-AF65-F5344CB8AC3E}">
        <p14:creationId xmlns:p14="http://schemas.microsoft.com/office/powerpoint/2010/main" val="132536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1+#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8" grpId="0" animBg="1"/>
      <p:bldP spid="19" grpId="0" animBg="1"/>
      <p:bldP spid="22" grpId="0" animBg="1"/>
      <p:bldP spid="23" grpId="0"/>
      <p:bldP spid="25" grpId="0" animBg="1"/>
      <p:bldP spid="26" grpId="0" animBg="1"/>
      <p:bldP spid="27" grpId="0" animBg="1"/>
      <p:bldP spid="28" grpId="0"/>
      <p:bldP spid="29" grpId="0" animBg="1"/>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0557-9CFB-41EC-B8BE-B9120EA20AF7}"/>
              </a:ext>
            </a:extLst>
          </p:cNvPr>
          <p:cNvSpPr>
            <a:spLocks noGrp="1"/>
          </p:cNvSpPr>
          <p:nvPr>
            <p:ph type="title"/>
          </p:nvPr>
        </p:nvSpPr>
        <p:spPr>
          <a:xfrm>
            <a:off x="710530" y="186086"/>
            <a:ext cx="9168952" cy="509418"/>
          </a:xfrm>
        </p:spPr>
        <p:txBody>
          <a:bodyPr>
            <a:normAutofit fontScale="90000"/>
          </a:bodyPr>
          <a:lstStyle/>
          <a:p>
            <a:r>
              <a:rPr lang="en-GB" dirty="0"/>
              <a:t>WHEM: Implication for practice</a:t>
            </a:r>
          </a:p>
        </p:txBody>
      </p:sp>
      <p:pic>
        <p:nvPicPr>
          <p:cNvPr id="4" name="Picture 3">
            <a:extLst>
              <a:ext uri="{FF2B5EF4-FFF2-40B4-BE49-F238E27FC236}">
                <a16:creationId xmlns:a16="http://schemas.microsoft.com/office/drawing/2014/main" id="{E24FD8B2-9DE7-47DC-A78E-0343238C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896743"/>
            <a:ext cx="11973582" cy="12193"/>
          </a:xfrm>
          <a:prstGeom prst="rect">
            <a:avLst/>
          </a:prstGeom>
        </p:spPr>
      </p:pic>
      <p:sp>
        <p:nvSpPr>
          <p:cNvPr id="3" name="TextBox 2">
            <a:extLst>
              <a:ext uri="{FF2B5EF4-FFF2-40B4-BE49-F238E27FC236}">
                <a16:creationId xmlns:a16="http://schemas.microsoft.com/office/drawing/2014/main" id="{C40E8645-4157-40E8-9A7F-3A96CCC22CCD}"/>
              </a:ext>
            </a:extLst>
          </p:cNvPr>
          <p:cNvSpPr txBox="1"/>
          <p:nvPr/>
        </p:nvSpPr>
        <p:spPr>
          <a:xfrm>
            <a:off x="569681" y="956880"/>
            <a:ext cx="11052637" cy="4944239"/>
          </a:xfrm>
          <a:prstGeom prst="rect">
            <a:avLst/>
          </a:prstGeom>
          <a:noFill/>
        </p:spPr>
        <p:txBody>
          <a:bodyPr wrap="square" rtlCol="0">
            <a:spAutoFit/>
          </a:bodyPr>
          <a:lstStyle/>
          <a:p>
            <a:pPr>
              <a:lnSpc>
                <a:spcPct val="114000"/>
              </a:lnSpc>
            </a:pPr>
            <a:r>
              <a:rPr lang="en-GB" sz="2800" b="1" dirty="0"/>
              <a:t>Multidimensional tool to support women in planning for their childbirth</a:t>
            </a:r>
          </a:p>
          <a:p>
            <a:pPr marL="457200" indent="-457200">
              <a:lnSpc>
                <a:spcPct val="114000"/>
              </a:lnSpc>
              <a:buFontTx/>
              <a:buChar char="-"/>
            </a:pPr>
            <a:r>
              <a:rPr lang="en-GB" sz="2800" dirty="0"/>
              <a:t>Understand personal situations based on women’s status and power</a:t>
            </a:r>
          </a:p>
          <a:p>
            <a:pPr marL="457200" indent="-457200">
              <a:lnSpc>
                <a:spcPct val="114000"/>
              </a:lnSpc>
              <a:buFontTx/>
              <a:buChar char="-"/>
            </a:pPr>
            <a:r>
              <a:rPr lang="en-GB" sz="2800" dirty="0"/>
              <a:t>Anticipate and counteract the occurrence of delay </a:t>
            </a:r>
          </a:p>
          <a:p>
            <a:pPr marL="457200" indent="-457200">
              <a:lnSpc>
                <a:spcPct val="114000"/>
              </a:lnSpc>
              <a:buFontTx/>
              <a:buChar char="-"/>
            </a:pPr>
            <a:r>
              <a:rPr lang="en-GB" sz="2800" dirty="0"/>
              <a:t>Basis for discussion with each woman </a:t>
            </a:r>
          </a:p>
          <a:p>
            <a:pPr marL="457200" indent="-457200">
              <a:lnSpc>
                <a:spcPct val="114000"/>
              </a:lnSpc>
              <a:buFontTx/>
              <a:buChar char="-"/>
            </a:pPr>
            <a:r>
              <a:rPr lang="en-GB" sz="2800" dirty="0"/>
              <a:t>Develop tailor made plan (no simple checklist)</a:t>
            </a:r>
          </a:p>
          <a:p>
            <a:pPr marL="457200" indent="-457200">
              <a:lnSpc>
                <a:spcPct val="114000"/>
              </a:lnSpc>
              <a:buFontTx/>
              <a:buChar char="-"/>
            </a:pPr>
            <a:endParaRPr lang="en-GB" sz="2800" dirty="0"/>
          </a:p>
          <a:p>
            <a:pPr>
              <a:lnSpc>
                <a:spcPct val="114000"/>
              </a:lnSpc>
            </a:pPr>
            <a:r>
              <a:rPr lang="en-GB" sz="2800" b="1" dirty="0"/>
              <a:t>Way forward </a:t>
            </a:r>
          </a:p>
          <a:p>
            <a:pPr marL="457200" indent="-457200">
              <a:lnSpc>
                <a:spcPct val="114000"/>
              </a:lnSpc>
              <a:buFont typeface="Arial" panose="020B0604020202020204" pitchFamily="34" charset="0"/>
              <a:buChar char="•"/>
            </a:pPr>
            <a:r>
              <a:rPr lang="en-GB" sz="2800" dirty="0"/>
              <a:t>Gain feedback around the tool and refine </a:t>
            </a:r>
          </a:p>
          <a:p>
            <a:pPr marL="457200" indent="-457200">
              <a:lnSpc>
                <a:spcPct val="114000"/>
              </a:lnSpc>
              <a:buFont typeface="Arial" panose="020B0604020202020204" pitchFamily="34" charset="0"/>
              <a:buChar char="•"/>
            </a:pPr>
            <a:r>
              <a:rPr lang="en-GB" sz="2800" dirty="0"/>
              <a:t>Piloting the tool in LMICs </a:t>
            </a:r>
          </a:p>
          <a:p>
            <a:endParaRPr lang="en-GB" sz="2800" dirty="0"/>
          </a:p>
        </p:txBody>
      </p:sp>
      <p:pic>
        <p:nvPicPr>
          <p:cNvPr id="15" name="Picture 14" descr="A group of people sitting on chairs&#10;&#10;Description automatically generated with low confidence">
            <a:extLst>
              <a:ext uri="{FF2B5EF4-FFF2-40B4-BE49-F238E27FC236}">
                <a16:creationId xmlns:a16="http://schemas.microsoft.com/office/drawing/2014/main" id="{D64DB2DF-7605-49F8-BC83-ED4FFE41D674}"/>
              </a:ext>
            </a:extLst>
          </p:cNvPr>
          <p:cNvPicPr>
            <a:picLocks noChangeAspect="1"/>
          </p:cNvPicPr>
          <p:nvPr/>
        </p:nvPicPr>
        <p:blipFill rotWithShape="1">
          <a:blip r:embed="rId3">
            <a:extLst>
              <a:ext uri="{28A0092B-C50C-407E-A947-70E740481C1C}">
                <a14:useLocalDpi xmlns:a14="http://schemas.microsoft.com/office/drawing/2010/main" val="0"/>
              </a:ext>
            </a:extLst>
          </a:blip>
          <a:srcRect l="21109"/>
          <a:stretch/>
        </p:blipFill>
        <p:spPr>
          <a:xfrm>
            <a:off x="8427027" y="2813064"/>
            <a:ext cx="3764973" cy="3579278"/>
          </a:xfrm>
          <a:prstGeom prst="rect">
            <a:avLst/>
          </a:prstGeom>
        </p:spPr>
      </p:pic>
      <p:sp>
        <p:nvSpPr>
          <p:cNvPr id="16" name="TextBox 15">
            <a:extLst>
              <a:ext uri="{FF2B5EF4-FFF2-40B4-BE49-F238E27FC236}">
                <a16:creationId xmlns:a16="http://schemas.microsoft.com/office/drawing/2014/main" id="{65C15E28-FE90-46F2-BA3B-1E9F3EDFCB76}"/>
              </a:ext>
            </a:extLst>
          </p:cNvPr>
          <p:cNvSpPr txBox="1"/>
          <p:nvPr/>
        </p:nvSpPr>
        <p:spPr>
          <a:xfrm>
            <a:off x="8427027" y="6392342"/>
            <a:ext cx="3655764" cy="369332"/>
          </a:xfrm>
          <a:prstGeom prst="rect">
            <a:avLst/>
          </a:prstGeom>
          <a:noFill/>
        </p:spPr>
        <p:txBody>
          <a:bodyPr wrap="square" rtlCol="0">
            <a:spAutoFit/>
          </a:bodyPr>
          <a:lstStyle/>
          <a:p>
            <a:r>
              <a:rPr lang="en-GB" dirty="0"/>
              <a:t>Source: NIHR Group on Stillbirth</a:t>
            </a:r>
          </a:p>
        </p:txBody>
      </p:sp>
    </p:spTree>
    <p:extLst>
      <p:ext uri="{BB962C8B-B14F-4D97-AF65-F5344CB8AC3E}">
        <p14:creationId xmlns:p14="http://schemas.microsoft.com/office/powerpoint/2010/main" val="305727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3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D65D8BD6-933F-4BBF-98A0-E222C163F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125304"/>
            <a:ext cx="10905066" cy="4607391"/>
          </a:xfrm>
          <a:prstGeom prst="rect">
            <a:avLst/>
          </a:prstGeom>
        </p:spPr>
      </p:pic>
    </p:spTree>
    <p:extLst>
      <p:ext uri="{BB962C8B-B14F-4D97-AF65-F5344CB8AC3E}">
        <p14:creationId xmlns:p14="http://schemas.microsoft.com/office/powerpoint/2010/main" val="887456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3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B091D10-A3C6-423F-AA7F-4605F0E1A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602402"/>
            <a:ext cx="10905066" cy="3653196"/>
          </a:xfrm>
          <a:prstGeom prst="rect">
            <a:avLst/>
          </a:prstGeom>
        </p:spPr>
      </p:pic>
    </p:spTree>
    <p:extLst>
      <p:ext uri="{BB962C8B-B14F-4D97-AF65-F5344CB8AC3E}">
        <p14:creationId xmlns:p14="http://schemas.microsoft.com/office/powerpoint/2010/main" val="538881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F097-DD70-4E2E-A0B9-187E79B12A5A}"/>
              </a:ext>
            </a:extLst>
          </p:cNvPr>
          <p:cNvSpPr>
            <a:spLocks noGrp="1"/>
          </p:cNvSpPr>
          <p:nvPr>
            <p:ph type="title"/>
          </p:nvPr>
        </p:nvSpPr>
        <p:spPr>
          <a:xfrm>
            <a:off x="744894" y="88900"/>
            <a:ext cx="10515600" cy="1325563"/>
          </a:xfrm>
        </p:spPr>
        <p:txBody>
          <a:bodyPr/>
          <a:lstStyle/>
          <a:p>
            <a:r>
              <a:rPr lang="en-GB" dirty="0"/>
              <a:t>References</a:t>
            </a:r>
          </a:p>
        </p:txBody>
      </p:sp>
      <p:sp>
        <p:nvSpPr>
          <p:cNvPr id="3" name="Content Placeholder 2">
            <a:extLst>
              <a:ext uri="{FF2B5EF4-FFF2-40B4-BE49-F238E27FC236}">
                <a16:creationId xmlns:a16="http://schemas.microsoft.com/office/drawing/2014/main" id="{EAB79C63-D593-4CEA-92B1-F3411714822D}"/>
              </a:ext>
            </a:extLst>
          </p:cNvPr>
          <p:cNvSpPr>
            <a:spLocks noGrp="1"/>
          </p:cNvSpPr>
          <p:nvPr>
            <p:ph idx="1"/>
          </p:nvPr>
        </p:nvSpPr>
        <p:spPr>
          <a:xfrm>
            <a:off x="838200" y="1573698"/>
            <a:ext cx="10515600" cy="4351338"/>
          </a:xfrm>
        </p:spPr>
        <p:txBody>
          <a:bodyPr>
            <a:noAutofit/>
          </a:bodyPr>
          <a:lstStyle/>
          <a:p>
            <a:r>
              <a:rPr lang="en-GB" sz="2000" dirty="0"/>
              <a:t>Bapat U, </a:t>
            </a:r>
            <a:r>
              <a:rPr lang="en-GB" sz="2000" dirty="0" err="1"/>
              <a:t>Alcock</a:t>
            </a:r>
            <a:r>
              <a:rPr lang="en-GB" sz="2000" dirty="0"/>
              <a:t> G, More MS, Das S, Joshi W, </a:t>
            </a:r>
            <a:r>
              <a:rPr lang="en-GB" sz="2000" dirty="0" err="1"/>
              <a:t>Osrin</a:t>
            </a:r>
            <a:r>
              <a:rPr lang="en-GB" sz="2000" dirty="0"/>
              <a:t> D. Stillbirths and </a:t>
            </a:r>
            <a:r>
              <a:rPr lang="en-GB" sz="2000" dirty="0" err="1"/>
              <a:t>newborn</a:t>
            </a:r>
            <a:r>
              <a:rPr lang="en-GB" sz="2000" dirty="0"/>
              <a:t> deaths in slum settlements in Mumbai, India: a prospective verbal autopsy study. BMC Pregnancy Childbirth. 2012;12:39. </a:t>
            </a:r>
          </a:p>
          <a:p>
            <a:r>
              <a:rPr lang="en-GB" sz="2000" dirty="0"/>
              <a:t>Briscoe L, Lavender T, McGowan L. A concept analysis of women's vulnerability during pregnancy, birth and the postnatal period. J Adv </a:t>
            </a:r>
            <a:r>
              <a:rPr lang="en-GB" sz="2000" dirty="0" err="1"/>
              <a:t>Nurs</a:t>
            </a:r>
            <a:r>
              <a:rPr lang="en-GB" sz="2000" dirty="0"/>
              <a:t>. 2016;72(10):2330–45</a:t>
            </a:r>
          </a:p>
          <a:p>
            <a:r>
              <a:rPr lang="en-GB" sz="2000" dirty="0" err="1"/>
              <a:t>Musafili</a:t>
            </a:r>
            <a:r>
              <a:rPr lang="en-GB" sz="2000" dirty="0"/>
              <a:t> A, Persson L, </a:t>
            </a:r>
            <a:r>
              <a:rPr lang="en-GB" sz="2000" dirty="0" err="1"/>
              <a:t>Baribwira</a:t>
            </a:r>
            <a:r>
              <a:rPr lang="en-GB" sz="2000" dirty="0"/>
              <a:t> C, </a:t>
            </a:r>
            <a:r>
              <a:rPr lang="en-GB" sz="2000" dirty="0" err="1"/>
              <a:t>Påfs</a:t>
            </a:r>
            <a:r>
              <a:rPr lang="en-GB" sz="2000" dirty="0"/>
              <a:t> J, Mulindwa PA, Essén B. Case review of perinatal deaths at hospitals in Kigali, Rwanda: perinatal audit with application of a three-delays analysis. BMC Pregnancy Childbirth. 2017;17:85</a:t>
            </a:r>
          </a:p>
          <a:p>
            <a:r>
              <a:rPr lang="en-GB" sz="2000" dirty="0" err="1"/>
              <a:t>Tunçalp</a:t>
            </a:r>
            <a:r>
              <a:rPr lang="en-GB" sz="2000" dirty="0"/>
              <a:t> </a:t>
            </a:r>
            <a:r>
              <a:rPr lang="az-Cyrl-AZ" sz="2000" dirty="0"/>
              <a:t>Ӧ, </a:t>
            </a:r>
            <a:r>
              <a:rPr lang="en-GB" sz="2000" dirty="0"/>
              <a:t>Were WM, MacLennan C, </a:t>
            </a:r>
            <a:r>
              <a:rPr lang="en-GB" sz="2000" dirty="0" err="1"/>
              <a:t>Oladapo</a:t>
            </a:r>
            <a:r>
              <a:rPr lang="en-GB" sz="2000" dirty="0"/>
              <a:t> OT, </a:t>
            </a:r>
            <a:r>
              <a:rPr lang="en-GB" sz="2000" dirty="0" err="1"/>
              <a:t>Gülmezoglu</a:t>
            </a:r>
            <a:r>
              <a:rPr lang="en-GB" sz="2000" dirty="0"/>
              <a:t> AM, </a:t>
            </a:r>
            <a:r>
              <a:rPr lang="en-GB" sz="2000" dirty="0" err="1"/>
              <a:t>Bahl</a:t>
            </a:r>
            <a:r>
              <a:rPr lang="en-GB" sz="2000" dirty="0"/>
              <a:t> R, </a:t>
            </a:r>
            <a:r>
              <a:rPr lang="en-GB" sz="2000" dirty="0" err="1"/>
              <a:t>Daelmans</a:t>
            </a:r>
            <a:r>
              <a:rPr lang="en-GB" sz="2000" dirty="0"/>
              <a:t> B, Mathai M, Say L, Kristensen F, Temmerman M, </a:t>
            </a:r>
            <a:r>
              <a:rPr lang="en-GB" sz="2000" dirty="0" err="1"/>
              <a:t>Bustreo</a:t>
            </a:r>
            <a:r>
              <a:rPr lang="en-GB" sz="2000" dirty="0"/>
              <a:t> F. Quality of care for pregnant women and </a:t>
            </a:r>
            <a:r>
              <a:rPr lang="en-GB" sz="2000" dirty="0" err="1"/>
              <a:t>newborns</a:t>
            </a:r>
            <a:r>
              <a:rPr lang="en-GB" sz="2000" dirty="0"/>
              <a:t>– the WHO vision. Br J </a:t>
            </a:r>
            <a:r>
              <a:rPr lang="en-GB" sz="2000" dirty="0" err="1"/>
              <a:t>Obstet</a:t>
            </a:r>
            <a:r>
              <a:rPr lang="en-GB" sz="2000" dirty="0"/>
              <a:t> </a:t>
            </a:r>
            <a:r>
              <a:rPr lang="en-GB" sz="2000" dirty="0" err="1"/>
              <a:t>Gynaecol</a:t>
            </a:r>
            <a:r>
              <a:rPr lang="en-GB" sz="2000" dirty="0"/>
              <a:t>. 2015;122(8):1045–9</a:t>
            </a:r>
          </a:p>
          <a:p>
            <a:r>
              <a:rPr lang="en-GB" sz="2000" dirty="0"/>
              <a:t>Thaddeus S, Maine D. Too far to walk: maternal mortality in context. Soc Sci Med. 1994;38:1091–110</a:t>
            </a:r>
          </a:p>
          <a:p>
            <a:endParaRPr lang="en-GB" sz="2000" dirty="0"/>
          </a:p>
          <a:p>
            <a:pPr marL="0" indent="0">
              <a:buNone/>
            </a:pPr>
            <a:endParaRPr lang="en-GB" sz="2000" dirty="0"/>
          </a:p>
        </p:txBody>
      </p:sp>
      <p:pic>
        <p:nvPicPr>
          <p:cNvPr id="4" name="Picture 3">
            <a:extLst>
              <a:ext uri="{FF2B5EF4-FFF2-40B4-BE49-F238E27FC236}">
                <a16:creationId xmlns:a16="http://schemas.microsoft.com/office/drawing/2014/main" id="{0FD5049D-91B7-497F-BC74-06F04129D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402270"/>
            <a:ext cx="11973582" cy="12193"/>
          </a:xfrm>
          <a:prstGeom prst="rect">
            <a:avLst/>
          </a:prstGeom>
        </p:spPr>
      </p:pic>
    </p:spTree>
    <p:extLst>
      <p:ext uri="{BB962C8B-B14F-4D97-AF65-F5344CB8AC3E}">
        <p14:creationId xmlns:p14="http://schemas.microsoft.com/office/powerpoint/2010/main" val="2378659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F097-DD70-4E2E-A0B9-187E79B12A5A}"/>
              </a:ext>
            </a:extLst>
          </p:cNvPr>
          <p:cNvSpPr>
            <a:spLocks noGrp="1"/>
          </p:cNvSpPr>
          <p:nvPr>
            <p:ph type="title"/>
          </p:nvPr>
        </p:nvSpPr>
        <p:spPr>
          <a:xfrm>
            <a:off x="922175" y="1825625"/>
            <a:ext cx="10515600" cy="1325563"/>
          </a:xfrm>
        </p:spPr>
        <p:txBody>
          <a:bodyPr>
            <a:normAutofit/>
          </a:bodyPr>
          <a:lstStyle/>
          <a:p>
            <a:br>
              <a:rPr lang="en-GB" sz="2200" dirty="0"/>
            </a:br>
            <a:br>
              <a:rPr lang="en-GB" sz="2200" dirty="0"/>
            </a:br>
            <a:endParaRPr lang="en-GB" sz="2200" dirty="0"/>
          </a:p>
        </p:txBody>
      </p:sp>
      <p:sp>
        <p:nvSpPr>
          <p:cNvPr id="3" name="Content Placeholder 2">
            <a:extLst>
              <a:ext uri="{FF2B5EF4-FFF2-40B4-BE49-F238E27FC236}">
                <a16:creationId xmlns:a16="http://schemas.microsoft.com/office/drawing/2014/main" id="{EAB79C63-D593-4CEA-92B1-F3411714822D}"/>
              </a:ext>
            </a:extLst>
          </p:cNvPr>
          <p:cNvSpPr>
            <a:spLocks noGrp="1"/>
          </p:cNvSpPr>
          <p:nvPr>
            <p:ph idx="1"/>
          </p:nvPr>
        </p:nvSpPr>
        <p:spPr>
          <a:xfrm>
            <a:off x="838200" y="1573697"/>
            <a:ext cx="10899710" cy="4351338"/>
          </a:xfrm>
        </p:spPr>
        <p:txBody>
          <a:bodyPr>
            <a:noAutofit/>
          </a:bodyPr>
          <a:lstStyle/>
          <a:p>
            <a:pPr>
              <a:lnSpc>
                <a:spcPct val="100000"/>
              </a:lnSpc>
              <a:spcBef>
                <a:spcPts val="0"/>
              </a:spcBef>
            </a:pPr>
            <a:r>
              <a:rPr lang="en-GB" sz="1600" dirty="0" err="1"/>
              <a:t>Bohren</a:t>
            </a:r>
            <a:r>
              <a:rPr lang="en-GB" sz="1600" dirty="0"/>
              <a:t> MA, Hunter EC, </a:t>
            </a:r>
            <a:r>
              <a:rPr lang="en-GB" sz="1600" dirty="0" err="1"/>
              <a:t>Munthe</a:t>
            </a:r>
            <a:r>
              <a:rPr lang="en-GB" sz="1600" dirty="0"/>
              <a:t>-Kaas HM, et al. Facilitators and barriers to facility-based delivery in low- and middle-income countries: A qualitative evidence synthesis. </a:t>
            </a:r>
            <a:r>
              <a:rPr lang="en-GB" sz="1600" dirty="0" err="1"/>
              <a:t>Reprod</a:t>
            </a:r>
            <a:r>
              <a:rPr lang="en-GB" sz="1600" dirty="0"/>
              <a:t> Health. 2014 Sept;11:71. </a:t>
            </a:r>
          </a:p>
          <a:p>
            <a:pPr>
              <a:lnSpc>
                <a:spcPct val="100000"/>
              </a:lnSpc>
              <a:spcBef>
                <a:spcPts val="0"/>
              </a:spcBef>
            </a:pPr>
            <a:r>
              <a:rPr lang="en-GB" sz="1600" dirty="0"/>
              <a:t>Carroll C, Booth A, </a:t>
            </a:r>
            <a:r>
              <a:rPr lang="en-GB" sz="1600" dirty="0" err="1"/>
              <a:t>Leaviss</a:t>
            </a:r>
            <a:r>
              <a:rPr lang="en-GB" sz="1600" dirty="0"/>
              <a:t> J, et al. “Best fit” framework synthesis: refining the method. BMC Med Res </a:t>
            </a:r>
            <a:r>
              <a:rPr lang="en-GB" sz="1600" dirty="0" err="1"/>
              <a:t>Methodol</a:t>
            </a:r>
            <a:r>
              <a:rPr lang="en-GB" sz="1600" dirty="0"/>
              <a:t>. 2013 Mar 13;13:37.</a:t>
            </a:r>
          </a:p>
          <a:p>
            <a:pPr>
              <a:lnSpc>
                <a:spcPct val="100000"/>
              </a:lnSpc>
              <a:spcBef>
                <a:spcPts val="0"/>
              </a:spcBef>
            </a:pPr>
            <a:r>
              <a:rPr lang="en-GB" sz="1600" dirty="0"/>
              <a:t> Combs Thorsen V, </a:t>
            </a:r>
            <a:r>
              <a:rPr lang="en-GB" sz="1600" dirty="0" err="1"/>
              <a:t>Sundby</a:t>
            </a:r>
            <a:r>
              <a:rPr lang="en-GB" sz="1600" dirty="0"/>
              <a:t> J, </a:t>
            </a:r>
            <a:r>
              <a:rPr lang="en-GB" sz="1600" dirty="0" err="1"/>
              <a:t>Malata</a:t>
            </a:r>
            <a:r>
              <a:rPr lang="en-GB" sz="1600" dirty="0"/>
              <a:t> A. Piecing together the maternal death puzzle through narratives: the three delays model revisited. </a:t>
            </a:r>
            <a:r>
              <a:rPr lang="en-GB" sz="1600" dirty="0" err="1"/>
              <a:t>PLoS</a:t>
            </a:r>
            <a:r>
              <a:rPr lang="en-GB" sz="1600" dirty="0"/>
              <a:t> One. 2012 Dec 19;7:e52090–e52090.</a:t>
            </a:r>
          </a:p>
          <a:p>
            <a:pPr>
              <a:lnSpc>
                <a:spcPct val="100000"/>
              </a:lnSpc>
              <a:spcBef>
                <a:spcPts val="0"/>
              </a:spcBef>
            </a:pPr>
            <a:r>
              <a:rPr lang="en-GB" sz="1600" dirty="0"/>
              <a:t>Cooke A, Smith D, Booth A. Beyond </a:t>
            </a:r>
            <a:r>
              <a:rPr lang="en-GB" sz="1600" dirty="0" err="1"/>
              <a:t>PICO:the</a:t>
            </a:r>
            <a:r>
              <a:rPr lang="en-GB" sz="1600" dirty="0"/>
              <a:t> SPIDER tool for qualitative evidence synthesis. Qual Health Res. 2012;22:1435–1443. </a:t>
            </a:r>
          </a:p>
          <a:p>
            <a:pPr>
              <a:lnSpc>
                <a:spcPct val="100000"/>
              </a:lnSpc>
              <a:spcBef>
                <a:spcPts val="0"/>
              </a:spcBef>
            </a:pPr>
            <a:r>
              <a:rPr lang="en-GB" sz="1600" dirty="0" err="1"/>
              <a:t>D’Ambruoso</a:t>
            </a:r>
            <a:r>
              <a:rPr lang="en-GB" sz="1600" dirty="0"/>
              <a:t> L, </a:t>
            </a:r>
            <a:r>
              <a:rPr lang="en-GB" sz="1600" dirty="0" err="1"/>
              <a:t>Byass</a:t>
            </a:r>
            <a:r>
              <a:rPr lang="en-GB" sz="1600" dirty="0"/>
              <a:t> P, </a:t>
            </a:r>
            <a:r>
              <a:rPr lang="en-GB" sz="1600" dirty="0" err="1"/>
              <a:t>Qomariyah</a:t>
            </a:r>
            <a:r>
              <a:rPr lang="en-GB" sz="1600" dirty="0"/>
              <a:t> SN, et al. A lost cause? Extending verbal autopsy to investigate biomedical and socio-cultural causes of maternal death in Burkina Faso and Indonesia. Soc Sci Med. 2010;71:1728–1738Pagalday-Olivares P, </a:t>
            </a:r>
            <a:r>
              <a:rPr lang="en-GB" sz="1600" dirty="0" err="1"/>
              <a:t>Sjoqvist</a:t>
            </a:r>
            <a:r>
              <a:rPr lang="en-GB" sz="1600" dirty="0"/>
              <a:t> BA, </a:t>
            </a:r>
            <a:r>
              <a:rPr lang="en-GB" sz="1600" dirty="0" err="1"/>
              <a:t>Adjordor</a:t>
            </a:r>
            <a:r>
              <a:rPr lang="en-GB" sz="1600" dirty="0"/>
              <a:t>-van de Beek J, et al. Exploring the feasibility of eHealth solutions to decrease delays in maternal healthcare in remote communities of Ghana. BMC Med Inform </a:t>
            </a:r>
            <a:r>
              <a:rPr lang="en-GB" sz="1600" dirty="0" err="1"/>
              <a:t>Decis</a:t>
            </a:r>
            <a:r>
              <a:rPr lang="en-GB" sz="1600" dirty="0"/>
              <a:t> </a:t>
            </a:r>
            <a:r>
              <a:rPr lang="en-GB" sz="1600" dirty="0" err="1"/>
              <a:t>Mak</a:t>
            </a:r>
            <a:r>
              <a:rPr lang="en-GB" sz="1600" dirty="0"/>
              <a:t>. 2017 Dec 2;17:156. </a:t>
            </a:r>
          </a:p>
          <a:p>
            <a:pPr>
              <a:lnSpc>
                <a:spcPct val="100000"/>
              </a:lnSpc>
              <a:spcBef>
                <a:spcPts val="0"/>
              </a:spcBef>
            </a:pPr>
            <a:r>
              <a:rPr lang="en-GB" sz="1600" dirty="0" err="1"/>
              <a:t>Flemming</a:t>
            </a:r>
            <a:r>
              <a:rPr lang="en-GB" sz="1600" dirty="0"/>
              <a:t> K, Booth A, Garside R, et al. Qualitative evidence synthesis for complex interventions and guideline development: clarification of the purpose, designs and relevant methods. BMJ Glob Health. 2019;4:e000882. </a:t>
            </a:r>
          </a:p>
          <a:p>
            <a:pPr>
              <a:lnSpc>
                <a:spcPct val="100000"/>
              </a:lnSpc>
              <a:spcBef>
                <a:spcPts val="0"/>
              </a:spcBef>
            </a:pPr>
            <a:r>
              <a:rPr lang="en-GB" sz="1600" dirty="0"/>
              <a:t>Hawker S, Payne S, Kerr C, et al. Appraising the evidence: reviewing disparate data systematically. Qual Health Res. 2002;12:1284–1299. </a:t>
            </a:r>
          </a:p>
          <a:p>
            <a:pPr>
              <a:lnSpc>
                <a:spcPct val="100000"/>
              </a:lnSpc>
              <a:spcBef>
                <a:spcPts val="0"/>
              </a:spcBef>
            </a:pPr>
            <a:r>
              <a:rPr lang="en-GB" sz="1600" dirty="0" err="1"/>
              <a:t>Pacagnella</a:t>
            </a:r>
            <a:r>
              <a:rPr lang="en-GB" sz="1600" dirty="0"/>
              <a:t> RC, </a:t>
            </a:r>
            <a:r>
              <a:rPr lang="en-GB" sz="1600" dirty="0" err="1"/>
              <a:t>Cecatti</a:t>
            </a:r>
            <a:r>
              <a:rPr lang="en-GB" sz="1600" dirty="0"/>
              <a:t> JG, </a:t>
            </a:r>
            <a:r>
              <a:rPr lang="en-GB" sz="1600" dirty="0" err="1"/>
              <a:t>Osis</a:t>
            </a:r>
            <a:r>
              <a:rPr lang="en-GB" sz="1600" dirty="0"/>
              <a:t> MJ, et al. The role of delays in severe maternal morbidity and mortality: expanding the conceptual framework. </a:t>
            </a:r>
            <a:r>
              <a:rPr lang="en-GB" sz="1600" dirty="0" err="1"/>
              <a:t>Reprod</a:t>
            </a:r>
            <a:r>
              <a:rPr lang="en-GB" sz="1600" dirty="0"/>
              <a:t> Health Matters. 2012;20:155–163. </a:t>
            </a:r>
          </a:p>
          <a:p>
            <a:pPr>
              <a:lnSpc>
                <a:spcPct val="100000"/>
              </a:lnSpc>
              <a:spcBef>
                <a:spcPts val="0"/>
              </a:spcBef>
            </a:pPr>
            <a:r>
              <a:rPr lang="en-GB" sz="1600" dirty="0"/>
              <a:t>Sharma V, </a:t>
            </a:r>
            <a:r>
              <a:rPr lang="en-GB" sz="1600" dirty="0" err="1"/>
              <a:t>Leight</a:t>
            </a:r>
            <a:r>
              <a:rPr lang="en-GB" sz="1600" dirty="0"/>
              <a:t> J, </a:t>
            </a:r>
            <a:r>
              <a:rPr lang="en-GB" sz="1600" dirty="0" err="1"/>
              <a:t>AbdulAziz</a:t>
            </a:r>
            <a:r>
              <a:rPr lang="en-GB" sz="1600" dirty="0"/>
              <a:t> F, et al. Illness recognition, decision-making, and care-seeking for maternal and newborn complications: a qualitative study in Jigawa State, Northern Nigeria. J Health </a:t>
            </a:r>
            <a:r>
              <a:rPr lang="en-GB" sz="1600" dirty="0" err="1"/>
              <a:t>Popul</a:t>
            </a:r>
            <a:r>
              <a:rPr lang="en-GB" sz="1600" dirty="0"/>
              <a:t> </a:t>
            </a:r>
            <a:r>
              <a:rPr lang="en-GB" sz="1600" dirty="0" err="1"/>
              <a:t>Nutr</a:t>
            </a:r>
            <a:r>
              <a:rPr lang="en-GB" sz="1600" dirty="0"/>
              <a:t>. 2017;36:46. </a:t>
            </a:r>
          </a:p>
        </p:txBody>
      </p:sp>
      <p:pic>
        <p:nvPicPr>
          <p:cNvPr id="4" name="Picture 3">
            <a:extLst>
              <a:ext uri="{FF2B5EF4-FFF2-40B4-BE49-F238E27FC236}">
                <a16:creationId xmlns:a16="http://schemas.microsoft.com/office/drawing/2014/main" id="{0FD5049D-91B7-497F-BC74-06F04129D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402270"/>
            <a:ext cx="11973582" cy="12193"/>
          </a:xfrm>
          <a:prstGeom prst="rect">
            <a:avLst/>
          </a:prstGeom>
        </p:spPr>
      </p:pic>
      <p:sp>
        <p:nvSpPr>
          <p:cNvPr id="8" name="Title 1">
            <a:extLst>
              <a:ext uri="{FF2B5EF4-FFF2-40B4-BE49-F238E27FC236}">
                <a16:creationId xmlns:a16="http://schemas.microsoft.com/office/drawing/2014/main" id="{E735A6D3-E418-4F5D-940C-E1763A90AE8F}"/>
              </a:ext>
            </a:extLst>
          </p:cNvPr>
          <p:cNvSpPr txBox="1">
            <a:spLocks/>
          </p:cNvSpPr>
          <p:nvPr/>
        </p:nvSpPr>
        <p:spPr>
          <a:xfrm>
            <a:off x="838200" y="889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References</a:t>
            </a:r>
          </a:p>
        </p:txBody>
      </p:sp>
    </p:spTree>
    <p:extLst>
      <p:ext uri="{BB962C8B-B14F-4D97-AF65-F5344CB8AC3E}">
        <p14:creationId xmlns:p14="http://schemas.microsoft.com/office/powerpoint/2010/main" val="2285189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hart&#10;&#10;Description automatically generated">
            <a:extLst>
              <a:ext uri="{FF2B5EF4-FFF2-40B4-BE49-F238E27FC236}">
                <a16:creationId xmlns:a16="http://schemas.microsoft.com/office/drawing/2014/main" id="{DDDDE187-58F7-4956-844E-228A78FA6D3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40084" y="1389582"/>
            <a:ext cx="5673248" cy="3782165"/>
          </a:xfrm>
          <a:prstGeom prst="rect">
            <a:avLst/>
          </a:prstGeom>
        </p:spPr>
      </p:pic>
      <p:sp>
        <p:nvSpPr>
          <p:cNvPr id="11" name="Title 1">
            <a:extLst>
              <a:ext uri="{FF2B5EF4-FFF2-40B4-BE49-F238E27FC236}">
                <a16:creationId xmlns:a16="http://schemas.microsoft.com/office/drawing/2014/main" id="{74D1A5C5-FCBF-4E3B-BDC8-D3222167DCA8}"/>
              </a:ext>
            </a:extLst>
          </p:cNvPr>
          <p:cNvSpPr>
            <a:spLocks noGrp="1"/>
          </p:cNvSpPr>
          <p:nvPr>
            <p:ph type="title"/>
          </p:nvPr>
        </p:nvSpPr>
        <p:spPr>
          <a:xfrm>
            <a:off x="740979" y="310907"/>
            <a:ext cx="11004330" cy="1325563"/>
          </a:xfrm>
        </p:spPr>
        <p:txBody>
          <a:bodyPr>
            <a:normAutofit/>
          </a:bodyPr>
          <a:lstStyle/>
          <a:p>
            <a:pPr algn="ctr"/>
            <a:r>
              <a:rPr lang="en-GB" dirty="0"/>
              <a:t>Thank you!</a:t>
            </a:r>
          </a:p>
        </p:txBody>
      </p:sp>
      <p:pic>
        <p:nvPicPr>
          <p:cNvPr id="5" name="Picture 4">
            <a:extLst>
              <a:ext uri="{FF2B5EF4-FFF2-40B4-BE49-F238E27FC236}">
                <a16:creationId xmlns:a16="http://schemas.microsoft.com/office/drawing/2014/main" id="{9B80C12F-A77C-4046-8EA6-08AA1F38C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0140" y="147778"/>
            <a:ext cx="1161761" cy="960793"/>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74D19DB9-A704-4FFF-A1BA-1C4CCE300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356" y="211322"/>
            <a:ext cx="2328033" cy="833707"/>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187EC547-549A-4A36-8615-0AD21BC469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1428" y="5339374"/>
            <a:ext cx="3423432" cy="801790"/>
          </a:xfrm>
          <a:prstGeom prst="rect">
            <a:avLst/>
          </a:prstGeom>
        </p:spPr>
      </p:pic>
      <p:sp>
        <p:nvSpPr>
          <p:cNvPr id="9" name="TextBox 8">
            <a:extLst>
              <a:ext uri="{FF2B5EF4-FFF2-40B4-BE49-F238E27FC236}">
                <a16:creationId xmlns:a16="http://schemas.microsoft.com/office/drawing/2014/main" id="{18169118-A364-4858-9EF1-0EB4C93AEADC}"/>
              </a:ext>
            </a:extLst>
          </p:cNvPr>
          <p:cNvSpPr txBox="1"/>
          <p:nvPr/>
        </p:nvSpPr>
        <p:spPr>
          <a:xfrm>
            <a:off x="511608" y="6299793"/>
            <a:ext cx="11477192" cy="488467"/>
          </a:xfrm>
          <a:prstGeom prst="rect">
            <a:avLst/>
          </a:prstGeom>
          <a:noFill/>
        </p:spPr>
        <p:txBody>
          <a:bodyPr wrap="square">
            <a:spAutoFit/>
          </a:bodyPr>
          <a:lstStyle/>
          <a:p>
            <a:pPr algn="just">
              <a:lnSpc>
                <a:spcPct val="110000"/>
              </a:lnSpc>
              <a:spcAft>
                <a:spcPts val="600"/>
              </a:spcAft>
            </a:pPr>
            <a:r>
              <a:rPr lang="en-US" sz="1200" i="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Disclaimer: This research was funded by the National Institute for Health Research (NIHR) (16/137/53) using UK aid from the UK Government to support global health research. The views expressed in this publication are those of the author(s) and not necessarily those of the NIHR or the UK Department of Health and Social Care.”</a:t>
            </a:r>
            <a:endParaRPr lang="en-GB"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798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2BE8-C8CA-4819-AF71-7D8EB3F7FEF7}"/>
              </a:ext>
            </a:extLst>
          </p:cNvPr>
          <p:cNvSpPr>
            <a:spLocks noGrp="1"/>
          </p:cNvSpPr>
          <p:nvPr>
            <p:ph type="title"/>
          </p:nvPr>
        </p:nvSpPr>
        <p:spPr>
          <a:xfrm>
            <a:off x="838200" y="184149"/>
            <a:ext cx="10515600" cy="1325563"/>
          </a:xfrm>
        </p:spPr>
        <p:txBody>
          <a:bodyPr/>
          <a:lstStyle/>
          <a:p>
            <a:r>
              <a:rPr lang="en-GB" dirty="0"/>
              <a:t>3 Delays Model</a:t>
            </a:r>
          </a:p>
        </p:txBody>
      </p:sp>
      <p:graphicFrame>
        <p:nvGraphicFramePr>
          <p:cNvPr id="4" name="Content Placeholder 3">
            <a:extLst>
              <a:ext uri="{FF2B5EF4-FFF2-40B4-BE49-F238E27FC236}">
                <a16:creationId xmlns:a16="http://schemas.microsoft.com/office/drawing/2014/main" id="{9BC829A1-A754-4155-9E85-2382E8B7D485}"/>
              </a:ext>
            </a:extLst>
          </p:cNvPr>
          <p:cNvGraphicFramePr>
            <a:graphicFrameLocks noGrp="1"/>
          </p:cNvGraphicFramePr>
          <p:nvPr>
            <p:ph idx="1"/>
            <p:extLst>
              <p:ext uri="{D42A27DB-BD31-4B8C-83A1-F6EECF244321}">
                <p14:modId xmlns:p14="http://schemas.microsoft.com/office/powerpoint/2010/main" val="2119947945"/>
              </p:ext>
            </p:extLst>
          </p:nvPr>
        </p:nvGraphicFramePr>
        <p:xfrm>
          <a:off x="838200" y="1825625"/>
          <a:ext cx="10515600" cy="3579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8152BA4-B527-44F0-9195-0F3817BA30F6}"/>
              </a:ext>
            </a:extLst>
          </p:cNvPr>
          <p:cNvSpPr txBox="1"/>
          <p:nvPr/>
        </p:nvSpPr>
        <p:spPr>
          <a:xfrm>
            <a:off x="1056640" y="3429000"/>
            <a:ext cx="2844800" cy="1200329"/>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chemeClr val="bg1"/>
                </a:solidFill>
              </a:rPr>
              <a:t>Deciding to seek care</a:t>
            </a:r>
          </a:p>
        </p:txBody>
      </p:sp>
      <p:sp>
        <p:nvSpPr>
          <p:cNvPr id="8" name="Arrow: Right 7">
            <a:extLst>
              <a:ext uri="{FF2B5EF4-FFF2-40B4-BE49-F238E27FC236}">
                <a16:creationId xmlns:a16="http://schemas.microsoft.com/office/drawing/2014/main" id="{1AAB3F8E-1C78-43BF-9F0C-98E1DB2BED67}"/>
              </a:ext>
            </a:extLst>
          </p:cNvPr>
          <p:cNvSpPr/>
          <p:nvPr/>
        </p:nvSpPr>
        <p:spPr>
          <a:xfrm rot="16200000">
            <a:off x="2326640" y="5540057"/>
            <a:ext cx="548640" cy="3933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8B57E9D7-2738-4257-BA26-CBBFA6DAF8A1}"/>
              </a:ext>
            </a:extLst>
          </p:cNvPr>
          <p:cNvSpPr/>
          <p:nvPr/>
        </p:nvSpPr>
        <p:spPr>
          <a:xfrm rot="16200000">
            <a:off x="9387841" y="5532885"/>
            <a:ext cx="548640" cy="3933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25F37FB8-EA76-4C7A-BBA6-AD891C3C0B99}"/>
              </a:ext>
            </a:extLst>
          </p:cNvPr>
          <p:cNvSpPr/>
          <p:nvPr/>
        </p:nvSpPr>
        <p:spPr>
          <a:xfrm rot="16200000">
            <a:off x="5730241" y="5507256"/>
            <a:ext cx="548640" cy="3933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8478F86-0752-4B0F-8582-C98113C94912}"/>
              </a:ext>
            </a:extLst>
          </p:cNvPr>
          <p:cNvSpPr txBox="1"/>
          <p:nvPr/>
        </p:nvSpPr>
        <p:spPr>
          <a:xfrm>
            <a:off x="838200" y="5971094"/>
            <a:ext cx="10515600" cy="523220"/>
          </a:xfrm>
          <a:prstGeom prst="rect">
            <a:avLst/>
          </a:prstGeom>
          <a:solidFill>
            <a:schemeClr val="tx1"/>
          </a:solidFill>
        </p:spPr>
        <p:txBody>
          <a:bodyPr wrap="square" rtlCol="0">
            <a:spAutoFit/>
          </a:bodyPr>
          <a:lstStyle/>
          <a:p>
            <a:pPr algn="ctr"/>
            <a:r>
              <a:rPr lang="en-GB" sz="2800" dirty="0">
                <a:solidFill>
                  <a:schemeClr val="bg1"/>
                </a:solidFill>
              </a:rPr>
              <a:t>Socio-economic, cultural, access, quality of care factors</a:t>
            </a:r>
          </a:p>
        </p:txBody>
      </p:sp>
      <p:pic>
        <p:nvPicPr>
          <p:cNvPr id="11" name="Picture 10">
            <a:extLst>
              <a:ext uri="{FF2B5EF4-FFF2-40B4-BE49-F238E27FC236}">
                <a16:creationId xmlns:a16="http://schemas.microsoft.com/office/drawing/2014/main" id="{DDE7F651-4990-4984-A40D-EEA9772F5F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209" y="1247458"/>
            <a:ext cx="11973582" cy="12193"/>
          </a:xfrm>
          <a:prstGeom prst="rect">
            <a:avLst/>
          </a:prstGeom>
        </p:spPr>
      </p:pic>
    </p:spTree>
    <p:extLst>
      <p:ext uri="{BB962C8B-B14F-4D97-AF65-F5344CB8AC3E}">
        <p14:creationId xmlns:p14="http://schemas.microsoft.com/office/powerpoint/2010/main" val="275582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7EC8-A7EC-49F2-80D8-733D335A6352}"/>
              </a:ext>
            </a:extLst>
          </p:cNvPr>
          <p:cNvSpPr>
            <a:spLocks noGrp="1"/>
          </p:cNvSpPr>
          <p:nvPr>
            <p:ph type="title"/>
          </p:nvPr>
        </p:nvSpPr>
        <p:spPr/>
        <p:txBody>
          <a:bodyPr/>
          <a:lstStyle/>
          <a:p>
            <a:r>
              <a:rPr lang="en-GB" dirty="0"/>
              <a:t>Aim</a:t>
            </a:r>
          </a:p>
        </p:txBody>
      </p:sp>
      <p:sp>
        <p:nvSpPr>
          <p:cNvPr id="3" name="Content Placeholder 2">
            <a:extLst>
              <a:ext uri="{FF2B5EF4-FFF2-40B4-BE49-F238E27FC236}">
                <a16:creationId xmlns:a16="http://schemas.microsoft.com/office/drawing/2014/main" id="{F1AD8951-B6D8-4A89-8482-9880CEA9363D}"/>
              </a:ext>
            </a:extLst>
          </p:cNvPr>
          <p:cNvSpPr>
            <a:spLocks noGrp="1"/>
          </p:cNvSpPr>
          <p:nvPr>
            <p:ph idx="1"/>
          </p:nvPr>
        </p:nvSpPr>
        <p:spPr/>
        <p:txBody>
          <a:bodyPr>
            <a:normAutofit/>
          </a:bodyPr>
          <a:lstStyle/>
          <a:p>
            <a:pPr marL="0" indent="0">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Calibri" panose="020F0502020204030204" pitchFamily="34" charset="0"/>
                <a:ea typeface="Calibri" panose="020F0502020204030204" pitchFamily="34" charset="0"/>
                <a:cs typeface="Times New Roman" panose="02020603050405020304" pitchFamily="18" charset="0"/>
              </a:rPr>
              <a:t>To gain understanding of the complexities surrounding delays in effective intrapartum care in Tanzania and Zambia and to use this knowledge to develop and implement appropriate interventions to reduce stillbirths.</a:t>
            </a:r>
          </a:p>
          <a:p>
            <a:endParaRPr lang="en-GB" sz="4000" dirty="0"/>
          </a:p>
        </p:txBody>
      </p:sp>
      <p:pic>
        <p:nvPicPr>
          <p:cNvPr id="5" name="Picture 4">
            <a:extLst>
              <a:ext uri="{FF2B5EF4-FFF2-40B4-BE49-F238E27FC236}">
                <a16:creationId xmlns:a16="http://schemas.microsoft.com/office/drawing/2014/main" id="{73F8CC71-0502-419C-A3B2-FEA1CEFE4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57" y="1584578"/>
            <a:ext cx="11967485" cy="12193"/>
          </a:xfrm>
          <a:prstGeom prst="rect">
            <a:avLst/>
          </a:prstGeom>
        </p:spPr>
      </p:pic>
    </p:spTree>
    <p:extLst>
      <p:ext uri="{BB962C8B-B14F-4D97-AF65-F5344CB8AC3E}">
        <p14:creationId xmlns:p14="http://schemas.microsoft.com/office/powerpoint/2010/main" val="139141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EAAC-3986-454F-B5F2-EA99C5A83F59}"/>
              </a:ext>
            </a:extLst>
          </p:cNvPr>
          <p:cNvSpPr>
            <a:spLocks noGrp="1"/>
          </p:cNvSpPr>
          <p:nvPr>
            <p:ph type="title"/>
          </p:nvPr>
        </p:nvSpPr>
        <p:spPr/>
        <p:txBody>
          <a:bodyPr/>
          <a:lstStyle/>
          <a:p>
            <a:r>
              <a:rPr lang="en-GB" dirty="0"/>
              <a:t>Methods</a:t>
            </a:r>
          </a:p>
        </p:txBody>
      </p:sp>
      <p:sp>
        <p:nvSpPr>
          <p:cNvPr id="3" name="Content Placeholder 2">
            <a:extLst>
              <a:ext uri="{FF2B5EF4-FFF2-40B4-BE49-F238E27FC236}">
                <a16:creationId xmlns:a16="http://schemas.microsoft.com/office/drawing/2014/main" id="{6961ABBA-40F5-4F78-BAE5-1A15361515D0}"/>
              </a:ext>
            </a:extLst>
          </p:cNvPr>
          <p:cNvSpPr>
            <a:spLocks noGrp="1"/>
          </p:cNvSpPr>
          <p:nvPr>
            <p:ph idx="1"/>
          </p:nvPr>
        </p:nvSpPr>
        <p:spPr>
          <a:xfrm>
            <a:off x="474295" y="1856105"/>
            <a:ext cx="6496050" cy="4351338"/>
          </a:xfrm>
        </p:spPr>
        <p:txBody>
          <a:bodyPr>
            <a:normAutofit lnSpcReduction="10000"/>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Mixed-method study, g</a:t>
            </a:r>
            <a:r>
              <a:rPr lang="en-GB" sz="2400" dirty="0">
                <a:effectLst/>
                <a:latin typeface="Calibri" panose="020F0502020204030204" pitchFamily="34" charset="0"/>
                <a:ea typeface="Calibri" panose="020F0502020204030204" pitchFamily="34" charset="0"/>
                <a:cs typeface="Times New Roman" panose="02020603050405020304" pitchFamily="18" charset="0"/>
              </a:rPr>
              <a:t>uided by pragmatism </a:t>
            </a:r>
          </a:p>
          <a:p>
            <a:r>
              <a:rPr lang="en-GB" sz="2400" dirty="0">
                <a:latin typeface="Calibri" panose="020F0502020204030204" pitchFamily="34" charset="0"/>
                <a:ea typeface="Calibri" panose="020F0502020204030204" pitchFamily="34" charset="0"/>
                <a:cs typeface="Times New Roman" panose="02020603050405020304" pitchFamily="18" charset="0"/>
              </a:rPr>
              <a:t>R</a:t>
            </a:r>
            <a:r>
              <a:rPr lang="en-GB" sz="2400" dirty="0">
                <a:effectLst/>
                <a:latin typeface="Calibri" panose="020F0502020204030204" pitchFamily="34" charset="0"/>
                <a:ea typeface="Calibri" panose="020F0502020204030204" pitchFamily="34" charset="0"/>
                <a:cs typeface="Times New Roman" panose="02020603050405020304" pitchFamily="18" charset="0"/>
              </a:rPr>
              <a:t>ural and urban facilities in Tanzania and Zambia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A convergent parallel design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Data collection by; </a:t>
            </a:r>
          </a:p>
          <a:p>
            <a:pPr lvl="1"/>
            <a:r>
              <a:rPr lang="en-GB" sz="2000" dirty="0">
                <a:latin typeface="Calibri" panose="020F0502020204030204" pitchFamily="34" charset="0"/>
                <a:ea typeface="Calibri" panose="020F0502020204030204" pitchFamily="34" charset="0"/>
                <a:cs typeface="Times New Roman" panose="02020603050405020304" pitchFamily="18" charset="0"/>
              </a:rPr>
              <a:t>R</a:t>
            </a:r>
            <a:r>
              <a:rPr lang="en-GB" sz="2000" dirty="0">
                <a:effectLst/>
                <a:latin typeface="Calibri" panose="020F0502020204030204" pitchFamily="34" charset="0"/>
                <a:ea typeface="Calibri" panose="020F0502020204030204" pitchFamily="34" charset="0"/>
                <a:cs typeface="Times New Roman" panose="02020603050405020304" pitchFamily="18" charset="0"/>
              </a:rPr>
              <a:t>etrospective case note review (n=2000) </a:t>
            </a:r>
          </a:p>
          <a:p>
            <a:pPr lvl="1"/>
            <a:r>
              <a:rPr lang="en-GB" sz="2000" dirty="0">
                <a:latin typeface="Calibri" panose="020F0502020204030204" pitchFamily="34" charset="0"/>
                <a:ea typeface="Calibri" panose="020F0502020204030204" pitchFamily="34" charset="0"/>
                <a:cs typeface="Times New Roman" panose="02020603050405020304" pitchFamily="18" charset="0"/>
              </a:rPr>
              <a:t>I</a:t>
            </a:r>
            <a:r>
              <a:rPr lang="en-GB" sz="2000" dirty="0">
                <a:effectLst/>
                <a:latin typeface="Calibri" panose="020F0502020204030204" pitchFamily="34" charset="0"/>
                <a:ea typeface="Calibri" panose="020F0502020204030204" pitchFamily="34" charset="0"/>
                <a:cs typeface="Times New Roman" panose="02020603050405020304" pitchFamily="18" charset="0"/>
              </a:rPr>
              <a:t>n-depth interviews (n=166) </a:t>
            </a:r>
          </a:p>
          <a:p>
            <a:pPr lvl="1"/>
            <a:r>
              <a:rPr lang="en-GB" sz="2000" dirty="0">
                <a:effectLst/>
                <a:latin typeface="Calibri" panose="020F0502020204030204" pitchFamily="34" charset="0"/>
                <a:ea typeface="Calibri" panose="020F0502020204030204" pitchFamily="34" charset="0"/>
                <a:cs typeface="Times New Roman" panose="02020603050405020304" pitchFamily="18" charset="0"/>
              </a:rPr>
              <a:t>Non-participant observations (n=36). </a:t>
            </a:r>
          </a:p>
          <a:p>
            <a:r>
              <a:rPr lang="en-GB" sz="2400" dirty="0">
                <a:latin typeface="Calibri" panose="020F0502020204030204" pitchFamily="34" charset="0"/>
                <a:ea typeface="Calibri" panose="020F0502020204030204" pitchFamily="34" charset="0"/>
                <a:cs typeface="Times New Roman" panose="02020603050405020304" pitchFamily="18" charset="0"/>
              </a:rPr>
              <a:t>Analysis</a:t>
            </a:r>
          </a:p>
          <a:p>
            <a:pPr lvl="1"/>
            <a:r>
              <a:rPr lang="en-GB" sz="2000" dirty="0">
                <a:effectLst/>
                <a:latin typeface="Calibri" panose="020F0502020204030204" pitchFamily="34" charset="0"/>
                <a:ea typeface="Calibri" panose="020F0502020204030204" pitchFamily="34" charset="0"/>
                <a:cs typeface="Times New Roman" panose="02020603050405020304" pitchFamily="18" charset="0"/>
              </a:rPr>
              <a:t>Quantitative data: descriptive statistics and binary logistic regression. </a:t>
            </a:r>
          </a:p>
          <a:p>
            <a:pPr lvl="1"/>
            <a:r>
              <a:rPr lang="en-GB" sz="2000" dirty="0">
                <a:effectLst/>
                <a:latin typeface="Calibri" panose="020F0502020204030204" pitchFamily="34" charset="0"/>
                <a:ea typeface="Calibri" panose="020F0502020204030204" pitchFamily="34" charset="0"/>
                <a:cs typeface="Times New Roman" panose="02020603050405020304" pitchFamily="18" charset="0"/>
              </a:rPr>
              <a:t>Qualitative analysis: followed grounded theory principles.</a:t>
            </a:r>
          </a:p>
          <a:p>
            <a:pPr marL="0" indent="0">
              <a:buNone/>
            </a:pPr>
            <a:endParaRPr lang="en-GB" sz="3600" dirty="0"/>
          </a:p>
        </p:txBody>
      </p:sp>
      <p:pic>
        <p:nvPicPr>
          <p:cNvPr id="5" name="Picture 4">
            <a:extLst>
              <a:ext uri="{FF2B5EF4-FFF2-40B4-BE49-F238E27FC236}">
                <a16:creationId xmlns:a16="http://schemas.microsoft.com/office/drawing/2014/main" id="{DDBD2341-0BFF-45C7-B6F0-38E8AF909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56" y="1594103"/>
            <a:ext cx="11967485" cy="12193"/>
          </a:xfrm>
          <a:prstGeom prst="rect">
            <a:avLst/>
          </a:prstGeom>
        </p:spPr>
      </p:pic>
      <p:pic>
        <p:nvPicPr>
          <p:cNvPr id="6" name="Picture 5">
            <a:extLst>
              <a:ext uri="{FF2B5EF4-FFF2-40B4-BE49-F238E27FC236}">
                <a16:creationId xmlns:a16="http://schemas.microsoft.com/office/drawing/2014/main" id="{60FBE780-D0AC-42D3-9514-953E913AF8B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172960" y="1950720"/>
            <a:ext cx="4544745" cy="3904687"/>
          </a:xfrm>
          <a:prstGeom prst="rect">
            <a:avLst/>
          </a:prstGeom>
        </p:spPr>
      </p:pic>
    </p:spTree>
    <p:extLst>
      <p:ext uri="{BB962C8B-B14F-4D97-AF65-F5344CB8AC3E}">
        <p14:creationId xmlns:p14="http://schemas.microsoft.com/office/powerpoint/2010/main" val="270817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6FAD5-F087-4663-A5FB-A0326C0A6A8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Combined Findings </a:t>
            </a:r>
          </a:p>
        </p:txBody>
      </p:sp>
      <p:pic>
        <p:nvPicPr>
          <p:cNvPr id="5" name="Content Placeholder 4" descr="Table&#10;&#10;Description automatically generated">
            <a:extLst>
              <a:ext uri="{FF2B5EF4-FFF2-40B4-BE49-F238E27FC236}">
                <a16:creationId xmlns:a16="http://schemas.microsoft.com/office/drawing/2014/main" id="{856398D9-6F8F-4885-8477-31E608F355E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
          <a:stretch/>
        </p:blipFill>
        <p:spPr>
          <a:xfrm>
            <a:off x="4777316" y="824315"/>
            <a:ext cx="6780700" cy="5207040"/>
          </a:xfrm>
          <a:prstGeom prst="rect">
            <a:avLst/>
          </a:prstGeom>
          <a:solidFill>
            <a:srgbClr val="C00000"/>
          </a:solidFill>
          <a:ln>
            <a:solidFill>
              <a:srgbClr val="FF0000"/>
            </a:solidFill>
          </a:ln>
        </p:spPr>
      </p:pic>
      <p:sp>
        <p:nvSpPr>
          <p:cNvPr id="3" name="Oval 2">
            <a:extLst>
              <a:ext uri="{FF2B5EF4-FFF2-40B4-BE49-F238E27FC236}">
                <a16:creationId xmlns:a16="http://schemas.microsoft.com/office/drawing/2014/main" id="{68F21883-E135-4B86-9A44-F6DC0FA70EC4}"/>
              </a:ext>
            </a:extLst>
          </p:cNvPr>
          <p:cNvSpPr/>
          <p:nvPr/>
        </p:nvSpPr>
        <p:spPr>
          <a:xfrm>
            <a:off x="8896350" y="1574019"/>
            <a:ext cx="1171575" cy="5691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717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9CB2-3E69-4C42-AADD-F1BEB22749E1}"/>
              </a:ext>
            </a:extLst>
          </p:cNvPr>
          <p:cNvSpPr>
            <a:spLocks noGrp="1"/>
          </p:cNvSpPr>
          <p:nvPr>
            <p:ph type="title"/>
          </p:nvPr>
        </p:nvSpPr>
        <p:spPr/>
        <p:txBody>
          <a:bodyPr/>
          <a:lstStyle/>
          <a:p>
            <a:r>
              <a:rPr lang="en-GB" dirty="0"/>
              <a:t>Reasons for Delay 1: Inadequate Birth Preparedness</a:t>
            </a:r>
          </a:p>
        </p:txBody>
      </p:sp>
      <p:sp>
        <p:nvSpPr>
          <p:cNvPr id="3" name="Content Placeholder 2">
            <a:extLst>
              <a:ext uri="{FF2B5EF4-FFF2-40B4-BE49-F238E27FC236}">
                <a16:creationId xmlns:a16="http://schemas.microsoft.com/office/drawing/2014/main" id="{0C5A58F7-B182-48D4-988D-B03D7E2C4571}"/>
              </a:ext>
            </a:extLst>
          </p:cNvPr>
          <p:cNvSpPr>
            <a:spLocks noGrp="1"/>
          </p:cNvSpPr>
          <p:nvPr>
            <p:ph idx="1"/>
          </p:nvPr>
        </p:nvSpPr>
        <p:spPr>
          <a:xfrm>
            <a:off x="838200" y="2265679"/>
            <a:ext cx="10515600" cy="3911283"/>
          </a:xfrm>
        </p:spPr>
        <p:txBody>
          <a:bodyPr/>
          <a:lstStyle/>
          <a:p>
            <a:pPr marL="0" indent="0">
              <a:buNone/>
            </a:pPr>
            <a:r>
              <a:rPr lang="en-GB" dirty="0"/>
              <a:t>‘The clinic health education class motivated us because during this class we are taught about the important of preparing in advance…such as buying baby layettes.’ [Woman, &gt;1 stillbirth, Tanzania]</a:t>
            </a:r>
          </a:p>
        </p:txBody>
      </p:sp>
      <p:pic>
        <p:nvPicPr>
          <p:cNvPr id="4" name="Picture 3">
            <a:extLst>
              <a:ext uri="{FF2B5EF4-FFF2-40B4-BE49-F238E27FC236}">
                <a16:creationId xmlns:a16="http://schemas.microsoft.com/office/drawing/2014/main" id="{75C76CFF-D08E-45F8-8A6E-D16AD96B0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678495"/>
            <a:ext cx="11973582" cy="12193"/>
          </a:xfrm>
          <a:prstGeom prst="rect">
            <a:avLst/>
          </a:prstGeom>
        </p:spPr>
      </p:pic>
    </p:spTree>
    <p:extLst>
      <p:ext uri="{BB962C8B-B14F-4D97-AF65-F5344CB8AC3E}">
        <p14:creationId xmlns:p14="http://schemas.microsoft.com/office/powerpoint/2010/main" val="127179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E170-EFAE-48FE-958F-BF0107161D1E}"/>
              </a:ext>
            </a:extLst>
          </p:cNvPr>
          <p:cNvSpPr>
            <a:spLocks noGrp="1"/>
          </p:cNvSpPr>
          <p:nvPr>
            <p:ph type="title"/>
          </p:nvPr>
        </p:nvSpPr>
        <p:spPr/>
        <p:txBody>
          <a:bodyPr/>
          <a:lstStyle/>
          <a:p>
            <a:r>
              <a:rPr lang="en-GB" dirty="0"/>
              <a:t>Reason for delay 1: Accessing antenatal care</a:t>
            </a:r>
          </a:p>
        </p:txBody>
      </p:sp>
      <p:sp>
        <p:nvSpPr>
          <p:cNvPr id="3" name="Content Placeholder 2">
            <a:extLst>
              <a:ext uri="{FF2B5EF4-FFF2-40B4-BE49-F238E27FC236}">
                <a16:creationId xmlns:a16="http://schemas.microsoft.com/office/drawing/2014/main" id="{E8659B1D-30C8-44A9-8372-586C87719AC0}"/>
              </a:ext>
            </a:extLst>
          </p:cNvPr>
          <p:cNvSpPr>
            <a:spLocks noGrp="1"/>
          </p:cNvSpPr>
          <p:nvPr>
            <p:ph idx="1"/>
          </p:nvPr>
        </p:nvSpPr>
        <p:spPr/>
        <p:txBody>
          <a:bodyPr/>
          <a:lstStyle/>
          <a:p>
            <a:r>
              <a:rPr lang="en-GB" b="0" i="1" dirty="0">
                <a:solidFill>
                  <a:srgbClr val="333333"/>
                </a:solidFill>
                <a:effectLst/>
                <a:latin typeface="Georgia" panose="02040502050405020303" pitchFamily="18" charset="0"/>
              </a:rPr>
              <a:t>‘There was no AIDS in the past, pregnant women did not have to take medicines so they get scared and decide to remain at home…some it is because they are not married…some because of distances, they can’t afford transport…husband refuses to give money’ [TBA, Tanzania]</a:t>
            </a:r>
          </a:p>
          <a:p>
            <a:pPr marL="0" indent="0">
              <a:buNone/>
            </a:pPr>
            <a:endParaRPr lang="en-GB" b="0" i="1" dirty="0">
              <a:solidFill>
                <a:srgbClr val="333333"/>
              </a:solidFill>
              <a:effectLst/>
              <a:latin typeface="Georgia" panose="02040502050405020303" pitchFamily="18" charset="0"/>
            </a:endParaRPr>
          </a:p>
          <a:p>
            <a:r>
              <a:rPr lang="en-GB" b="0" i="1" dirty="0">
                <a:solidFill>
                  <a:srgbClr val="333333"/>
                </a:solidFill>
                <a:effectLst/>
                <a:latin typeface="Georgia" panose="02040502050405020303" pitchFamily="18" charset="0"/>
              </a:rPr>
              <a:t>‘Some tribes think it is a taboo to attend clinic…some are prevented to attend by husbands and/or old parents who say for example, ‘we have delivered you all without clinics why now do you want to go for clinics?” [Health worker, Tanzania]</a:t>
            </a:r>
            <a:endParaRPr lang="en-GB" dirty="0"/>
          </a:p>
        </p:txBody>
      </p:sp>
      <p:pic>
        <p:nvPicPr>
          <p:cNvPr id="4" name="Picture 3">
            <a:extLst>
              <a:ext uri="{FF2B5EF4-FFF2-40B4-BE49-F238E27FC236}">
                <a16:creationId xmlns:a16="http://schemas.microsoft.com/office/drawing/2014/main" id="{0A4BE18A-9D38-402B-8EC0-CA47B1BCC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9" y="1554670"/>
            <a:ext cx="11973582" cy="12193"/>
          </a:xfrm>
          <a:prstGeom prst="rect">
            <a:avLst/>
          </a:prstGeom>
        </p:spPr>
      </p:pic>
    </p:spTree>
    <p:extLst>
      <p:ext uri="{BB962C8B-B14F-4D97-AF65-F5344CB8AC3E}">
        <p14:creationId xmlns:p14="http://schemas.microsoft.com/office/powerpoint/2010/main" val="4119595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3019</TotalTime>
  <Words>2525</Words>
  <Application>Microsoft Office PowerPoint</Application>
  <PresentationFormat>Widescreen</PresentationFormat>
  <Paragraphs>220</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Georgia</vt:lpstr>
      <vt:lpstr>Office Theme</vt:lpstr>
      <vt:lpstr>Journey of Vulnerability: A Mixed-Methods Study</vt:lpstr>
      <vt:lpstr>PowerPoint Presentation</vt:lpstr>
      <vt:lpstr>Background</vt:lpstr>
      <vt:lpstr>3 Delays Model</vt:lpstr>
      <vt:lpstr>Aim</vt:lpstr>
      <vt:lpstr>Methods</vt:lpstr>
      <vt:lpstr>Combined Findings </vt:lpstr>
      <vt:lpstr>Reasons for Delay 1: Inadequate Birth Preparedness</vt:lpstr>
      <vt:lpstr>Reason for delay 1: Accessing antenatal care</vt:lpstr>
      <vt:lpstr>Reason for Delay 1: Disrespectful Care</vt:lpstr>
      <vt:lpstr>Reasons for Delay 1: Financial Deprivation</vt:lpstr>
      <vt:lpstr>Reasons for Delay 2: Financial deprivation</vt:lpstr>
      <vt:lpstr>Reason for Delay 2: Geographical location </vt:lpstr>
      <vt:lpstr>Reason for Delay 3: Availability of services </vt:lpstr>
      <vt:lpstr>Journey of Vulnerability</vt:lpstr>
      <vt:lpstr>What does this mean?</vt:lpstr>
      <vt:lpstr>Conclusion</vt:lpstr>
      <vt:lpstr>PowerPoint Presentation</vt:lpstr>
      <vt:lpstr>Supporting a solution-based approach to accessing intrapartum care:  A Qualitative Evidence Synthesis</vt:lpstr>
      <vt:lpstr>Background</vt:lpstr>
      <vt:lpstr>Aim</vt:lpstr>
      <vt:lpstr>Methods</vt:lpstr>
      <vt:lpstr>Methods</vt:lpstr>
      <vt:lpstr>Methods</vt:lpstr>
      <vt:lpstr>Results </vt:lpstr>
      <vt:lpstr>Results </vt:lpstr>
      <vt:lpstr>Results </vt:lpstr>
      <vt:lpstr>Results </vt:lpstr>
      <vt:lpstr>Results </vt:lpstr>
      <vt:lpstr>Discussion</vt:lpstr>
      <vt:lpstr>The Women’s Heath Empowerment Model </vt:lpstr>
      <vt:lpstr>The Women’s Heath Empowerment Model </vt:lpstr>
      <vt:lpstr>WHEM: Sources of empowerment</vt:lpstr>
      <vt:lpstr>WHEM: Implication for practice</vt:lpstr>
      <vt:lpstr>PowerPoint Presentation</vt:lpstr>
      <vt:lpstr>PowerPoint Presentation</vt:lpstr>
      <vt:lpstr>References</vt:lpstr>
      <vt:lpstr>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of Vulnerability: A Mixed-Methods Study</dc:title>
  <dc:creator>Tina Lavender</dc:creator>
  <cp:lastModifiedBy>Valentina ActisDanna</cp:lastModifiedBy>
  <cp:revision>44</cp:revision>
  <dcterms:created xsi:type="dcterms:W3CDTF">2021-05-07T10:39:36Z</dcterms:created>
  <dcterms:modified xsi:type="dcterms:W3CDTF">2021-05-19T11:44:52Z</dcterms:modified>
</cp:coreProperties>
</file>