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72" r:id="rId1"/>
  </p:sldMasterIdLst>
  <p:notesMasterIdLst>
    <p:notesMasterId r:id="rId70"/>
  </p:notesMasterIdLst>
  <p:handoutMasterIdLst>
    <p:handoutMasterId r:id="rId71"/>
  </p:handoutMasterIdLst>
  <p:sldIdLst>
    <p:sldId id="263" r:id="rId2"/>
    <p:sldId id="329" r:id="rId3"/>
    <p:sldId id="257" r:id="rId4"/>
    <p:sldId id="302" r:id="rId5"/>
    <p:sldId id="283" r:id="rId6"/>
    <p:sldId id="279" r:id="rId7"/>
    <p:sldId id="310" r:id="rId8"/>
    <p:sldId id="280" r:id="rId9"/>
    <p:sldId id="282" r:id="rId10"/>
    <p:sldId id="258" r:id="rId11"/>
    <p:sldId id="281" r:id="rId12"/>
    <p:sldId id="311" r:id="rId13"/>
    <p:sldId id="269" r:id="rId14"/>
    <p:sldId id="273" r:id="rId15"/>
    <p:sldId id="312" r:id="rId16"/>
    <p:sldId id="277" r:id="rId17"/>
    <p:sldId id="286" r:id="rId18"/>
    <p:sldId id="287" r:id="rId19"/>
    <p:sldId id="285" r:id="rId20"/>
    <p:sldId id="313" r:id="rId21"/>
    <p:sldId id="288" r:id="rId22"/>
    <p:sldId id="289" r:id="rId23"/>
    <p:sldId id="290" r:id="rId24"/>
    <p:sldId id="314" r:id="rId25"/>
    <p:sldId id="315" r:id="rId26"/>
    <p:sldId id="316" r:id="rId27"/>
    <p:sldId id="317" r:id="rId28"/>
    <p:sldId id="292" r:id="rId29"/>
    <p:sldId id="291" r:id="rId30"/>
    <p:sldId id="318" r:id="rId31"/>
    <p:sldId id="401" r:id="rId32"/>
    <p:sldId id="319" r:id="rId33"/>
    <p:sldId id="402" r:id="rId34"/>
    <p:sldId id="294" r:id="rId35"/>
    <p:sldId id="303" r:id="rId36"/>
    <p:sldId id="297" r:id="rId37"/>
    <p:sldId id="295" r:id="rId38"/>
    <p:sldId id="320" r:id="rId39"/>
    <p:sldId id="296" r:id="rId40"/>
    <p:sldId id="321" r:id="rId41"/>
    <p:sldId id="406" r:id="rId42"/>
    <p:sldId id="293" r:id="rId43"/>
    <p:sldId id="403" r:id="rId44"/>
    <p:sldId id="301" r:id="rId45"/>
    <p:sldId id="300" r:id="rId46"/>
    <p:sldId id="304" r:id="rId47"/>
    <p:sldId id="308" r:id="rId48"/>
    <p:sldId id="322" r:id="rId49"/>
    <p:sldId id="305" r:id="rId50"/>
    <p:sldId id="323" r:id="rId51"/>
    <p:sldId id="306" r:id="rId52"/>
    <p:sldId id="324" r:id="rId53"/>
    <p:sldId id="307" r:id="rId54"/>
    <p:sldId id="404" r:id="rId55"/>
    <p:sldId id="326" r:id="rId56"/>
    <p:sldId id="325" r:id="rId57"/>
    <p:sldId id="327" r:id="rId58"/>
    <p:sldId id="328" r:id="rId59"/>
    <p:sldId id="330" r:id="rId60"/>
    <p:sldId id="335" r:id="rId61"/>
    <p:sldId id="331" r:id="rId62"/>
    <p:sldId id="256" r:id="rId63"/>
    <p:sldId id="337" r:id="rId64"/>
    <p:sldId id="260" r:id="rId65"/>
    <p:sldId id="339" r:id="rId66"/>
    <p:sldId id="405" r:id="rId67"/>
    <p:sldId id="275" r:id="rId68"/>
    <p:sldId id="400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gio TorresRueda" initials="st" lastIdx="0" clrIdx="0">
    <p:extLst>
      <p:ext uri="{19B8F6BF-5375-455C-9EA6-DF929625EA0E}">
        <p15:presenceInfo xmlns:p15="http://schemas.microsoft.com/office/powerpoint/2012/main" userId="Sergio TorresRueda" providerId="None"/>
      </p:ext>
    </p:extLst>
  </p:cmAuthor>
  <p:cmAuthor id="2" name="Anna Vassall" initials="AV" lastIdx="4" clrIdx="1">
    <p:extLst>
      <p:ext uri="{19B8F6BF-5375-455C-9EA6-DF929625EA0E}">
        <p15:presenceInfo xmlns:p15="http://schemas.microsoft.com/office/powerpoint/2012/main" userId="Anna Vassa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63" autoAdjust="0"/>
    <p:restoredTop sz="86606" autoAdjust="0"/>
  </p:normalViewPr>
  <p:slideViewPr>
    <p:cSldViewPr snapToGrid="0" snapToObjects="1">
      <p:cViewPr varScale="1">
        <p:scale>
          <a:sx n="112" d="100"/>
          <a:sy n="112" d="100"/>
        </p:scale>
        <p:origin x="184" y="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9B8F4-58FF-42FA-8638-A4B0B3080BAC}" type="datetimeFigureOut">
              <a:rPr lang="en-GB" smtClean="0"/>
              <a:t>05/12/2018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C75A9-AA76-4212-B4F8-B8667CC8A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596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ECE98-3B20-4F4A-9B9C-E43A6F42C307}" type="datetimeFigureOut">
              <a:rPr lang="en-US" smtClean="0"/>
              <a:t>12/5/18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test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7398D-A3C2-2D4A-BB3F-7B427B5B3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124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I will be speaking to you today about an economic evaluation of a trial looking at discontinuation of a </a:t>
            </a:r>
            <a:r>
              <a:rPr lang="en-GB" baseline="0" dirty="0" err="1"/>
              <a:t>cotrimoxazole</a:t>
            </a:r>
            <a:r>
              <a:rPr lang="en-GB" baseline="0" dirty="0"/>
              <a:t> preventive therapy in Uganda.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39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Mycoplasmataceae</a:t>
            </a:r>
            <a:r>
              <a:rPr lang="en-US" dirty="0"/>
              <a:t> = family</a:t>
            </a:r>
          </a:p>
          <a:p>
            <a:pPr marL="1143000" lvl="2" indent="-285750"/>
            <a:r>
              <a:rPr lang="en-US" dirty="0"/>
              <a:t>Genera = mycoplasma and </a:t>
            </a:r>
            <a:r>
              <a:rPr lang="en-US" dirty="0" err="1"/>
              <a:t>ureaplasma</a:t>
            </a:r>
            <a:endParaRPr lang="en-US" sz="1200" dirty="0"/>
          </a:p>
          <a:p>
            <a:pPr marL="1143000" lvl="2" indent="-285750"/>
            <a:endParaRPr lang="en-US" sz="1200" dirty="0"/>
          </a:p>
          <a:p>
            <a:pPr marL="1143000" lvl="2" indent="-285750"/>
            <a:r>
              <a:rPr lang="en-US" sz="1800" dirty="0"/>
              <a:t>Urethral swabs from 13 men with NGU attending St Mary’s Hospital, London</a:t>
            </a:r>
          </a:p>
          <a:p>
            <a:pPr marL="1143000" lvl="2" indent="-285750"/>
            <a:r>
              <a:rPr lang="en-US" sz="1800" dirty="0"/>
              <a:t>Transported by David Taylor-Robinson to US NIH to look for </a:t>
            </a:r>
            <a:r>
              <a:rPr lang="en-US" sz="1800" dirty="0" err="1"/>
              <a:t>spiroplasmas</a:t>
            </a:r>
            <a:endParaRPr lang="en-US" sz="1800" dirty="0"/>
          </a:p>
          <a:p>
            <a:pPr marL="1143000" lvl="2" indent="-285750"/>
            <a:r>
              <a:rPr lang="en-US" sz="1800" dirty="0"/>
              <a:t>No </a:t>
            </a:r>
            <a:r>
              <a:rPr lang="en-US" sz="1800" dirty="0" err="1"/>
              <a:t>spiroplasmas</a:t>
            </a:r>
            <a:r>
              <a:rPr lang="en-US" sz="1800" dirty="0"/>
              <a:t> -&gt; but after a month, two strains of mycoplasmas were isolated that were serologically different from other mycoplasmas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13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NATSAL 3 - Urine from 4507 sexually-experienced participants, aged 16–44 years, was tested for MG.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43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Doxycycline has poor efficacy (cure rates 30-40%)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1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wrap up the background section…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1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34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>
                <a:latin typeface="Arial" charset="0"/>
                <a:ea typeface="ＭＳ Ｐゴシック" charset="-128"/>
              </a:rPr>
              <a:t>Finally I want to thank you for your attention.</a:t>
            </a:r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3D6F4B9-E8F7-1748-B503-A91773D2EF10}" type="slidenum">
              <a:rPr lang="en-US" altLang="en-US" sz="1300">
                <a:solidFill>
                  <a:srgbClr val="000000"/>
                </a:solidFill>
              </a:rPr>
              <a:pPr eaLnBrk="1" hangingPunct="1"/>
              <a:t>67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73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4221-7CD8-4723-8025-697260611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5AA79A-B404-4706-AC45-47167154E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8DCF8-E515-4696-B808-426E3767D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74EF-AC80-4BDF-83A3-A5F8D5B7EAB1}" type="datetimeFigureOut">
              <a:rPr lang="en-GB" smtClean="0"/>
              <a:t>05/12/2018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42912-0D26-444F-95D6-8DF44C24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0F928-B9FF-409C-9E4B-4E743213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E59C-560B-4441-9A98-66D4CB955D4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889A7A-43F8-4A8B-9AFD-F97A31CEBF2D}"/>
              </a:ext>
            </a:extLst>
          </p:cNvPr>
          <p:cNvSpPr txBox="1"/>
          <p:nvPr userDrawn="1"/>
        </p:nvSpPr>
        <p:spPr>
          <a:xfrm>
            <a:off x="342000" y="5518800"/>
            <a:ext cx="5245768" cy="52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25" dirty="0">
                <a:solidFill>
                  <a:srgbClr val="000000"/>
                </a:solidFill>
                <a:latin typeface="Arial Black" panose="020B0A04020102020204" pitchFamily="34" charset="0"/>
                <a:cs typeface="Arial Black"/>
              </a:rPr>
              <a:t>Improving health worldwide</a:t>
            </a:r>
          </a:p>
          <a:p>
            <a:pPr algn="l"/>
            <a:endParaRPr lang="en-GB" sz="844" dirty="0">
              <a:latin typeface="Arial Black" panose="020B0A04020102020204" pitchFamily="34" charset="0"/>
            </a:endParaRPr>
          </a:p>
          <a:p>
            <a:pPr algn="l"/>
            <a:r>
              <a:rPr lang="en-GB" sz="844" dirty="0">
                <a:solidFill>
                  <a:schemeClr val="tx1"/>
                </a:solidFill>
                <a:latin typeface="Arial Black" panose="020B0A04020102020204" pitchFamily="34" charset="0"/>
              </a:rPr>
              <a:t>www.lshtm.ac.uk</a:t>
            </a:r>
          </a:p>
        </p:txBody>
      </p:sp>
    </p:spTree>
    <p:extLst>
      <p:ext uri="{BB962C8B-B14F-4D97-AF65-F5344CB8AC3E}">
        <p14:creationId xmlns:p14="http://schemas.microsoft.com/office/powerpoint/2010/main" val="2553134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B42CF-D7B0-4831-B517-AB77B648F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8727A9-A257-487C-84B2-C17D013D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2DE8F-ACEA-4E2E-8B3F-4EEC1854F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2303-16D1-471E-8750-EB8860DAC66E}" type="datetimeFigureOut">
              <a:rPr lang="en-GB" smtClean="0"/>
              <a:t>05/12/2018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34B3A-ECDE-4C88-9372-C24EAFDA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29881-F596-4A91-AF61-FC2E51B6A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22B8-0497-48CF-9EE6-474F69C43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63331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50B78A-26AB-42E9-80ED-3B344295FC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D14808-1534-40BA-884F-1D366F27F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648D4-4CB6-443A-98AF-6116FB01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2303-16D1-471E-8750-EB8860DAC66E}" type="datetimeFigureOut">
              <a:rPr lang="en-GB" smtClean="0"/>
              <a:t>05/12/2018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70461-129D-4E29-84AF-F85313F0F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2348B-B355-48E9-B5F6-A40E8C639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22B8-0497-48CF-9EE6-474F69C43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4653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_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77818"/>
            <a:ext cx="8229600" cy="4821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latin typeface="open sans" charset="0"/>
              </a:defRPr>
            </a:lvl1pPr>
          </a:lstStyle>
          <a:p>
            <a:pPr fontAlgn="t"/>
            <a:r>
              <a:rPr lang="en-US" sz="18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18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9132"/>
            <a:ext cx="6705600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475D-BDED-4D62-A64C-203EC56ADB6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9600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957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9132"/>
            <a:ext cx="6705600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77818"/>
            <a:ext cx="8229600" cy="4821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latin typeface="open sans" charset="0"/>
              </a:defRPr>
            </a:lvl1pPr>
          </a:lstStyle>
          <a:p>
            <a:pPr fontAlgn="t"/>
            <a:r>
              <a:rPr lang="en-US" sz="18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18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475D-BDED-4D62-A64C-203EC56ADB6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0866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_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77818"/>
            <a:ext cx="8229600" cy="4821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latin typeface="open sans" charset="0"/>
              </a:defRPr>
            </a:lvl1pPr>
          </a:lstStyle>
          <a:p>
            <a:pPr fontAlgn="t"/>
            <a:r>
              <a:rPr lang="en-US" sz="18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18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9132"/>
            <a:ext cx="6705600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475D-BDED-4D62-A64C-203EC56ADB6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91919"/>
            <a:ext cx="5111750" cy="4807281"/>
          </a:xfrm>
          <a:prstGeom prst="rect">
            <a:avLst/>
          </a:prstGeom>
        </p:spPr>
        <p:txBody>
          <a:bodyPr/>
          <a:lstStyle>
            <a:lvl1pPr>
              <a:defRPr sz="1800" baseline="0">
                <a:latin typeface="Open Sans" charset="0"/>
              </a:defRPr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marL="257244" marR="0" lvl="0" indent="-257244" algn="l" defTabSz="34299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91919"/>
            <a:ext cx="3008313" cy="480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Open Sans" charset="0"/>
              </a:defRPr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fontAlgn="t"/>
            <a:r>
              <a:rPr lang="en-US" sz="18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18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9132"/>
            <a:ext cx="6697132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475D-BDED-4D62-A64C-203EC56ADB6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724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91919"/>
            <a:ext cx="5111750" cy="4807281"/>
          </a:xfrm>
          <a:prstGeom prst="rect">
            <a:avLst/>
          </a:prstGeom>
        </p:spPr>
        <p:txBody>
          <a:bodyPr/>
          <a:lstStyle>
            <a:lvl1pPr>
              <a:defRPr sz="1800" baseline="0">
                <a:latin typeface="Open Sans" charset="0"/>
              </a:defRPr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marL="257244" marR="0" lvl="0" indent="-257244" algn="l" defTabSz="34299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91919"/>
            <a:ext cx="3008313" cy="480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Open Sans" charset="0"/>
              </a:defRPr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fontAlgn="t"/>
            <a:r>
              <a:rPr lang="en-US" sz="18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18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9132"/>
            <a:ext cx="6697133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475D-BDED-4D62-A64C-203EC56ADB6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636D8-71AC-4DF0-8AB5-40C692ED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7E0F7-C124-420A-B2CA-D5C94646C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25F35-59A0-474B-8CE2-CAD14F023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74EF-AC80-4BDF-83A3-A5F8D5B7EAB1}" type="datetimeFigureOut">
              <a:rPr lang="en-GB" smtClean="0"/>
              <a:t>05/12/2018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503E2-8A80-40AD-81D3-6648BC5AB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AF531-68B5-4649-BF51-4EC3B5B4A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E59C-560B-4441-9A98-66D4CB955D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214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AA428-876B-4858-9591-ABD5B51B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A5CDC-638A-44C0-A622-64AA5B4CD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7705A-2AFC-4507-A09F-2AEC62765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2303-16D1-471E-8750-EB8860DAC66E}" type="datetimeFigureOut">
              <a:rPr lang="en-GB" smtClean="0"/>
              <a:t>05/12/2018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CAE88-05BB-4F9B-A228-87A0126E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79C3D-8D87-4E21-A0A1-3A5B76022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22B8-0497-48CF-9EE6-474F69C43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5486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863BA-931A-4982-A9ED-24180D7AA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75A1B-CB16-4693-A1DB-A73BB9DD14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94D1C-8244-43F1-B26E-FABB5F1F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5BC84-9A63-42AB-A1B5-687A954B1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74EF-AC80-4BDF-83A3-A5F8D5B7EAB1}" type="datetimeFigureOut">
              <a:rPr lang="en-GB" smtClean="0"/>
              <a:t>05/12/2018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84202-AEE1-4867-92E9-79DE38221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40A8D5-BE5F-475C-94F0-FF4BD1770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E59C-560B-4441-9A98-66D4CB955D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744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00BED-C2B9-482D-845A-95716E3E2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994F8-38C0-43A6-BE98-9DB09866E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CB4E4-A0E4-475F-BA2E-E1033CC84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233F62-0756-45FE-B27F-054B648D9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EB79D-60A3-43F5-851F-40A738788E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804628-FF3F-4A31-AB55-B9DE51556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2303-16D1-471E-8750-EB8860DAC66E}" type="datetimeFigureOut">
              <a:rPr lang="en-GB" smtClean="0"/>
              <a:t>05/12/2018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8BDF44-94E1-4A8B-9E2D-39B1E758C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7C4DF7-821E-4231-AEBC-1EAFAF114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22B8-0497-48CF-9EE6-474F69C43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41870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0C524-7174-41AC-914C-8F7003FA1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336CDE-5A69-4BB8-90DA-D8680420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2303-16D1-471E-8750-EB8860DAC66E}" type="datetimeFigureOut">
              <a:rPr lang="en-GB" smtClean="0"/>
              <a:t>05/12/2018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877EA2-4F8B-47CA-9AAF-E7AAEE774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D4012-61CC-4449-992E-EAC13F000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22B8-0497-48CF-9EE6-474F69C43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89581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0439D0-7714-4455-8DBF-63C7FBCF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2303-16D1-471E-8750-EB8860DAC66E}" type="datetimeFigureOut">
              <a:rPr lang="en-GB" smtClean="0"/>
              <a:t>05/12/2018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95245-DC38-4674-A317-85A902D0F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D61A5-785D-456E-A394-F69B11EB3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22B8-0497-48CF-9EE6-474F69C43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794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654D3-D381-49CB-BDC8-73E63B2D8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464AC-2810-4873-A700-2B18EB280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31AEE-92F7-4BB3-9E59-505539CC7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5A809-CDCE-499C-8B59-CDE32ACA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2303-16D1-471E-8750-EB8860DAC66E}" type="datetimeFigureOut">
              <a:rPr lang="en-GB" smtClean="0"/>
              <a:t>05/12/2018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2377D-0858-4F72-AF15-F9BFBD240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BA7AE-B1E7-49CD-9342-AA4A0A331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22B8-0497-48CF-9EE6-474F69C43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07026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6BF10-562F-4364-857E-E10D15EBD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89F33-CBB6-46E5-9F97-80037D5721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16560-9180-4979-8A4C-B512EEA95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9215F-7E05-4684-998E-2EF59C8D9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2303-16D1-471E-8750-EB8860DAC66E}" type="datetimeFigureOut">
              <a:rPr lang="en-GB" smtClean="0"/>
              <a:t>05/12/2018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76867-1A59-466D-92AA-E017340D9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01C08-44E9-4CE5-8A8B-BD40D3923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22B8-0497-48CF-9EE6-474F69C43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99173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474989-58BD-401F-80F8-7B61C0B45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239E2-3010-448D-8B32-F91D63BF4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E1352-E8DE-437B-BFF0-D0B0BBD231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42303-16D1-471E-8750-EB8860DAC66E}" type="datetimeFigureOut">
              <a:rPr lang="en-GB" smtClean="0"/>
              <a:t>05/12/2018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02B9A-D599-4D55-A712-F9D018D45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DC9AF-B6E0-409A-8DD1-9CA95CB31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C22B8-0497-48CF-9EE6-474F69C43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83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64" r:id="rId14"/>
    <p:sldLayoutId id="2147483650" r:id="rId15"/>
    <p:sldLayoutId id="2147483663" r:id="rId16"/>
    <p:sldLayoutId id="2147483656" r:id="rId17"/>
    <p:sldLayoutId id="2147483665" r:id="rId18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 txBox="1">
            <a:spLocks/>
          </p:cNvSpPr>
          <p:nvPr/>
        </p:nvSpPr>
        <p:spPr>
          <a:xfrm>
            <a:off x="457201" y="730630"/>
            <a:ext cx="8229600" cy="2334440"/>
          </a:xfrm>
          <a:prstGeom prst="rect">
            <a:avLst/>
          </a:prstGeom>
        </p:spPr>
        <p:txBody>
          <a:bodyPr vert="horz" lIns="68598" tIns="34299" rIns="68598" bIns="34299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bg2"/>
                </a:solidFill>
                <a:latin typeface="merriweather" charset="0"/>
                <a:ea typeface="+mj-ea"/>
                <a:cs typeface="+mj-cs"/>
              </a:defRPr>
            </a:lvl1pPr>
          </a:lstStyle>
          <a:p>
            <a:r>
              <a:rPr lang="en-GB" sz="4800" i="1" dirty="0">
                <a:solidFill>
                  <a:schemeClr val="tx1"/>
                </a:solidFill>
              </a:rPr>
              <a:t>Mycoplasma genitalium </a:t>
            </a:r>
          </a:p>
          <a:p>
            <a:r>
              <a:rPr lang="en-GB" sz="4800" dirty="0">
                <a:solidFill>
                  <a:schemeClr val="tx1"/>
                </a:solidFill>
              </a:rPr>
              <a:t>- the 'silent' emerging super-bug</a:t>
            </a:r>
            <a:endParaRPr lang="en-GB" sz="6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789" y="5301570"/>
            <a:ext cx="2744812" cy="137240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628900" y="5477256"/>
            <a:ext cx="0" cy="78752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Placeholder 1"/>
          <p:cNvSpPr txBox="1">
            <a:spLocks/>
          </p:cNvSpPr>
          <p:nvPr/>
        </p:nvSpPr>
        <p:spPr>
          <a:xfrm>
            <a:off x="598171" y="2921986"/>
            <a:ext cx="8229600" cy="2415704"/>
          </a:xfrm>
          <a:prstGeom prst="rect">
            <a:avLst/>
          </a:prstGeom>
        </p:spPr>
        <p:txBody>
          <a:bodyPr vert="horz" lIns="68598" tIns="34299" rIns="68598" bIns="34299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bg2"/>
                </a:solidFill>
                <a:latin typeface="merriweather" charset="0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STIRIG Meeting</a:t>
            </a:r>
          </a:p>
          <a:p>
            <a:pPr>
              <a:lnSpc>
                <a:spcPct val="170000"/>
              </a:lnSpc>
            </a:pPr>
            <a:r>
              <a:rPr lang="en-US" alt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  <a:r>
              <a:rPr lang="en-US" altLang="en-US" sz="2000" baseline="30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alt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December 2018</a:t>
            </a:r>
          </a:p>
          <a:p>
            <a:pPr>
              <a:lnSpc>
                <a:spcPct val="170000"/>
              </a:lnSpc>
            </a:pPr>
            <a:r>
              <a:rPr lang="en-US" alt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Associate Prof. Jason Ong</a:t>
            </a:r>
          </a:p>
          <a:p>
            <a:pPr>
              <a:lnSpc>
                <a:spcPct val="170000"/>
              </a:lnSpc>
            </a:pPr>
            <a:r>
              <a:rPr lang="en-US" alt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Jason.Ong@lshtm.ac.uk</a:t>
            </a:r>
            <a:endParaRPr lang="en-US" altLang="en-US" sz="1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88259-7E68-1C4B-A00F-E05FE3EAE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501" y="5477256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97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F46BC0-59EC-DC4D-B9F1-992B58DFF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" y="1078797"/>
            <a:ext cx="8229600" cy="167673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69B09C-BF98-EB4E-ADE7-584B47B43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0" y="713068"/>
            <a:ext cx="2937010" cy="378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611F67-995E-AA44-94BB-D760BADD1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96BB48-39D7-F944-A626-FD3ED5320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97503"/>
            <a:ext cx="9144000" cy="1584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0EEADE-119F-C94B-AF8E-83CEF9326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09163"/>
            <a:ext cx="9051607" cy="1048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21B93B-5DB3-1E4A-9BFB-C26614A65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" y="5110663"/>
            <a:ext cx="2794000" cy="698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087328-EA7D-1848-9BE4-44077B746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" y="2708414"/>
            <a:ext cx="2921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104642-40C7-794B-AA60-AF51B37D6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Mycoplasma</a:t>
            </a:r>
          </a:p>
          <a:p>
            <a:pPr marL="800100" lvl="1" indent="-285750"/>
            <a:r>
              <a:rPr lang="en-US" sz="2400" dirty="0"/>
              <a:t>Smallest prokaryote capable of self-replication</a:t>
            </a:r>
          </a:p>
          <a:p>
            <a:pPr marL="800100" lvl="1" indent="-285750"/>
            <a:r>
              <a:rPr lang="en-US" sz="2400" dirty="0"/>
              <a:t>Most are commensals in respiratory or urogenital tracts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Mycoplasma genitalium</a:t>
            </a:r>
          </a:p>
          <a:p>
            <a:pPr marL="800100" lvl="1" indent="-285750"/>
            <a:r>
              <a:rPr lang="en-US" sz="2400" dirty="0"/>
              <a:t>Smallest genome (580 kb)</a:t>
            </a:r>
          </a:p>
          <a:p>
            <a:pPr marL="800100" lvl="1" indent="-285750"/>
            <a:r>
              <a:rPr lang="en-US" sz="2400" dirty="0"/>
              <a:t>Lack cell wall </a:t>
            </a:r>
          </a:p>
          <a:p>
            <a:pPr marL="800100" lvl="1" indent="-285750"/>
            <a:r>
              <a:rPr lang="en-US" sz="2400" dirty="0"/>
              <a:t>Fastidious in growth requirements</a:t>
            </a:r>
          </a:p>
          <a:p>
            <a:pPr marL="800100" lvl="1" indent="-285750"/>
            <a:r>
              <a:rPr lang="en-US" sz="2400" dirty="0"/>
              <a:t>Sexually transmitted pathogen</a:t>
            </a:r>
          </a:p>
          <a:p>
            <a:pPr marL="800100" lvl="1" indent="-285750"/>
            <a:r>
              <a:rPr lang="en-US" sz="2400" dirty="0"/>
              <a:t>Discovered in 1980</a:t>
            </a:r>
          </a:p>
          <a:p>
            <a:pPr marL="1143000" lvl="2" indent="-285750"/>
            <a:r>
              <a:rPr lang="en-US" sz="1800" dirty="0"/>
              <a:t>Urethral swabs from 13 men with NGU attending St Mary’s Hospital, London</a:t>
            </a:r>
          </a:p>
          <a:p>
            <a:pPr marL="1143000" lvl="2" indent="-285750"/>
            <a:r>
              <a:rPr lang="en-US" sz="1800" dirty="0"/>
              <a:t>Transported by David Taylor-Robinson to US NIH to look for </a:t>
            </a:r>
            <a:r>
              <a:rPr lang="en-US" sz="1800" dirty="0" err="1"/>
              <a:t>spiroplasmas</a:t>
            </a:r>
            <a:endParaRPr lang="en-US" sz="1800" dirty="0"/>
          </a:p>
          <a:p>
            <a:pPr marL="1143000" lvl="2" indent="-285750"/>
            <a:r>
              <a:rPr lang="en-US" sz="1800" dirty="0"/>
              <a:t>No </a:t>
            </a:r>
            <a:r>
              <a:rPr lang="en-US" sz="1800" dirty="0" err="1"/>
              <a:t>spiroplasmas</a:t>
            </a:r>
            <a:r>
              <a:rPr lang="en-US" sz="1800" dirty="0"/>
              <a:t> -&gt; but after a month, two strains of mycoplasmas were isolated that were serologically different from other mycoplasmas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E1230F-6D87-3B48-BBD1-C713B48A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0"/>
            <a:ext cx="6705600" cy="902368"/>
          </a:xfrm>
        </p:spPr>
        <p:txBody>
          <a:bodyPr>
            <a:normAutofit/>
          </a:bodyPr>
          <a:lstStyle/>
          <a:p>
            <a:r>
              <a:rPr lang="en-US" sz="5400" b="1" dirty="0"/>
              <a:t>What is MG?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C7E6B8-3220-4B49-A4A5-E4FF75F92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643" y="0"/>
            <a:ext cx="2489627" cy="185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8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Limited global prevalence estimates</a:t>
            </a:r>
          </a:p>
          <a:p>
            <a:pPr marL="800100" lvl="1" indent="-285750"/>
            <a:r>
              <a:rPr lang="en-GB" sz="2400" dirty="0"/>
              <a:t>We do not test for MG routinely</a:t>
            </a:r>
            <a:endParaRPr lang="en-GB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Natsal-3 = 4,507 urine specimens</a:t>
            </a:r>
          </a:p>
          <a:p>
            <a:pPr marL="800100" lvl="1" indent="-285750"/>
            <a:r>
              <a:rPr lang="en-GB" sz="2400" dirty="0"/>
              <a:t>Prevalence 1.2% in men and 1.3% in women.</a:t>
            </a:r>
            <a:r>
              <a:rPr lang="en-GB" sz="2400" baseline="30000" dirty="0"/>
              <a:t> 1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Systematic review</a:t>
            </a:r>
            <a:r>
              <a:rPr lang="en-GB" sz="2400" baseline="30000" dirty="0"/>
              <a:t> 2</a:t>
            </a:r>
            <a:endParaRPr lang="en-GB" sz="2400" dirty="0"/>
          </a:p>
          <a:p>
            <a:pPr marL="800100" lvl="1" indent="-285750"/>
            <a:r>
              <a:rPr lang="en-GB" sz="2400" dirty="0"/>
              <a:t>MSM (x5 studies, 3.2% prevalence) </a:t>
            </a:r>
          </a:p>
          <a:p>
            <a:pPr marL="800100" lvl="1" indent="-285750"/>
            <a:r>
              <a:rPr lang="en-GB" sz="2400" dirty="0"/>
              <a:t>Female sex workers (x4 studies, 15.9% prevalence)</a:t>
            </a:r>
          </a:p>
          <a:p>
            <a:r>
              <a:rPr lang="en-GB" sz="1500" dirty="0"/>
              <a:t>		</a:t>
            </a:r>
          </a:p>
          <a:p>
            <a:endParaRPr lang="en-GB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b="1" dirty="0"/>
              <a:t>How common is 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3988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white"/>
                </a:solidFill>
                <a:latin typeface="Arial" pitchFamily="84" charset="0"/>
                <a:ea typeface="ヒラギノ角ゴ Pro W3" pitchFamily="84" charset="-128"/>
              </a:rPr>
              <a:t>  </a:t>
            </a:r>
            <a:fld id="{2565FA6D-D4C8-4C4C-AC4B-3269734D34D8}" type="slidenum">
              <a:rPr lang="en-US">
                <a:solidFill>
                  <a:prstClr val="white"/>
                </a:solidFill>
                <a:latin typeface="Arial" pitchFamily="84" charset="0"/>
                <a:ea typeface="ヒラギノ角ゴ Pro W3" pitchFamily="84" charset="-128"/>
              </a:rPr>
              <a:pPr marL="39886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>
              <a:solidFill>
                <a:prstClr val="white"/>
              </a:solidFill>
              <a:latin typeface="Arial" pitchFamily="84" charset="0"/>
              <a:ea typeface="ヒラギノ角ゴ Pro W3" pitchFamily="8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260" y="5869498"/>
            <a:ext cx="8679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GB" dirty="0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Sonnenberg P.</a:t>
            </a:r>
            <a:r>
              <a:rPr lang="en-GB" i="1" dirty="0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 </a:t>
            </a:r>
            <a:r>
              <a:rPr lang="en-GB" i="1" dirty="0" err="1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Int</a:t>
            </a:r>
            <a:r>
              <a:rPr lang="en-GB" i="1" dirty="0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 J Epidemiol</a:t>
            </a:r>
            <a:r>
              <a:rPr lang="en-GB" dirty="0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, 44 (2015), pp. 1982-1994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GB" dirty="0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Baumann L . Sex </a:t>
            </a:r>
            <a:r>
              <a:rPr lang="en-GB" dirty="0" err="1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Transm</a:t>
            </a:r>
            <a:r>
              <a:rPr lang="en-GB" dirty="0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 Infect 2018:94(4):255-262</a:t>
            </a:r>
          </a:p>
        </p:txBody>
      </p:sp>
    </p:spTree>
    <p:extLst>
      <p:ext uri="{BB962C8B-B14F-4D97-AF65-F5344CB8AC3E}">
        <p14:creationId xmlns:p14="http://schemas.microsoft.com/office/powerpoint/2010/main" val="2779165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Association with increased HIV acquisition</a:t>
            </a:r>
            <a:r>
              <a:rPr lang="en-GB" sz="2400" baseline="30000" dirty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15%–20% of nongonococcal urethritis (NGU) cases, 20%–25% of </a:t>
            </a:r>
            <a:r>
              <a:rPr lang="en-GB" sz="2400" dirty="0" err="1"/>
              <a:t>nonchlamydial</a:t>
            </a:r>
            <a:r>
              <a:rPr lang="en-GB" sz="2400" dirty="0"/>
              <a:t> NGU, and approximately 30% of persistent or recurrent urethritis</a:t>
            </a:r>
            <a:r>
              <a:rPr lang="en-GB" sz="2400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Cervicitis, pelvic inflammatory disease</a:t>
            </a:r>
            <a:r>
              <a:rPr lang="en-GB" sz="2400" baseline="30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aseline="30000" dirty="0"/>
          </a:p>
          <a:p>
            <a:pPr marL="800100" lvl="1" indent="-285750"/>
            <a:r>
              <a:rPr lang="en-GB" sz="2800" dirty="0">
                <a:solidFill>
                  <a:srgbClr val="FF0000"/>
                </a:solidFill>
              </a:rPr>
              <a:t>Proctitis?</a:t>
            </a:r>
            <a:endParaRPr lang="en-GB" sz="2400" dirty="0">
              <a:solidFill>
                <a:srgbClr val="FF0000"/>
              </a:solidFill>
            </a:endParaRPr>
          </a:p>
          <a:p>
            <a:endParaRPr lang="en-GB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 b="1" dirty="0"/>
              <a:t>Does MG cause disease?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3988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white"/>
                </a:solidFill>
                <a:latin typeface="Arial" pitchFamily="84" charset="0"/>
                <a:ea typeface="ヒラギノ角ゴ Pro W3" pitchFamily="84" charset="-128"/>
              </a:rPr>
              <a:t>  </a:t>
            </a:r>
            <a:fld id="{2565FA6D-D4C8-4C4C-AC4B-3269734D34D8}" type="slidenum">
              <a:rPr lang="en-US">
                <a:solidFill>
                  <a:prstClr val="white"/>
                </a:solidFill>
                <a:latin typeface="Arial" pitchFamily="84" charset="0"/>
                <a:ea typeface="ヒラギノ角ゴ Pro W3" pitchFamily="84" charset="-128"/>
              </a:rPr>
              <a:pPr marL="398860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>
              <a:solidFill>
                <a:prstClr val="white"/>
              </a:solidFill>
              <a:latin typeface="Arial" pitchFamily="84" charset="0"/>
              <a:ea typeface="ヒラギノ角ゴ Pro W3" pitchFamily="8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745" y="5991423"/>
            <a:ext cx="86525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GB" sz="1600" dirty="0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Taylor-Robinson D. </a:t>
            </a:r>
            <a:r>
              <a:rPr lang="en-GB" sz="1600" i="1" dirty="0" err="1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Clin</a:t>
            </a:r>
            <a:r>
              <a:rPr lang="en-GB" sz="1600" i="1" dirty="0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 </a:t>
            </a:r>
            <a:r>
              <a:rPr lang="en-GB" sz="1600" i="1" dirty="0" err="1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Microbiol</a:t>
            </a:r>
            <a:r>
              <a:rPr lang="en-GB" sz="1600" i="1" dirty="0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 Rev </a:t>
            </a:r>
            <a:r>
              <a:rPr lang="en-GB" sz="1600" dirty="0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2011;24:498–514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GB" sz="1600" dirty="0" err="1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Vandepitte</a:t>
            </a:r>
            <a:r>
              <a:rPr lang="en-GB" sz="1600" dirty="0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 J. </a:t>
            </a:r>
            <a:r>
              <a:rPr lang="en-GB" i="1" dirty="0"/>
              <a:t>Sex </a:t>
            </a:r>
            <a:r>
              <a:rPr lang="en-GB" i="1" dirty="0" err="1"/>
              <a:t>Transm</a:t>
            </a:r>
            <a:r>
              <a:rPr lang="en-GB" i="1" dirty="0"/>
              <a:t> Infect </a:t>
            </a:r>
            <a:r>
              <a:rPr lang="en-GB" dirty="0"/>
              <a:t>2014;90:545-549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GB" sz="1600" dirty="0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Lis. </a:t>
            </a:r>
            <a:r>
              <a:rPr lang="en-GB" sz="1600" i="1" dirty="0" err="1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Clin</a:t>
            </a:r>
            <a:r>
              <a:rPr lang="en-GB" sz="1600" i="1" dirty="0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 </a:t>
            </a:r>
            <a:r>
              <a:rPr lang="en-GB" sz="1600" i="1" dirty="0" err="1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Inf</a:t>
            </a:r>
            <a:r>
              <a:rPr lang="en-GB" sz="1600" i="1" dirty="0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 Dis</a:t>
            </a:r>
            <a:r>
              <a:rPr lang="en-GB" sz="1600" dirty="0">
                <a:solidFill>
                  <a:prstClr val="black"/>
                </a:solidFill>
                <a:latin typeface="Arial" pitchFamily="84" charset="0"/>
                <a:ea typeface="ヒラギノ角ゴ Pro W3" pitchFamily="84" charset="-128"/>
              </a:rPr>
              <a:t> 2015;61:418-26</a:t>
            </a:r>
            <a:endParaRPr lang="en-GB" sz="1600" dirty="0">
              <a:solidFill>
                <a:prstClr val="black"/>
              </a:solidFill>
              <a:latin typeface="Arial" panose="020B0604020202020204" pitchFamily="34" charset="0"/>
              <a:ea typeface="ヒラギノ角ゴ Pro W3" pitchFamily="84" charset="-128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7E589A-8847-8144-B2A5-5669A9D7E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080" y="3675241"/>
            <a:ext cx="3205480" cy="215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41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/>
              <a:t>First line</a:t>
            </a:r>
            <a:r>
              <a:rPr lang="en-GB" sz="2800" dirty="0"/>
              <a:t>: Azithromycin 500mg orally as a single dose followed by 250mg orally od for 4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/>
              <a:t>Second line</a:t>
            </a:r>
            <a:r>
              <a:rPr lang="en-GB" sz="2800" dirty="0"/>
              <a:t>: Moxifloxacin 400mg orally od for 10 days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60020"/>
            <a:ext cx="6705600" cy="742348"/>
          </a:xfrm>
        </p:spPr>
        <p:txBody>
          <a:bodyPr>
            <a:normAutofit fontScale="90000"/>
          </a:bodyPr>
          <a:lstStyle/>
          <a:p>
            <a:r>
              <a:rPr lang="en-GB" sz="4800" b="1" dirty="0"/>
              <a:t>How do we treat MG?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398860">
              <a:defRPr/>
            </a:pPr>
            <a:r>
              <a:rPr lang="en-US">
                <a:solidFill>
                  <a:prstClr val="white"/>
                </a:solidFill>
              </a:rPr>
              <a:t>  </a:t>
            </a:r>
            <a:fld id="{2565FA6D-D4C8-4C4C-AC4B-3269734D34D8}" type="slidenum">
              <a:rPr lang="en-US" smtClean="0">
                <a:solidFill>
                  <a:prstClr val="white"/>
                </a:solidFill>
              </a:rPr>
              <a:pPr marL="398860">
                <a:defRPr/>
              </a:pPr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Diagnostics and surveillance data</a:t>
            </a:r>
          </a:p>
        </p:txBody>
      </p:sp>
    </p:spTree>
    <p:extLst>
      <p:ext uri="{BB962C8B-B14F-4D97-AF65-F5344CB8AC3E}">
        <p14:creationId xmlns:p14="http://schemas.microsoft.com/office/powerpoint/2010/main" val="2430252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C6ACA3-DDF7-6942-AED3-9C66AE292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Azithromycin resistance</a:t>
            </a:r>
          </a:p>
          <a:p>
            <a:pPr marL="800100" lvl="1" indent="-285750"/>
            <a:r>
              <a:rPr lang="en-GB" sz="2000" dirty="0"/>
              <a:t>15% in 2005-2007 </a:t>
            </a:r>
            <a:r>
              <a:rPr lang="en-GB" sz="2000" baseline="30000" dirty="0"/>
              <a:t>1</a:t>
            </a:r>
          </a:p>
          <a:p>
            <a:pPr marL="800100" lvl="1" indent="-285750"/>
            <a:r>
              <a:rPr lang="en-GB" sz="2000" dirty="0"/>
              <a:t>39% in 2012-2013 </a:t>
            </a:r>
            <a:r>
              <a:rPr lang="en-GB" sz="2000" baseline="30000" dirty="0"/>
              <a:t>2</a:t>
            </a:r>
          </a:p>
          <a:p>
            <a:pPr marL="800100" lvl="1" indent="-285750"/>
            <a:r>
              <a:rPr lang="en-GB" sz="2000" dirty="0"/>
              <a:t>68% in 2016-2017 </a:t>
            </a:r>
            <a:r>
              <a:rPr lang="en-GB" sz="2000" baseline="30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Moxifloxacin treatment failure (60–70% in Japan).</a:t>
            </a:r>
            <a:r>
              <a:rPr lang="en-GB" sz="2000" baseline="30000" dirty="0"/>
              <a:t>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Streptogramin (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Pristinamycin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 – 25% failure rate in macrolide-resistant MG 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~ 9% dual markers for macrolide/fluoroquinolone resistance, potentially not treatable </a:t>
            </a:r>
            <a:r>
              <a:rPr lang="en-GB" sz="2000" baseline="30000" dirty="0"/>
              <a:t>6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62A8CB-ED26-C348-9125-4E638D5F0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Houston we have a problem…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10CDC-3DE5-7442-8A30-935315362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930" y="0"/>
            <a:ext cx="2846070" cy="2846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E2CFCC-CD76-DA4F-B3F1-D5C6C466C0B9}"/>
              </a:ext>
            </a:extLst>
          </p:cNvPr>
          <p:cNvSpPr txBox="1"/>
          <p:nvPr/>
        </p:nvSpPr>
        <p:spPr>
          <a:xfrm>
            <a:off x="457200" y="5269230"/>
            <a:ext cx="83439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 Bradshaw C.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Plos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One.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2008;3:e3618 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Bissessor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M.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Clin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Inf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Dis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2015;60(80):1228-36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3 Read T.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Clin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Inf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Dis.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2018 (early online)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Deguchi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T. </a:t>
            </a:r>
            <a:r>
              <a:rPr lang="en-GB" sz="1600" i="1" dirty="0">
                <a:latin typeface="Calibri" panose="020F0502020204030204" pitchFamily="34" charset="0"/>
                <a:cs typeface="Calibri" panose="020F0502020204030204" pitchFamily="34" charset="0"/>
              </a:rPr>
              <a:t>Lancet Infect Dis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 2017;17:1121-1122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Read T. </a:t>
            </a:r>
            <a:r>
              <a:rPr lang="en-GB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Emerg</a:t>
            </a:r>
            <a:r>
              <a:rPr lang="en-GB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Inf</a:t>
            </a:r>
            <a:r>
              <a:rPr lang="en-GB" sz="1600" i="1" dirty="0">
                <a:latin typeface="Calibri" panose="020F0502020204030204" pitchFamily="34" charset="0"/>
                <a:cs typeface="Calibri" panose="020F0502020204030204" pitchFamily="34" charset="0"/>
              </a:rPr>
              <a:t> Dis.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2018;24:328-35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Murray G. </a:t>
            </a:r>
            <a:r>
              <a:rPr lang="en-GB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Emerg</a:t>
            </a:r>
            <a:r>
              <a:rPr lang="en-GB" sz="1600" i="1" dirty="0">
                <a:latin typeface="Calibri" panose="020F0502020204030204" pitchFamily="34" charset="0"/>
                <a:cs typeface="Calibri" panose="020F0502020204030204" pitchFamily="34" charset="0"/>
              </a:rPr>
              <a:t> Infect Dis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. 2017;23(5):809-812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05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58958-D86F-384D-AFDD-2661C0B13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Lack of routine testing in clinical practice</a:t>
            </a:r>
          </a:p>
          <a:p>
            <a:pPr marL="800100" lvl="1" indent="-285750"/>
            <a:r>
              <a:rPr lang="en-US" sz="2400" dirty="0"/>
              <a:t>Poor surveillance = true magnitude of epidemic is underestimated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Rising AMR</a:t>
            </a:r>
          </a:p>
          <a:p>
            <a:pPr marL="800100" lvl="1" indent="-285750"/>
            <a:r>
              <a:rPr lang="en-US" sz="2400" dirty="0"/>
              <a:t>Lack of antimicrobials in the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Limited screening and treatment guidelines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11F67-995E-AA44-94BB-D760BADD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02870"/>
            <a:ext cx="6705600" cy="799498"/>
          </a:xfrm>
        </p:spPr>
        <p:txBody>
          <a:bodyPr>
            <a:normAutofit/>
          </a:bodyPr>
          <a:lstStyle/>
          <a:p>
            <a:r>
              <a:rPr lang="en-US" sz="4000" b="1" dirty="0"/>
              <a:t>Why should we care?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1CD84D-F2A4-924C-80F4-C15228777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860" y="4189730"/>
            <a:ext cx="2857500" cy="227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813CEA-7539-3F4F-A02D-5E4CD1689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0" y="3509611"/>
            <a:ext cx="2716529" cy="286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17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AA638B-1847-B24A-BFCC-859CE5A28CD3}"/>
              </a:ext>
            </a:extLst>
          </p:cNvPr>
          <p:cNvSpPr txBox="1"/>
          <p:nvPr/>
        </p:nvSpPr>
        <p:spPr>
          <a:xfrm>
            <a:off x="1005840" y="2331720"/>
            <a:ext cx="7075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MG Proctitis</a:t>
            </a:r>
          </a:p>
        </p:txBody>
      </p:sp>
    </p:spTree>
    <p:extLst>
      <p:ext uri="{BB962C8B-B14F-4D97-AF65-F5344CB8AC3E}">
        <p14:creationId xmlns:p14="http://schemas.microsoft.com/office/powerpoint/2010/main" val="542092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A1BAE3-4151-4A46-AEFB-52C25A0AE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0346"/>
            <a:ext cx="9144000" cy="22173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67BF67-26F9-C649-B684-E7C22AFB1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0305"/>
            <a:ext cx="9144000" cy="56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58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01C8CA-85C7-F543-B877-A097810C0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No STI guidelines recommend a treatment regimen specifically for MG-proctitis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As macrolide-resistance in urogenital MG has increased over the last decade, little is known about AMR among anorectal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Opportunity = MSHC testing for MG in all proctitis cases since 2012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730085-07BC-9441-AD93-25F8A1B25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75646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5CD7F7-CC8A-394F-A6FA-841CF2057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360" y="1251728"/>
            <a:ext cx="3455670" cy="47947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3F7EB0-87D7-0D4C-A544-884AEC73F4CF}"/>
              </a:ext>
            </a:extLst>
          </p:cNvPr>
          <p:cNvSpPr txBox="1"/>
          <p:nvPr/>
        </p:nvSpPr>
        <p:spPr>
          <a:xfrm>
            <a:off x="205740" y="1017270"/>
            <a:ext cx="224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GUM Specialist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34D393-746C-4743-A7D8-E3CE3F1D2E0A}"/>
              </a:ext>
            </a:extLst>
          </p:cNvPr>
          <p:cNvSpPr txBox="1"/>
          <p:nvPr/>
        </p:nvSpPr>
        <p:spPr>
          <a:xfrm>
            <a:off x="377190" y="2045970"/>
            <a:ext cx="2183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Epidemiology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5376F6-DB5A-704F-A1A8-3E0B095FE544}"/>
              </a:ext>
            </a:extLst>
          </p:cNvPr>
          <p:cNvSpPr txBox="1"/>
          <p:nvPr/>
        </p:nvSpPr>
        <p:spPr>
          <a:xfrm>
            <a:off x="480060" y="3074670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Health economics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FB3FF8-9F07-3F47-8EB5-5CA96346F375}"/>
              </a:ext>
            </a:extLst>
          </p:cNvPr>
          <p:cNvSpPr txBox="1"/>
          <p:nvPr/>
        </p:nvSpPr>
        <p:spPr>
          <a:xfrm>
            <a:off x="6541770" y="1017270"/>
            <a:ext cx="2522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Infectious Disease modelling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1996F-F38B-9F4B-B904-E1F030BFE2CD}"/>
              </a:ext>
            </a:extLst>
          </p:cNvPr>
          <p:cNvSpPr txBox="1"/>
          <p:nvPr/>
        </p:nvSpPr>
        <p:spPr>
          <a:xfrm>
            <a:off x="6541770" y="2507635"/>
            <a:ext cx="2522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Health Preference Research</a:t>
            </a:r>
          </a:p>
        </p:txBody>
      </p:sp>
    </p:spTree>
    <p:extLst>
      <p:ext uri="{BB962C8B-B14F-4D97-AF65-F5344CB8AC3E}">
        <p14:creationId xmlns:p14="http://schemas.microsoft.com/office/powerpoint/2010/main" val="2461712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6E508B-45EC-6C47-8F4D-521E61EAD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Examine </a:t>
            </a:r>
            <a:r>
              <a:rPr lang="en-US" sz="2800" i="1" dirty="0"/>
              <a:t>clinical characteristics </a:t>
            </a:r>
            <a:r>
              <a:rPr lang="en-US" sz="2800" dirty="0"/>
              <a:t>of proctitis where MG was detected compared to chlamydial and gonococcal proctitis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/>
              <a:t>Proportions cured </a:t>
            </a:r>
            <a:r>
              <a:rPr lang="en-US" sz="2800" dirty="0"/>
              <a:t>with azithromycin (first-line) and moxifloxacin or </a:t>
            </a:r>
            <a:r>
              <a:rPr lang="en-US" sz="2800" dirty="0" err="1"/>
              <a:t>pristinamycin</a:t>
            </a:r>
            <a:r>
              <a:rPr lang="en-US" sz="2800" dirty="0"/>
              <a:t> (second-line)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06F00D-66DF-DB46-ABBE-C375D80D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Aims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F94FBC-8BD9-684D-8030-FBB3D9513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3840671"/>
            <a:ext cx="2809240" cy="30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22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7BF403-9384-0749-98FF-93A9E0F56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Retrospective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MSM 18 years and 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Attended MSHC 2012-2016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MG – PCR assay targeting 16s rRNA gene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CCFE41-0D4F-6C48-A8A5-472D76410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2233418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487822-86D2-6546-8583-A4EA9AC1F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201 MSM with 212 episodes of proctitis</a:t>
            </a:r>
          </a:p>
          <a:p>
            <a:pPr marL="800100" lvl="1" indent="-285750"/>
            <a:r>
              <a:rPr lang="en-US" sz="3200" dirty="0"/>
              <a:t>54% </a:t>
            </a:r>
            <a:r>
              <a:rPr lang="en-US" sz="3200" dirty="0" err="1"/>
              <a:t>gonorrhoea</a:t>
            </a:r>
            <a:endParaRPr lang="en-US" sz="3200" dirty="0"/>
          </a:p>
          <a:p>
            <a:pPr marL="800100" lvl="1" indent="-285750"/>
            <a:r>
              <a:rPr lang="en-US" sz="3200" dirty="0"/>
              <a:t>38% chlamydia</a:t>
            </a:r>
          </a:p>
          <a:p>
            <a:pPr marL="800100" lvl="1" indent="-285750"/>
            <a:r>
              <a:rPr lang="en-US" sz="3200" dirty="0"/>
              <a:t>31% MG</a:t>
            </a:r>
          </a:p>
          <a:p>
            <a:pPr marL="800100" lvl="1" indent="-285750"/>
            <a:r>
              <a:rPr lang="en-US" sz="3200" dirty="0"/>
              <a:t>(4% LGV)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48595F-A228-E542-8E3F-34BF26F5D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Key results</a:t>
            </a:r>
          </a:p>
        </p:txBody>
      </p:sp>
    </p:spTree>
    <p:extLst>
      <p:ext uri="{BB962C8B-B14F-4D97-AF65-F5344CB8AC3E}">
        <p14:creationId xmlns:p14="http://schemas.microsoft.com/office/powerpoint/2010/main" val="1282293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8E772A-C325-5442-B9A1-E5AFB3446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59" y="1127432"/>
            <a:ext cx="8999569" cy="483902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F2078C-93B7-5D4A-A0BE-2DD78F858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41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8E772A-C325-5442-B9A1-E5AFB3446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59" y="1127432"/>
            <a:ext cx="8999569" cy="483902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F2078C-93B7-5D4A-A0BE-2DD78F858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9CE1A9-54E2-F44D-B88E-0EA98F0AC54E}"/>
              </a:ext>
            </a:extLst>
          </p:cNvPr>
          <p:cNvSpPr/>
          <p:nvPr/>
        </p:nvSpPr>
        <p:spPr>
          <a:xfrm>
            <a:off x="240030" y="2320290"/>
            <a:ext cx="8896698" cy="2057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51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8E772A-C325-5442-B9A1-E5AFB3446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59" y="1127432"/>
            <a:ext cx="8999569" cy="483902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F2078C-93B7-5D4A-A0BE-2DD78F858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9CE1A9-54E2-F44D-B88E-0EA98F0AC54E}"/>
              </a:ext>
            </a:extLst>
          </p:cNvPr>
          <p:cNvSpPr/>
          <p:nvPr/>
        </p:nvSpPr>
        <p:spPr>
          <a:xfrm>
            <a:off x="188594" y="2834640"/>
            <a:ext cx="8896698" cy="2057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00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8E772A-C325-5442-B9A1-E5AFB3446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59" y="1127432"/>
            <a:ext cx="8999569" cy="483902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F2078C-93B7-5D4A-A0BE-2DD78F858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45FFE-12E9-244A-9463-0121C13DF86F}"/>
              </a:ext>
            </a:extLst>
          </p:cNvPr>
          <p:cNvSpPr/>
          <p:nvPr/>
        </p:nvSpPr>
        <p:spPr>
          <a:xfrm>
            <a:off x="188594" y="3341206"/>
            <a:ext cx="8896698" cy="2057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25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8E772A-C325-5442-B9A1-E5AFB3446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59" y="1127432"/>
            <a:ext cx="8999569" cy="483902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F2078C-93B7-5D4A-A0BE-2DD78F858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E33CE3-B00B-1E46-B855-2CE1D9585A71}"/>
              </a:ext>
            </a:extLst>
          </p:cNvPr>
          <p:cNvSpPr/>
          <p:nvPr/>
        </p:nvSpPr>
        <p:spPr>
          <a:xfrm>
            <a:off x="188594" y="3796036"/>
            <a:ext cx="8896698" cy="2057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6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FC7E01-426F-3F4B-97F9-279FD8D8E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Overall microbiological cure to azithromycin was low (35%, 95% CI: 22-50)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Moxifloxacin (92%, 95% CI: 64-100)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/>
              <a:t>Pristinamycin</a:t>
            </a:r>
            <a:r>
              <a:rPr lang="en-US" sz="3200" dirty="0"/>
              <a:t> (79%, 95% CI: 54-94)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8625B-DB21-0242-A487-EA18329BC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0BE47D-9FAF-1F41-877B-66646DEEA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520" y="4153837"/>
            <a:ext cx="1813560" cy="19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0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B19CD6-A50F-F845-BCCA-DE03AAD41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Anorectal MG was as common as anorectal chlamydia in MSM presenting with proctitis</a:t>
            </a:r>
          </a:p>
          <a:p>
            <a:pPr marL="800100" lvl="1" indent="-285750"/>
            <a:r>
              <a:rPr lang="en-US" sz="2400" dirty="0">
                <a:solidFill>
                  <a:srgbClr val="00B050"/>
                </a:solidFill>
              </a:rPr>
              <a:t>Among self-presenting individuals attending sexual health clinic</a:t>
            </a:r>
          </a:p>
          <a:p>
            <a:pPr marL="800100" lvl="1" indent="-285750"/>
            <a:r>
              <a:rPr lang="en-US" sz="2400" dirty="0">
                <a:solidFill>
                  <a:srgbClr val="00B050"/>
                </a:solidFill>
              </a:rPr>
              <a:t>Not generalizable to ALL proctitis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MG </a:t>
            </a:r>
            <a:r>
              <a:rPr lang="en-US" sz="2400" dirty="0" err="1"/>
              <a:t>a/w</a:t>
            </a:r>
            <a:r>
              <a:rPr lang="en-US" sz="2400" dirty="0"/>
              <a:t> less anal pain, but similar with other features of proctitis</a:t>
            </a:r>
          </a:p>
          <a:p>
            <a:pPr marL="800100" lvl="1" indent="-285750"/>
            <a:r>
              <a:rPr lang="en-US" sz="2400" dirty="0">
                <a:solidFill>
                  <a:srgbClr val="00B050"/>
                </a:solidFill>
              </a:rPr>
              <a:t>Larger sample sizes may have power to detect differences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 rates of resistance of anorectal MG</a:t>
            </a:r>
          </a:p>
          <a:p>
            <a:pPr marL="800100" lvl="1" indent="-285750"/>
            <a:r>
              <a:rPr lang="en-US" sz="2400" dirty="0">
                <a:solidFill>
                  <a:srgbClr val="00B050"/>
                </a:solidFill>
              </a:rPr>
              <a:t>In parallel with urogenital MG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ACD265-B3A0-4D4C-B0FB-60E51E8D5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3174853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CF6F7-8505-0E49-9F21-C0E9244BB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MG proctitis in MSM (Australia)</a:t>
            </a:r>
          </a:p>
          <a:p>
            <a:pPr marL="800100" lvl="1" indent="-285750"/>
            <a:r>
              <a:rPr lang="en-US" sz="2800" dirty="0">
                <a:solidFill>
                  <a:srgbClr val="FF0000"/>
                </a:solidFill>
              </a:rPr>
              <a:t>Is this a real entity?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MG in women living with HIV (South Africa)</a:t>
            </a:r>
          </a:p>
          <a:p>
            <a:pPr marL="800100" lvl="1" indent="-285750"/>
            <a:r>
              <a:rPr lang="en-US" sz="2800" dirty="0">
                <a:solidFill>
                  <a:srgbClr val="FF0000"/>
                </a:solidFill>
              </a:rPr>
              <a:t>Contributing to limited LMIC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MG among sexual contacts (Australia)</a:t>
            </a:r>
          </a:p>
          <a:p>
            <a:pPr marL="800100" lvl="1" indent="-285750"/>
            <a:r>
              <a:rPr lang="en-US" sz="2800" dirty="0">
                <a:solidFill>
                  <a:srgbClr val="FF0000"/>
                </a:solidFill>
              </a:rPr>
              <a:t>How transmissible is MG?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Cost-effectiveness of MG screening (work in progress)</a:t>
            </a:r>
          </a:p>
          <a:p>
            <a:pPr marL="800100" lvl="1" indent="-285750"/>
            <a:r>
              <a:rPr lang="en-US" sz="2800" dirty="0">
                <a:solidFill>
                  <a:srgbClr val="FF0000"/>
                </a:solidFill>
              </a:rPr>
              <a:t>Is it valuable to screen asymptomatic individuals?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82A395-0572-9F43-BF42-FAA2EDD92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25832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4D8367-C90E-E144-98CA-0A59094AA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Does MG causes proctitis?</a:t>
            </a:r>
          </a:p>
          <a:p>
            <a:pPr marL="800100" lvl="1" indent="-285750"/>
            <a:r>
              <a:rPr lang="en-US" sz="2800" dirty="0"/>
              <a:t>Background rate – MG in asymptomatic men = 5% (95% CI: 3.1-7.6%)</a:t>
            </a:r>
          </a:p>
          <a:p>
            <a:pPr marL="800100" lvl="1" indent="-285750"/>
            <a:r>
              <a:rPr lang="en-US" sz="2800" dirty="0"/>
              <a:t>31% MG detected in proctitis</a:t>
            </a:r>
          </a:p>
          <a:p>
            <a:pPr marL="1143000" lvl="2" indent="-285750"/>
            <a:r>
              <a:rPr lang="en-US" sz="2000" dirty="0"/>
              <a:t>17/31% were </a:t>
            </a:r>
            <a:r>
              <a:rPr lang="en-US" sz="2000" dirty="0" err="1"/>
              <a:t>monoinfection</a:t>
            </a:r>
            <a:r>
              <a:rPr lang="en-US" sz="2000" dirty="0"/>
              <a:t> -&gt; presented with clinical proctitis</a:t>
            </a:r>
          </a:p>
          <a:p>
            <a:pPr marL="800100" lvl="1" indent="-285750"/>
            <a:endParaRPr lang="en-US" sz="2800" dirty="0"/>
          </a:p>
          <a:p>
            <a:pPr marL="800100" lvl="1" indent="-285750"/>
            <a:endParaRPr lang="en-US" sz="2800" dirty="0"/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953366-8297-554E-BC4B-C22EC563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Implications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49E40-920E-EB41-80DC-CC46244FB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090" y="4828401"/>
            <a:ext cx="2708910" cy="202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32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4D8367-C90E-E144-98CA-0A59094AA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Does MG causes proctitis?</a:t>
            </a:r>
          </a:p>
          <a:p>
            <a:pPr marL="800100" lvl="1" indent="-285750"/>
            <a:r>
              <a:rPr lang="en-US" sz="2800" dirty="0"/>
              <a:t>Background rate – MG in asymptomatic men = 5% (95% CI: 3.1-7.6%)</a:t>
            </a:r>
          </a:p>
          <a:p>
            <a:pPr marL="800100" lvl="1" indent="-285750"/>
            <a:r>
              <a:rPr lang="en-US" sz="2800" dirty="0"/>
              <a:t>31% MG detected in proctitis</a:t>
            </a:r>
          </a:p>
          <a:p>
            <a:pPr marL="1143000" lvl="2" indent="-285750"/>
            <a:r>
              <a:rPr lang="en-US" sz="2000" dirty="0"/>
              <a:t>17/31% were </a:t>
            </a:r>
            <a:r>
              <a:rPr lang="en-US" sz="2000" dirty="0" err="1"/>
              <a:t>monoinfection</a:t>
            </a:r>
            <a:r>
              <a:rPr lang="en-US" sz="2000" dirty="0"/>
              <a:t> -&gt; presented with clinical proctitis</a:t>
            </a:r>
          </a:p>
          <a:p>
            <a:pPr marL="800100" lvl="1" indent="-285750"/>
            <a:endParaRPr lang="en-US" sz="2800" dirty="0"/>
          </a:p>
          <a:p>
            <a:pPr marL="800100" lvl="1" indent="-285750"/>
            <a:endParaRPr lang="en-US" sz="2800" dirty="0"/>
          </a:p>
          <a:p>
            <a:pPr marL="800100" lvl="1" indent="-285750"/>
            <a:r>
              <a:rPr lang="en-US" sz="2800" dirty="0"/>
              <a:t>Extremely difficult to prove causality</a:t>
            </a:r>
          </a:p>
          <a:p>
            <a:pPr marL="1143000" lvl="2" indent="-285750"/>
            <a:r>
              <a:rPr lang="en-US" sz="2400" dirty="0"/>
              <a:t>Still some work to be done</a:t>
            </a:r>
            <a:endParaRPr lang="en-US" sz="2500" dirty="0"/>
          </a:p>
          <a:p>
            <a:pPr marL="800100" lvl="1" indent="-285750"/>
            <a:r>
              <a:rPr lang="en-US" sz="2800" dirty="0"/>
              <a:t>“Association…” rather than “causal” </a:t>
            </a:r>
          </a:p>
          <a:p>
            <a:pPr marL="1143000" lvl="2" indent="-285750"/>
            <a:r>
              <a:rPr lang="en-US" sz="2000" dirty="0"/>
              <a:t>Bradford Hill criteria</a:t>
            </a:r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953366-8297-554E-BC4B-C22EC563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Implications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49E40-920E-EB41-80DC-CC46244FB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090" y="4828401"/>
            <a:ext cx="2708910" cy="202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61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529C32-E94E-5947-AE74-2F67C1D0F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0100" lvl="1" indent="-285750"/>
            <a:endParaRPr lang="en-GB" sz="2800" dirty="0"/>
          </a:p>
          <a:p>
            <a:pPr marL="800100" lvl="1" indent="-285750"/>
            <a:endParaRPr lang="en-GB" sz="2800" dirty="0"/>
          </a:p>
          <a:p>
            <a:pPr marL="800100" lvl="1" indent="-285750"/>
            <a:endParaRPr lang="en-GB" sz="2800" dirty="0"/>
          </a:p>
          <a:p>
            <a:pPr lvl="1" indent="0">
              <a:buNone/>
            </a:pPr>
            <a:r>
              <a:rPr lang="en-GB" sz="2800" dirty="0"/>
              <a:t>(</a:t>
            </a:r>
            <a:r>
              <a:rPr lang="en-GB" sz="2800" dirty="0" err="1"/>
              <a:t>i</a:t>
            </a:r>
            <a:r>
              <a:rPr lang="en-GB" sz="2800" dirty="0"/>
              <a:t>) testing for MG in men presenting with symptoms of proctitis, </a:t>
            </a:r>
          </a:p>
          <a:p>
            <a:pPr lvl="1" indent="0">
              <a:buNone/>
            </a:pPr>
            <a:r>
              <a:rPr lang="en-GB" sz="2800" dirty="0"/>
              <a:t>(ii) use of combined diagnostic-resistance assays to facilitate early selection of appropriate antimicrobials, and </a:t>
            </a:r>
          </a:p>
          <a:p>
            <a:pPr lvl="1" indent="0">
              <a:buNone/>
            </a:pPr>
            <a:r>
              <a:rPr lang="en-GB" sz="2800" dirty="0"/>
              <a:t>(iii) routine test of cure after antimicrobials</a:t>
            </a:r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0CDAE1-D9FF-C848-AAEF-96B2BA285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Implications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60F8E-A2B8-5242-B873-D25440436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209" y="1477818"/>
            <a:ext cx="3599853" cy="113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12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485AB0-C35E-9041-A837-8FC7B6F9B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748083" cy="481203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37E768-2977-594F-B890-88B8C3E93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78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AA638B-1847-B24A-BFCC-859CE5A28CD3}"/>
              </a:ext>
            </a:extLst>
          </p:cNvPr>
          <p:cNvSpPr txBox="1"/>
          <p:nvPr/>
        </p:nvSpPr>
        <p:spPr>
          <a:xfrm>
            <a:off x="1097280" y="2205990"/>
            <a:ext cx="74409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MG in South African women living with HIV</a:t>
            </a:r>
          </a:p>
        </p:txBody>
      </p:sp>
    </p:spTree>
    <p:extLst>
      <p:ext uri="{BB962C8B-B14F-4D97-AF65-F5344CB8AC3E}">
        <p14:creationId xmlns:p14="http://schemas.microsoft.com/office/powerpoint/2010/main" val="593858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30CEAD-5529-3343-B63F-ACB0FFDF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" y="622300"/>
            <a:ext cx="1498600" cy="1498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9AF093-BC07-604E-A43B-8E7748870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" y="2120900"/>
            <a:ext cx="9144000" cy="314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3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0E3A1-2EF6-E44D-ABFB-8B7B58FCE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Motivation for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3E2DF-16A5-254F-A541-0789132C9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Epidemiological studies of MG in LMIC is limited, particularly sub-Saharan Africa</a:t>
            </a:r>
          </a:p>
          <a:p>
            <a:pPr marL="800100" lvl="1" indent="-285750"/>
            <a:r>
              <a:rPr lang="en-US" sz="2000" dirty="0"/>
              <a:t>Estimates mainly in sex workers, very limited studies in WLHIV</a:t>
            </a:r>
          </a:p>
          <a:p>
            <a:pPr marL="1143000" lvl="2" indent="-285750"/>
            <a:r>
              <a:rPr lang="en-US" sz="1600" dirty="0"/>
              <a:t>131 WLHIV Zimbabwe – 10.5% </a:t>
            </a:r>
            <a:r>
              <a:rPr lang="en-US" sz="1600" baseline="30000" dirty="0"/>
              <a:t>1</a:t>
            </a:r>
          </a:p>
          <a:p>
            <a:pPr marL="1143000" lvl="2" indent="-285750"/>
            <a:r>
              <a:rPr lang="en-US" sz="1600" dirty="0"/>
              <a:t>362 WLHIV (sex workers) Uganda – 18% </a:t>
            </a:r>
            <a:r>
              <a:rPr lang="en-US" sz="1600" baseline="30000" dirty="0"/>
              <a:t>2</a:t>
            </a:r>
          </a:p>
          <a:p>
            <a:pPr marL="800100" lvl="1" indent="-285750"/>
            <a:r>
              <a:rPr lang="en-US" sz="2000" dirty="0"/>
              <a:t>Scarce data on MG-AMR in WLHIV</a:t>
            </a:r>
          </a:p>
          <a:p>
            <a:pPr marL="1143000" lvl="2" indent="-285750"/>
            <a:r>
              <a:rPr lang="en-US" sz="1600" dirty="0"/>
              <a:t>One paper in South Africa (31% WLHIV) – 10% macrolide resistance </a:t>
            </a:r>
            <a:r>
              <a:rPr lang="en-US" sz="1600" baseline="30000" dirty="0"/>
              <a:t>3</a:t>
            </a:r>
          </a:p>
          <a:p>
            <a:pPr marL="1143000" lvl="2" indent="-285750"/>
            <a:r>
              <a:rPr lang="en-US" sz="1600" dirty="0"/>
              <a:t>601 women, 2012.</a:t>
            </a:r>
          </a:p>
          <a:p>
            <a:pPr marL="1143000" lvl="2" indent="-285750"/>
            <a:r>
              <a:rPr lang="en-US" sz="1600" dirty="0"/>
              <a:t>Did not distinguish AMR rates in WLHIV from women without HIV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Detailed symptomatology of MG in WLHIV not previously described.</a:t>
            </a:r>
          </a:p>
          <a:p>
            <a:pPr marL="800100" lvl="1" indent="-285750"/>
            <a:r>
              <a:rPr lang="en-US" sz="2000" dirty="0"/>
              <a:t>Women NOT living with HIV more likely to have post-coital bleeding, abnormal vaginal discharge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60AFA0-60BE-914B-81A3-1C43A27C7779}"/>
              </a:ext>
            </a:extLst>
          </p:cNvPr>
          <p:cNvSpPr txBox="1"/>
          <p:nvPr/>
        </p:nvSpPr>
        <p:spPr>
          <a:xfrm>
            <a:off x="537210" y="5817870"/>
            <a:ext cx="8149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/>
              <a:t>1</a:t>
            </a:r>
            <a:r>
              <a:rPr lang="en-GB" dirty="0"/>
              <a:t> </a:t>
            </a:r>
            <a:r>
              <a:rPr lang="en-GB" dirty="0" err="1"/>
              <a:t>Napierala</a:t>
            </a:r>
            <a:r>
              <a:rPr lang="en-GB" dirty="0"/>
              <a:t> MS.  </a:t>
            </a:r>
            <a:r>
              <a:rPr lang="en-GB" i="1" dirty="0"/>
              <a:t>The Journal of infectious diseases </a:t>
            </a:r>
            <a:r>
              <a:rPr lang="en-GB" dirty="0"/>
              <a:t>2015; 211(9): 1388-98.</a:t>
            </a:r>
          </a:p>
          <a:p>
            <a:r>
              <a:rPr lang="en-GB" baseline="30000" dirty="0"/>
              <a:t>2</a:t>
            </a:r>
            <a:r>
              <a:rPr lang="en-GB" dirty="0"/>
              <a:t> </a:t>
            </a:r>
            <a:r>
              <a:rPr lang="en-GB" dirty="0" err="1"/>
              <a:t>Vandepitte</a:t>
            </a:r>
            <a:r>
              <a:rPr lang="en-GB" dirty="0"/>
              <a:t> J. </a:t>
            </a:r>
            <a:r>
              <a:rPr lang="en-GB" i="1" dirty="0"/>
              <a:t>Sexually transmitted diseases</a:t>
            </a:r>
            <a:r>
              <a:rPr lang="en-GB" dirty="0"/>
              <a:t> 2012; 39(6): 487-91.</a:t>
            </a:r>
          </a:p>
          <a:p>
            <a:r>
              <a:rPr lang="en-GB" baseline="30000" dirty="0"/>
              <a:t>3</a:t>
            </a:r>
            <a:r>
              <a:rPr lang="en-GB" dirty="0"/>
              <a:t> Hay B. </a:t>
            </a:r>
            <a:r>
              <a:rPr lang="en-GB" i="1" dirty="0"/>
              <a:t>Sexually transmitted diseases</a:t>
            </a:r>
            <a:r>
              <a:rPr lang="en-GB" dirty="0"/>
              <a:t> 2015; 42(3): 140-2.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765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D9998-16E7-084C-B7B1-F4B0521EB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C310E-E2E0-E143-AC9B-0FED8BC60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For women living with HIV in South Africa</a:t>
            </a:r>
          </a:p>
          <a:p>
            <a:pPr marL="800100" lvl="1" indent="-285750"/>
            <a:r>
              <a:rPr lang="en-GB" sz="2800" dirty="0"/>
              <a:t>MG prevalence</a:t>
            </a:r>
          </a:p>
          <a:p>
            <a:pPr marL="800100" lvl="1" indent="-285750"/>
            <a:r>
              <a:rPr lang="en-GB" sz="2800" dirty="0"/>
              <a:t>Clinical correlates </a:t>
            </a:r>
          </a:p>
          <a:p>
            <a:pPr marL="800100" lvl="1" indent="-285750"/>
            <a:r>
              <a:rPr lang="en-GB" sz="2800" dirty="0"/>
              <a:t>AMR profile</a:t>
            </a:r>
          </a:p>
          <a:p>
            <a:endParaRPr lang="en-GB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AC2926-B69B-514A-AAE3-D1972DBA1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590" y="3534746"/>
            <a:ext cx="3661410" cy="260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819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D9998-16E7-084C-B7B1-F4B0521EB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C310E-E2E0-E143-AC9B-0FED8BC60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sz="2800" dirty="0"/>
              <a:t>Secondary analysis of HARP study (HPV in Africa Research Partnership)</a:t>
            </a:r>
          </a:p>
          <a:p>
            <a:pPr marL="285750" indent="-285750">
              <a:buFontTx/>
              <a:buChar char="-"/>
            </a:pPr>
            <a:r>
              <a:rPr lang="en-GB" sz="2800" dirty="0"/>
              <a:t>Included 622 WLHIV, aged 25-50 years, living in Johannesburg in 2012. </a:t>
            </a:r>
          </a:p>
          <a:p>
            <a:pPr marL="800100" lvl="1" indent="-285750">
              <a:buFontTx/>
              <a:buChar char="-"/>
            </a:pPr>
            <a:r>
              <a:rPr lang="en-GB" sz="2800" dirty="0"/>
              <a:t>ALL examined by a trained study nurse and the following examination findings were recorded </a:t>
            </a:r>
          </a:p>
          <a:p>
            <a:pPr marL="800100" lvl="1" indent="-285750">
              <a:buFontTx/>
              <a:buChar char="-"/>
            </a:pPr>
            <a:r>
              <a:rPr lang="en-GB" sz="2800" dirty="0"/>
              <a:t>At baseline and </a:t>
            </a:r>
            <a:r>
              <a:rPr lang="en-GB" sz="2800" dirty="0" err="1"/>
              <a:t>endline</a:t>
            </a:r>
            <a:r>
              <a:rPr lang="en-GB" sz="2800" dirty="0"/>
              <a:t>, a cervical swab was collected to detect </a:t>
            </a:r>
            <a:r>
              <a:rPr lang="en-GB" sz="2800" i="1" dirty="0"/>
              <a:t>Chlamydia trachomatis</a:t>
            </a:r>
            <a:r>
              <a:rPr lang="en-GB" sz="2800" dirty="0"/>
              <a:t>, </a:t>
            </a:r>
            <a:r>
              <a:rPr lang="en-GB" sz="2800" i="1" dirty="0"/>
              <a:t>Neisseria</a:t>
            </a:r>
            <a:r>
              <a:rPr lang="en-GB" sz="2800" dirty="0"/>
              <a:t> </a:t>
            </a:r>
            <a:r>
              <a:rPr lang="en-GB" sz="2800" i="1" dirty="0"/>
              <a:t>gonorrhoeae</a:t>
            </a:r>
            <a:r>
              <a:rPr lang="en-GB" sz="2800" dirty="0"/>
              <a:t>, MG, and </a:t>
            </a:r>
            <a:r>
              <a:rPr lang="en-GB" sz="2800" i="1" dirty="0"/>
              <a:t>Trichomonas vaginalis</a:t>
            </a:r>
            <a:endParaRPr lang="en-US" sz="2800" dirty="0"/>
          </a:p>
          <a:p>
            <a:pPr marL="285750" indent="-285750">
              <a:buFontTx/>
              <a:buChar char="-"/>
            </a:pPr>
            <a:endParaRPr lang="en-GB" sz="28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B05769-D251-3D44-A014-AEEA39731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690" y="5264290"/>
            <a:ext cx="3623310" cy="161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25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7579AC-A1A6-544B-B0FF-1D1D3D9A2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7818"/>
            <a:ext cx="8229600" cy="482138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Prevalence</a:t>
            </a:r>
          </a:p>
          <a:p>
            <a:pPr marL="800100" lvl="1" indent="-285750"/>
            <a:r>
              <a:rPr lang="en-GB" sz="3200" dirty="0">
                <a:solidFill>
                  <a:srgbClr val="FF0000"/>
                </a:solidFill>
              </a:rPr>
              <a:t>MG 7.4% (95% CI:5.5-9.7) </a:t>
            </a:r>
          </a:p>
          <a:p>
            <a:pPr marL="1143000" lvl="2" indent="-285750"/>
            <a:r>
              <a:rPr lang="en-GB" sz="2800" dirty="0">
                <a:solidFill>
                  <a:srgbClr val="FF0000"/>
                </a:solidFill>
              </a:rPr>
              <a:t>46% asymptomatic</a:t>
            </a:r>
          </a:p>
          <a:p>
            <a:pPr marL="800100" lvl="1" indent="-285750"/>
            <a:r>
              <a:rPr lang="it-IT" sz="3200" dirty="0"/>
              <a:t>CT</a:t>
            </a:r>
            <a:r>
              <a:rPr lang="it-IT" sz="3200" i="1" dirty="0"/>
              <a:t> </a:t>
            </a:r>
            <a:r>
              <a:rPr lang="it-IT" sz="3200" dirty="0"/>
              <a:t>5.0% (95% CI:3.4-7.0)</a:t>
            </a:r>
          </a:p>
          <a:p>
            <a:pPr marL="800100" lvl="1" indent="-285750"/>
            <a:r>
              <a:rPr lang="it-IT" sz="3200" dirty="0"/>
              <a:t>NG 2.3% (95% CI:1.2-3.7)</a:t>
            </a:r>
            <a:endParaRPr lang="en-GB" sz="3200" dirty="0"/>
          </a:p>
          <a:p>
            <a:pPr marL="800100" lvl="1" indent="-285750"/>
            <a:r>
              <a:rPr lang="it-IT" sz="3200" dirty="0"/>
              <a:t>TV</a:t>
            </a:r>
            <a:r>
              <a:rPr lang="it-IT" sz="3200" i="1" dirty="0"/>
              <a:t> </a:t>
            </a:r>
            <a:r>
              <a:rPr lang="it-IT" sz="3200" dirty="0"/>
              <a:t>16.2% (95% CI:13.4-19.4)</a:t>
            </a:r>
          </a:p>
          <a:p>
            <a:pPr marL="800100" lvl="1" indent="-285750"/>
            <a:r>
              <a:rPr lang="it-IT" sz="3200" dirty="0"/>
              <a:t>BV 41.6% (95% CI:37.6-45.6)</a:t>
            </a:r>
          </a:p>
          <a:p>
            <a:pPr marL="800100" lvl="1" indent="-285750"/>
            <a:r>
              <a:rPr lang="it-IT" sz="3200" i="1" dirty="0"/>
              <a:t>Candida </a:t>
            </a:r>
            <a:r>
              <a:rPr lang="it-IT" sz="3200" dirty="0" err="1"/>
              <a:t>spp</a:t>
            </a:r>
            <a:r>
              <a:rPr lang="it-IT" sz="3200" dirty="0"/>
              <a:t>. 8.5% (95% CI:6.4-11.0)</a:t>
            </a:r>
            <a:endParaRPr lang="en-GB" sz="3200" dirty="0"/>
          </a:p>
          <a:p>
            <a:pPr marL="1143000" lvl="2" indent="-285750"/>
            <a:endParaRPr lang="en-GB" sz="2000" dirty="0"/>
          </a:p>
          <a:p>
            <a:pPr marL="1143000" lvl="2" indent="-285750"/>
            <a:endParaRPr lang="en-GB" sz="2000" dirty="0"/>
          </a:p>
          <a:p>
            <a:pPr marL="1143000" lvl="2" indent="-285750"/>
            <a:endParaRPr lang="en-GB" sz="20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12EF88C-8D9D-1C4D-8081-30DC2F8B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603928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CF6F7-8505-0E49-9F21-C0E9244BB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For each paper</a:t>
            </a:r>
          </a:p>
          <a:p>
            <a:pPr marL="800100" lvl="1" indent="-285750"/>
            <a:r>
              <a:rPr lang="en-US" sz="2800" dirty="0"/>
              <a:t>Motivation</a:t>
            </a:r>
          </a:p>
          <a:p>
            <a:pPr marL="800100" lvl="1" indent="-285750"/>
            <a:r>
              <a:rPr lang="en-US" sz="2800" dirty="0"/>
              <a:t>Aim</a:t>
            </a:r>
          </a:p>
          <a:p>
            <a:pPr marL="800100" lvl="1" indent="-285750"/>
            <a:r>
              <a:rPr lang="en-US" sz="2800" dirty="0"/>
              <a:t>Methods</a:t>
            </a:r>
          </a:p>
          <a:p>
            <a:pPr marL="800100" lvl="1" indent="-285750"/>
            <a:r>
              <a:rPr lang="en-US" sz="2800" dirty="0"/>
              <a:t>Results</a:t>
            </a:r>
          </a:p>
          <a:p>
            <a:pPr marL="800100" lvl="1" indent="-285750"/>
            <a:r>
              <a:rPr lang="en-US" sz="2800" dirty="0"/>
              <a:t>Implications for policy or clinical practice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82A395-0572-9F43-BF42-FAA2EDD92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Outline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BE954-716C-6A43-8793-418062CF8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895" y="4263714"/>
            <a:ext cx="2950210" cy="261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46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7579AC-A1A6-544B-B0FF-1D1D3D9A2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7818"/>
            <a:ext cx="8229600" cy="482138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Detection of MG was more likely in </a:t>
            </a:r>
          </a:p>
          <a:p>
            <a:pPr marL="800100" lvl="1" indent="-285750"/>
            <a:r>
              <a:rPr lang="en-GB" sz="3200" b="1" dirty="0"/>
              <a:t>women with lower CD4 counts </a:t>
            </a:r>
            <a:r>
              <a:rPr lang="en-GB" sz="3200" dirty="0"/>
              <a:t>(AOR 1.02 per 10 cells/</a:t>
            </a:r>
            <a:r>
              <a:rPr lang="en-GB" sz="3200" dirty="0" err="1"/>
              <a:t>uL</a:t>
            </a:r>
            <a:r>
              <a:rPr lang="en-GB" sz="3200" dirty="0"/>
              <a:t> decrease, 95%CI:1.00-1.03) </a:t>
            </a:r>
          </a:p>
          <a:p>
            <a:pPr marL="800100" lvl="1" indent="-285750"/>
            <a:r>
              <a:rPr lang="en-GB" sz="3200" b="1" dirty="0"/>
              <a:t>higher plasma HIV-1 RNA </a:t>
            </a:r>
            <a:r>
              <a:rPr lang="en-GB" sz="3200" dirty="0"/>
              <a:t>(AOR 1.15 per log copies/mL increase, 95%CI:1.03-1.27). 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12EF88C-8D9D-1C4D-8081-30DC2F8B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Results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247F8-E1FD-0849-B95F-3CB1E6EAE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470" y="4168453"/>
            <a:ext cx="4827270" cy="270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970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7579AC-A1A6-544B-B0FF-1D1D3D9A2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7818"/>
            <a:ext cx="8229600" cy="4821382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No statistically significant factors on history or examination that distinguished women with MG </a:t>
            </a:r>
            <a:r>
              <a:rPr lang="en-GB" sz="2800" dirty="0" err="1"/>
              <a:t>monoinfection</a:t>
            </a:r>
            <a:r>
              <a:rPr lang="en-GB" sz="2800" dirty="0"/>
              <a:t> compared to women with no infection.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Macrolide resistance-associated mutations were not detected in any of the specimens analysed(0/43, 95%CI:0-8.2%).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Mutations in the QRDR of the </a:t>
            </a:r>
            <a:r>
              <a:rPr lang="en-GB" sz="2800" i="1" dirty="0" err="1"/>
              <a:t>gyrA</a:t>
            </a:r>
            <a:r>
              <a:rPr lang="en-GB" sz="2800" dirty="0"/>
              <a:t> gene were not detected while mutations in the QRDR of the </a:t>
            </a:r>
            <a:r>
              <a:rPr lang="en-GB" sz="2800" i="1" dirty="0" err="1"/>
              <a:t>parC</a:t>
            </a:r>
            <a:r>
              <a:rPr lang="en-GB" sz="2800" dirty="0"/>
              <a:t> gene were detected in 19/43 (44.2%, 95%CI:29.1-60.1%) specimens.  </a:t>
            </a:r>
          </a:p>
          <a:p>
            <a:pPr marL="800100" lvl="1" indent="-285750"/>
            <a:r>
              <a:rPr lang="en-GB" sz="2800" dirty="0">
                <a:solidFill>
                  <a:srgbClr val="00B050"/>
                </a:solidFill>
              </a:rPr>
              <a:t>No evidence of association with treatment failure</a:t>
            </a:r>
            <a:endParaRPr lang="en-US" sz="2800" dirty="0">
              <a:solidFill>
                <a:srgbClr val="00B050"/>
              </a:solidFill>
            </a:endParaRP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12EF88C-8D9D-1C4D-8081-30DC2F8B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4193802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7AFB8F-F226-4B44-8808-9AD563586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MG is common</a:t>
            </a:r>
          </a:p>
          <a:p>
            <a:pPr marL="800100" lvl="1" indent="-285750"/>
            <a:r>
              <a:rPr lang="en-GB" sz="2800" dirty="0">
                <a:solidFill>
                  <a:srgbClr val="00B050"/>
                </a:solidFill>
              </a:rPr>
              <a:t>As common as other cervical STIs, associated with lower CD4 counts and elevated HIV viral load.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We need diagnostics!</a:t>
            </a:r>
          </a:p>
          <a:p>
            <a:pPr marL="800100" lvl="1" indent="-285750"/>
            <a:r>
              <a:rPr lang="en-GB" sz="2800" dirty="0">
                <a:solidFill>
                  <a:srgbClr val="00B050"/>
                </a:solidFill>
              </a:rPr>
              <a:t>Without laboratory tests, half of women with MG may be underdiagnosed.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MG-AMR was extremely low in 2012</a:t>
            </a:r>
          </a:p>
          <a:p>
            <a:pPr marL="800100" lvl="1" indent="-285750"/>
            <a:r>
              <a:rPr lang="en-GB" sz="2800" dirty="0">
                <a:solidFill>
                  <a:srgbClr val="00B050"/>
                </a:solidFill>
              </a:rPr>
              <a:t>BUT with change in guidelines 2016 to use macrolides as empirical treatment for STI in South Africa warrants monitoring.</a:t>
            </a:r>
            <a:endParaRPr lang="en-GB" dirty="0">
              <a:solidFill>
                <a:srgbClr val="00B050"/>
              </a:solidFill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9D6177-1064-0F4A-8C7E-AD60D2CA3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267997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485AB0-C35E-9041-A837-8FC7B6F9B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748083" cy="481203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37E768-2977-594F-B890-88B8C3E93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0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AA638B-1847-B24A-BFCC-859CE5A28CD3}"/>
              </a:ext>
            </a:extLst>
          </p:cNvPr>
          <p:cNvSpPr txBox="1"/>
          <p:nvPr/>
        </p:nvSpPr>
        <p:spPr>
          <a:xfrm>
            <a:off x="1097280" y="2205990"/>
            <a:ext cx="74409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MG in sexual contacts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99306F-B37A-2149-B2BD-A9AFB4AC9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520" y="3909060"/>
            <a:ext cx="539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250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9735AF-F0E3-1149-A8D4-929D723F0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679820"/>
            <a:ext cx="8229600" cy="241752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422E7A-B16E-2C4E-8BFB-DDECA8ED7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8A44F0-C36B-6A44-AA3D-180B1BB96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0" y="1073544"/>
            <a:ext cx="4483100" cy="1435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3ED991-9A73-4749-A0E5-D140ACE95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979" y="5268519"/>
            <a:ext cx="6395721" cy="60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30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290826-9ADF-5C49-9223-D4D3FF664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Treatment guidelines are </a:t>
            </a:r>
            <a:r>
              <a:rPr lang="en-GB" sz="2400" i="1" dirty="0"/>
              <a:t>inconsistent</a:t>
            </a:r>
            <a:r>
              <a:rPr lang="en-GB" sz="2400" dirty="0"/>
              <a:t> about the need for presumptive treatment of sexual contacts of </a:t>
            </a:r>
            <a:r>
              <a:rPr lang="en-GB" sz="2400" i="1" dirty="0"/>
              <a:t>M. genitalium</a:t>
            </a:r>
            <a:r>
              <a:rPr lang="en-GB" sz="2400" dirty="0"/>
              <a:t>–infected patients; </a:t>
            </a:r>
          </a:p>
          <a:p>
            <a:pPr marL="800100" lvl="1" indent="-285750"/>
            <a:r>
              <a:rPr lang="en-GB" sz="2400" dirty="0"/>
              <a:t>United States and United Kingdom do not recommend presumptive treatment</a:t>
            </a:r>
          </a:p>
          <a:p>
            <a:pPr marL="800100" lvl="1" indent="-285750"/>
            <a:r>
              <a:rPr lang="en-GB" sz="2400" dirty="0"/>
              <a:t>Australia – YES to presumptive treatment!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Limited data on proportion of persons infected after contact with an infected sex partner (none for MSM)</a:t>
            </a:r>
          </a:p>
          <a:p>
            <a:br>
              <a:rPr lang="en-GB" dirty="0"/>
            </a:br>
            <a:endParaRPr lang="en-GB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CA3B4C-20CD-0745-B898-3E435786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Motivation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D6F65-5406-BA41-B7F2-0BF9EF9A0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394" y="4747310"/>
            <a:ext cx="2353726" cy="212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74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BA9595-8092-4E4C-A867-A33DB6B89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5571"/>
            <a:ext cx="8229600" cy="121965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Should I give presumptive treatment to </a:t>
            </a:r>
          </a:p>
          <a:p>
            <a:pPr algn="ctr"/>
            <a:r>
              <a:rPr lang="en-US" sz="3600" b="1" dirty="0"/>
              <a:t>sexual contacts of MG?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100E1B-AD2F-4440-91FA-AE194B67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Motivation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F2C20-192F-AF4E-9747-838AFEE8F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" y="2516575"/>
            <a:ext cx="9144000" cy="177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913DD6-E3F2-E64F-8F8E-9F32AE798659}"/>
              </a:ext>
            </a:extLst>
          </p:cNvPr>
          <p:cNvSpPr txBox="1"/>
          <p:nvPr/>
        </p:nvSpPr>
        <p:spPr>
          <a:xfrm>
            <a:off x="0" y="2262010"/>
            <a:ext cx="4206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cost</a:t>
            </a:r>
          </a:p>
          <a:p>
            <a:pPr algn="ctr"/>
            <a:r>
              <a:rPr lang="en-GB" sz="2000" dirty="0">
                <a:solidFill>
                  <a:srgbClr val="FF0000"/>
                </a:solidFill>
              </a:rPr>
              <a:t>unnecessary use of antimicrobial drugs </a:t>
            </a:r>
          </a:p>
          <a:p>
            <a:pPr algn="ctr"/>
            <a:r>
              <a:rPr lang="en-GB" sz="2000" dirty="0">
                <a:solidFill>
                  <a:srgbClr val="FF0000"/>
                </a:solidFill>
              </a:rPr>
              <a:t>risk for adverse effects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E0914E-4E36-1749-9385-3A1C4B7811FC}"/>
              </a:ext>
            </a:extLst>
          </p:cNvPr>
          <p:cNvSpPr txBox="1"/>
          <p:nvPr/>
        </p:nvSpPr>
        <p:spPr>
          <a:xfrm>
            <a:off x="4951862" y="2375226"/>
            <a:ext cx="4206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B050"/>
                </a:solidFill>
              </a:rPr>
              <a:t>prevent reinfection of the index patient prevent transmission to others </a:t>
            </a:r>
          </a:p>
          <a:p>
            <a:pPr algn="ctr"/>
            <a:r>
              <a:rPr lang="en-GB" sz="2000" dirty="0">
                <a:solidFill>
                  <a:srgbClr val="00B050"/>
                </a:solidFill>
              </a:rPr>
              <a:t>prevent sequelae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3915B5-8DB0-AD42-AF59-CF7B5CC1D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40" y="4051300"/>
            <a:ext cx="4213291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862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BA9595-8092-4E4C-A867-A33DB6B89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higher the likelihood of infection in a contact of a person with confirmed infection, the stronger the argument for presumptive treatment.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Presumptive treatment for chlamydial infection is recommended </a:t>
            </a:r>
          </a:p>
          <a:p>
            <a:pPr marL="800100" lvl="1" indent="-285750"/>
            <a:r>
              <a:rPr lang="en-GB" sz="2400" b="1" dirty="0">
                <a:solidFill>
                  <a:srgbClr val="00B050"/>
                </a:solidFill>
              </a:rPr>
              <a:t>36%–68% </a:t>
            </a:r>
            <a:r>
              <a:rPr lang="en-GB" sz="2400" dirty="0"/>
              <a:t>among contacts of sex partners with confirmed chlamydial infection 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100E1B-AD2F-4440-91FA-AE194B67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Motivation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C02F6-56F2-5841-A5CA-9A2B0F9D7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630" y="4649109"/>
            <a:ext cx="2960370" cy="22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114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012AD6-DC67-DD4F-983F-AAC14432F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Determine the proportion of cases with </a:t>
            </a:r>
            <a:r>
              <a:rPr lang="en-GB" sz="2800" i="1" dirty="0"/>
              <a:t>M. genitalium </a:t>
            </a:r>
            <a:r>
              <a:rPr lang="en-GB" sz="2800" dirty="0"/>
              <a:t>and the factors associated with infection in women, heterosexual men, and MSM.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CB0B15-DC66-2D44-B461-401721CB7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Aim</a:t>
            </a:r>
          </a:p>
        </p:txBody>
      </p:sp>
    </p:spTree>
    <p:extLst>
      <p:ext uri="{BB962C8B-B14F-4D97-AF65-F5344CB8AC3E}">
        <p14:creationId xmlns:p14="http://schemas.microsoft.com/office/powerpoint/2010/main" val="3876128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AA638B-1847-B24A-BFCC-859CE5A28CD3}"/>
              </a:ext>
            </a:extLst>
          </p:cNvPr>
          <p:cNvSpPr txBox="1"/>
          <p:nvPr/>
        </p:nvSpPr>
        <p:spPr>
          <a:xfrm>
            <a:off x="1623060" y="2331720"/>
            <a:ext cx="6457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099894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012AD6-DC67-DD4F-983F-AAC14432F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Cross-sectional analysis of patients attending a sexual health clinic in Melbourne, 2008–2016.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Men </a:t>
            </a:r>
          </a:p>
          <a:p>
            <a:pPr marL="800100" lvl="1" indent="-285750"/>
            <a:r>
              <a:rPr lang="en-GB" sz="2400" dirty="0"/>
              <a:t>Predominantly tested by using a first-pass urine sample (rarely urethral swab)</a:t>
            </a:r>
          </a:p>
          <a:p>
            <a:pPr marL="800100" lvl="1" indent="-285750"/>
            <a:r>
              <a:rPr lang="en-GB" sz="2400" dirty="0"/>
              <a:t>Anorectal swab if anal sex was reported.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Women </a:t>
            </a:r>
          </a:p>
          <a:p>
            <a:pPr marL="800100" lvl="1" indent="-285750"/>
            <a:r>
              <a:rPr lang="en-GB" sz="2400" dirty="0"/>
              <a:t>High vaginal swab or cervical swab, but a first-pass urine sample was used if patients preferred</a:t>
            </a:r>
          </a:p>
          <a:p>
            <a:pPr marL="800100" lvl="1" indent="-285750"/>
            <a:r>
              <a:rPr lang="en-GB" sz="2400" dirty="0"/>
              <a:t>Anorectal swab was taken if anal sex was reported. </a:t>
            </a:r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CB0B15-DC66-2D44-B461-401721CB7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9356818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9C83B8-4A13-7049-822A-EC3D790FC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441 patients reported sexual contact with a person with </a:t>
            </a:r>
            <a:r>
              <a:rPr lang="en-GB" sz="2800" i="1" dirty="0"/>
              <a:t>M. genitalium </a:t>
            </a:r>
            <a:r>
              <a:rPr lang="en-GB" sz="2800" dirty="0"/>
              <a:t>infection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MG detected in:</a:t>
            </a:r>
          </a:p>
          <a:p>
            <a:pPr marL="800100" lvl="1" indent="-285750"/>
            <a:r>
              <a:rPr lang="en-GB" sz="2800" dirty="0"/>
              <a:t>48.2% of women</a:t>
            </a:r>
          </a:p>
          <a:p>
            <a:pPr marL="800100" lvl="1" indent="-285750"/>
            <a:r>
              <a:rPr lang="en-GB" sz="2800" dirty="0"/>
              <a:t>31.0% of heterosexual men</a:t>
            </a:r>
          </a:p>
          <a:p>
            <a:pPr marL="800100" lvl="1" indent="-285750"/>
            <a:r>
              <a:rPr lang="en-GB" sz="2800" dirty="0"/>
              <a:t>41.7% of MSM were infected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9DAF84-9A5A-C441-8C83-C38A299C0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3F1A30-DF3B-1D49-9DB7-4D172D428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259" y="4334886"/>
            <a:ext cx="4058542" cy="253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907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A51044-818E-1245-949E-4B1D41590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Other interesting findings</a:t>
            </a:r>
          </a:p>
          <a:p>
            <a:pPr marL="800100" lvl="1" indent="-285750"/>
            <a:r>
              <a:rPr lang="en-GB" sz="2800" dirty="0"/>
              <a:t>Among heterosexual contacts, women were twice as likely to be infected </a:t>
            </a:r>
          </a:p>
          <a:p>
            <a:pPr marL="800100" lvl="1" indent="-285750"/>
            <a:r>
              <a:rPr lang="en-GB" sz="2800" dirty="0"/>
              <a:t>Among MSM, rectal infection was more common than urethral infection</a:t>
            </a:r>
          </a:p>
          <a:p>
            <a:pPr marL="285750" indent="-285750"/>
            <a:endParaRPr lang="en-GB" dirty="0"/>
          </a:p>
          <a:p>
            <a:pPr marL="285750" indent="-285750"/>
            <a:endParaRPr lang="en-GB" sz="2400" dirty="0"/>
          </a:p>
          <a:p>
            <a:pPr marL="285750" indent="-285750"/>
            <a:endParaRPr lang="en-GB" sz="2400" dirty="0"/>
          </a:p>
          <a:p>
            <a:pPr marL="285750" indent="-285750"/>
            <a:r>
              <a:rPr lang="en-GB" sz="2400" dirty="0"/>
              <a:t>?Biological differences in anatomical sites</a:t>
            </a:r>
          </a:p>
          <a:p>
            <a:pPr marL="285750" indent="-285750"/>
            <a:r>
              <a:rPr lang="en-GB" sz="2400" dirty="0"/>
              <a:t>?Types of sexual practice</a:t>
            </a:r>
          </a:p>
          <a:p>
            <a:pPr marL="285750" indent="-285750"/>
            <a:r>
              <a:rPr lang="en-GB" sz="2400" dirty="0"/>
              <a:t>?Bacterial load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E3FD14-E60B-014D-8358-6281F6705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87E48F-A09D-3947-8899-0E12FBF41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770012" y="4641850"/>
            <a:ext cx="155004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318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94A0E6-F748-334D-9BE1-97A1E884B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Inform guidelines for the management of sexual contacts of </a:t>
            </a:r>
            <a:r>
              <a:rPr lang="en-GB" sz="2800" i="1" dirty="0"/>
              <a:t>M. genitalium </a:t>
            </a:r>
          </a:p>
          <a:p>
            <a:pPr marL="800100" lvl="1" indent="-285750"/>
            <a:r>
              <a:rPr lang="en-GB" sz="2800" dirty="0">
                <a:solidFill>
                  <a:srgbClr val="00B050"/>
                </a:solidFill>
              </a:rPr>
              <a:t>Strengthened evidence-base for Australian guidelines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Some evidence for presumptive treatment BUT</a:t>
            </a:r>
          </a:p>
          <a:p>
            <a:pPr marL="800100" lvl="1" indent="-285750"/>
            <a:r>
              <a:rPr lang="en-GB" sz="2800" dirty="0">
                <a:solidFill>
                  <a:srgbClr val="00B050"/>
                </a:solidFill>
              </a:rPr>
              <a:t>Clinicians should consider antimicrobial drug resistance and toxicity of quinolones.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i="1" dirty="0"/>
              <a:t>Provide an evidence base for </a:t>
            </a:r>
            <a:r>
              <a:rPr lang="en-GB" sz="2800" b="1" i="1" dirty="0">
                <a:solidFill>
                  <a:srgbClr val="00B050"/>
                </a:solidFill>
              </a:rPr>
              <a:t>informed discussion </a:t>
            </a:r>
            <a:r>
              <a:rPr lang="en-GB" sz="2800" i="1" dirty="0"/>
              <a:t>between clinicians and their patients regarding the appropriateness of presumptive treatment for contacts of infected patients or recommending testing and return for treatment.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33BEFB-8395-4045-B96A-C4A103443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42750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485AB0-C35E-9041-A837-8FC7B6F9B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748083" cy="481203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37E768-2977-594F-B890-88B8C3E93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688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AA638B-1847-B24A-BFCC-859CE5A28CD3}"/>
              </a:ext>
            </a:extLst>
          </p:cNvPr>
          <p:cNvSpPr txBox="1"/>
          <p:nvPr/>
        </p:nvSpPr>
        <p:spPr>
          <a:xfrm>
            <a:off x="1102995" y="788670"/>
            <a:ext cx="74409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Cost-effectiveness of MG screening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7B5850-6A6C-D64C-8BAD-34D6FF6C0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530" y="2811780"/>
            <a:ext cx="3959860" cy="395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848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4F4085-1CB5-A340-A5B9-8EE9E65DA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BASHH Guidelines</a:t>
            </a:r>
          </a:p>
          <a:p>
            <a:pPr marL="800100" lvl="1" indent="-285750"/>
            <a:r>
              <a:rPr lang="en-US" sz="3200" dirty="0"/>
              <a:t>Do NOT recommend screening asymptomatic populations – even if high-risk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DEE76A-58B0-774D-AAE9-43D593B45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Motivation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732474-6F32-8741-A24D-FC06C4AAC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40" y="3180330"/>
            <a:ext cx="3718934" cy="367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552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4F4085-1CB5-A340-A5B9-8EE9E65DA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BASHH Guidelines</a:t>
            </a:r>
          </a:p>
          <a:p>
            <a:pPr marL="800100" lvl="1" indent="-285750"/>
            <a:r>
              <a:rPr lang="en-US" sz="2400" dirty="0"/>
              <a:t>Do NOT recommend screening asymptomatic populations – even if high-risk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WHY NOT???</a:t>
            </a:r>
          </a:p>
          <a:p>
            <a:pPr marL="800100" lvl="1" indent="-285750"/>
            <a:r>
              <a:rPr lang="en-US" sz="2400" dirty="0"/>
              <a:t>We do it for chlamydia (similar prevalence)</a:t>
            </a:r>
          </a:p>
          <a:p>
            <a:pPr marL="800100" lvl="1" indent="-285750"/>
            <a:r>
              <a:rPr lang="en-US" sz="2400" dirty="0"/>
              <a:t>Majority are asymptomatic </a:t>
            </a:r>
          </a:p>
          <a:p>
            <a:pPr marL="800100" lvl="1" indent="-285750"/>
            <a:r>
              <a:rPr lang="en-US" sz="2400" dirty="0"/>
              <a:t>Effect on MG-AMR?</a:t>
            </a:r>
          </a:p>
          <a:p>
            <a:pPr marL="285750" indent="-285750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DEE76A-58B0-774D-AAE9-43D593B45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Motivation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C5680-01C3-1147-9859-9709B9A96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670" y="3398032"/>
            <a:ext cx="3783330" cy="34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496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E08942-B8F7-FE44-AF7E-7926A2405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Build a population-level, dynamic, deterministic, compartmental model for MG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Assess impact of screening scenarios on prevalence of MG </a:t>
            </a:r>
            <a:r>
              <a:rPr lang="en-US" sz="3200" b="1" dirty="0">
                <a:solidFill>
                  <a:srgbClr val="00B050"/>
                </a:solidFill>
              </a:rPr>
              <a:t>and MG-AMR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Cost-effectiveness of screening for MG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46F9F3-1B81-4C49-8F63-8C0E03FDA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Aims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E9F0F-A82A-FE4F-9555-5772308A3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120" y="4405770"/>
            <a:ext cx="246888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672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85545E-8D4B-B54E-BA53-AB22D3DD1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Variant of SIS-type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Model Population</a:t>
            </a:r>
          </a:p>
          <a:p>
            <a:pPr marL="971550" lvl="1" indent="-457200"/>
            <a:r>
              <a:rPr lang="en-US" sz="3200" dirty="0"/>
              <a:t>Australian MSM</a:t>
            </a:r>
          </a:p>
          <a:p>
            <a:pPr marL="971550" lvl="1" indent="-457200"/>
            <a:r>
              <a:rPr lang="en-US" sz="3200" dirty="0"/>
              <a:t>Asymptomatic vs. symptomatic</a:t>
            </a:r>
          </a:p>
          <a:p>
            <a:pPr marL="971550" lvl="1" indent="-457200"/>
            <a:r>
              <a:rPr lang="en-US" sz="3200" dirty="0"/>
              <a:t>High-risk vs. low-risk</a:t>
            </a:r>
          </a:p>
          <a:p>
            <a:pPr marL="1314450" lvl="2" indent="-457200"/>
            <a:r>
              <a:rPr lang="en-US" sz="2900" u="sng" dirty="0"/>
              <a:t>&gt;</a:t>
            </a:r>
            <a:r>
              <a:rPr lang="en-US" sz="2900" dirty="0"/>
              <a:t> 10 sexual partners in last 6 months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ED0098-8EB4-1F49-954F-CCA405B70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2848375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FD4BA3-C328-EC48-9472-4BAAA90A5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261" y="0"/>
            <a:ext cx="4829439" cy="685780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42706CA-3C7D-4F4B-9BF7-DFFCAE35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8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$$}J7$$NW)V@4_@KHVY%C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91" y="1085850"/>
            <a:ext cx="9151004" cy="467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405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CBF5CC-15FE-3D4F-B404-200C76695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70A042-DE4E-A14A-A062-3921AC41A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F8B235-B314-494F-B479-DC3E27E5E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958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54715C8-A798-9B4C-BF46-2CB1CBB39290}"/>
              </a:ext>
            </a:extLst>
          </p:cNvPr>
          <p:cNvSpPr txBox="1"/>
          <p:nvPr/>
        </p:nvSpPr>
        <p:spPr>
          <a:xfrm>
            <a:off x="-34925" y="-7938"/>
            <a:ext cx="9871075" cy="15986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40000"/>
              </a:lnSpc>
            </a:pPr>
            <a:r>
              <a:rPr lang="zh-CN" altLang="en-US" sz="2000" b="1"/>
              <a:t>No screening at all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1600"/>
              <a:t>Test rate in symptomatic </a:t>
            </a:r>
            <a:r>
              <a:rPr lang="en-US" altLang="zh-CN" sz="1600"/>
              <a:t>high-risk MSM = </a:t>
            </a:r>
            <a:r>
              <a:rPr lang="zh-CN" altLang="en-US" sz="1600"/>
              <a:t>Test rate in symptomatic </a:t>
            </a:r>
            <a:r>
              <a:rPr lang="en-US" altLang="zh-CN" sz="1600">
                <a:sym typeface="宋体" panose="02010600030101010101" pitchFamily="2" charset="-122"/>
              </a:rPr>
              <a:t>low-risk </a:t>
            </a:r>
            <a:r>
              <a:rPr lang="en-US" altLang="zh-CN" sz="1600"/>
              <a:t>MSM </a:t>
            </a:r>
          </a:p>
          <a:p>
            <a:pPr>
              <a:lnSpc>
                <a:spcPct val="140000"/>
              </a:lnSpc>
            </a:pPr>
            <a:r>
              <a:rPr lang="en-US" altLang="zh-CN" sz="1600"/>
              <a:t>= </a:t>
            </a:r>
            <a:r>
              <a:rPr lang="zh-CN" altLang="en-US" sz="1600"/>
              <a:t>Test rate in asymptomatic </a:t>
            </a:r>
            <a:r>
              <a:rPr lang="en-US" altLang="zh-CN" sz="1600">
                <a:sym typeface="宋体" panose="02010600030101010101" pitchFamily="2" charset="-122"/>
              </a:rPr>
              <a:t>high-risk </a:t>
            </a:r>
            <a:r>
              <a:rPr lang="en-US" altLang="zh-CN" sz="1600"/>
              <a:t>MSM = </a:t>
            </a:r>
            <a:r>
              <a:rPr lang="zh-CN" altLang="en-US" sz="1600">
                <a:sym typeface="宋体" panose="02010600030101010101" pitchFamily="2" charset="-122"/>
              </a:rPr>
              <a:t>Test rate in asymptomatic </a:t>
            </a:r>
            <a:r>
              <a:rPr lang="en-US" altLang="zh-CN" sz="1600">
                <a:sym typeface="宋体" panose="02010600030101010101" pitchFamily="2" charset="-122"/>
              </a:rPr>
              <a:t>low-risk MSM : </a:t>
            </a:r>
            <a:r>
              <a:rPr lang="en-US" altLang="zh-CN" sz="1600"/>
              <a:t>0%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 </a:t>
            </a:r>
            <a:r>
              <a:rPr lang="zh-CN" altLang="en-US" sz="1600"/>
              <a:t>Higher prevalence of both wild type and resistant MG</a:t>
            </a:r>
            <a:endParaRPr lang="zh-CN" altLang="en-US"/>
          </a:p>
        </p:txBody>
      </p:sp>
      <p:pic>
        <p:nvPicPr>
          <p:cNvPr id="4098" name="Picture 1">
            <a:extLst>
              <a:ext uri="{FF2B5EF4-FFF2-40B4-BE49-F238E27FC236}">
                <a16:creationId xmlns:a16="http://schemas.microsoft.com/office/drawing/2014/main" id="{74DE4EEB-5CE8-8241-9946-785A6399DDF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711325"/>
            <a:ext cx="7589837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2999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FD722F5-F32C-C440-9E52-D3769D37BCF0}"/>
              </a:ext>
            </a:extLst>
          </p:cNvPr>
          <p:cNvSpPr txBox="1"/>
          <p:nvPr/>
        </p:nvSpPr>
        <p:spPr>
          <a:xfrm>
            <a:off x="-34925" y="1588"/>
            <a:ext cx="9871075" cy="1554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000" b="1" noProof="1"/>
              <a:t>Universal s</a:t>
            </a:r>
            <a:r>
              <a:rPr lang="zh-CN" altLang="en-US" sz="2000" b="1" noProof="1"/>
              <a:t>creening (70%</a:t>
            </a:r>
            <a:r>
              <a:rPr lang="en-US" altLang="zh-CN" sz="2000" b="1" noProof="1"/>
              <a:t> uptake</a:t>
            </a:r>
            <a:r>
              <a:rPr lang="zh-CN" altLang="en-US" sz="2000" b="1" noProof="1"/>
              <a:t>) 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1600" noProof="1">
                <a:sym typeface="+mn-ea"/>
              </a:rPr>
              <a:t>Test rate in symptomatic </a:t>
            </a:r>
            <a:r>
              <a:rPr lang="en-US" altLang="zh-CN" sz="1600" noProof="1">
                <a:sym typeface="+mn-ea"/>
              </a:rPr>
              <a:t>high-risk MSM = </a:t>
            </a:r>
            <a:r>
              <a:rPr lang="zh-CN" altLang="en-US" sz="1600" noProof="1">
                <a:sym typeface="+mn-ea"/>
              </a:rPr>
              <a:t>Test rate in symptomatic </a:t>
            </a:r>
            <a:r>
              <a:rPr lang="en-US" altLang="zh-CN" sz="1600" noProof="1">
                <a:sym typeface="+mn-ea"/>
              </a:rPr>
              <a:t>low-risk MSM </a:t>
            </a:r>
          </a:p>
          <a:p>
            <a:pPr>
              <a:lnSpc>
                <a:spcPct val="140000"/>
              </a:lnSpc>
            </a:pPr>
            <a:r>
              <a:rPr lang="en-US" altLang="zh-CN" sz="1600" b="1" noProof="1">
                <a:solidFill>
                  <a:srgbClr val="00B050"/>
                </a:solidFill>
                <a:sym typeface="+mn-ea"/>
              </a:rPr>
              <a:t>= </a:t>
            </a:r>
            <a:r>
              <a:rPr lang="zh-CN" altLang="en-US" sz="1600" b="1" noProof="1">
                <a:solidFill>
                  <a:srgbClr val="00B050"/>
                </a:solidFill>
                <a:sym typeface="+mn-ea"/>
              </a:rPr>
              <a:t>Test rate in asymptomatic </a:t>
            </a:r>
            <a:r>
              <a:rPr lang="en-US" altLang="zh-CN" sz="1600" b="1" noProof="1">
                <a:solidFill>
                  <a:srgbClr val="00B050"/>
                </a:solidFill>
                <a:sym typeface="+mn-ea"/>
              </a:rPr>
              <a:t>high-risk MSM = </a:t>
            </a:r>
            <a:r>
              <a:rPr lang="zh-CN" altLang="en-US" sz="1600" b="1" noProof="1">
                <a:solidFill>
                  <a:srgbClr val="00B050"/>
                </a:solidFill>
                <a:sym typeface="+mn-ea"/>
              </a:rPr>
              <a:t>Test rate in asymptomatic </a:t>
            </a:r>
            <a:r>
              <a:rPr lang="en-US" altLang="zh-CN" sz="1600" b="1" noProof="1">
                <a:solidFill>
                  <a:srgbClr val="00B050"/>
                </a:solidFill>
                <a:sym typeface="+mn-ea"/>
              </a:rPr>
              <a:t>low-risk MSM : 70%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1600" noProof="1"/>
              <a:t> Reduce MG prevalence (both wildtype and resistant MG)</a:t>
            </a:r>
          </a:p>
        </p:txBody>
      </p:sp>
      <p:pic>
        <p:nvPicPr>
          <p:cNvPr id="5122" name="Picture 3">
            <a:extLst>
              <a:ext uri="{FF2B5EF4-FFF2-40B4-BE49-F238E27FC236}">
                <a16:creationId xmlns:a16="http://schemas.microsoft.com/office/drawing/2014/main" id="{45FE48EF-148B-F14D-9E67-C7A8A45D84C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1497013"/>
            <a:ext cx="6684962" cy="542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5177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7DE441A-10B0-7A4C-B8E1-D5D89732515E}"/>
              </a:ext>
            </a:extLst>
          </p:cNvPr>
          <p:cNvSpPr txBox="1"/>
          <p:nvPr/>
        </p:nvSpPr>
        <p:spPr>
          <a:xfrm>
            <a:off x="-34925" y="-142875"/>
            <a:ext cx="9301163" cy="2244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noProof="1"/>
              <a:t>Targeted screening – symptomatics PLUS high-risk asymptomatics</a:t>
            </a:r>
            <a:endParaRPr lang="zh-CN" altLang="en-US" sz="2000" b="1" noProof="1"/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1600" noProof="1">
                <a:sym typeface="+mn-ea"/>
              </a:rPr>
              <a:t>Test rate in symptomatic </a:t>
            </a:r>
            <a:r>
              <a:rPr lang="en-US" altLang="zh-CN" sz="1600" noProof="1">
                <a:sym typeface="+mn-ea"/>
              </a:rPr>
              <a:t>high-risk MSM = </a:t>
            </a:r>
            <a:r>
              <a:rPr lang="zh-CN" altLang="en-US" sz="1600" noProof="1">
                <a:sym typeface="+mn-ea"/>
              </a:rPr>
              <a:t>Test rate in symptomatic </a:t>
            </a:r>
            <a:r>
              <a:rPr lang="en-US" altLang="zh-CN" sz="1600" noProof="1">
                <a:sym typeface="+mn-ea"/>
              </a:rPr>
              <a:t>low-risk MSM </a:t>
            </a:r>
          </a:p>
          <a:p>
            <a:pPr>
              <a:lnSpc>
                <a:spcPct val="140000"/>
              </a:lnSpc>
            </a:pPr>
            <a:r>
              <a:rPr lang="en-US" altLang="zh-CN" sz="1600" b="1" noProof="1">
                <a:solidFill>
                  <a:srgbClr val="00B050"/>
                </a:solidFill>
                <a:sym typeface="+mn-ea"/>
              </a:rPr>
              <a:t>= </a:t>
            </a:r>
            <a:r>
              <a:rPr lang="zh-CN" altLang="en-US" sz="1600" b="1" noProof="1">
                <a:solidFill>
                  <a:srgbClr val="00B050"/>
                </a:solidFill>
                <a:sym typeface="+mn-ea"/>
              </a:rPr>
              <a:t>Test rate in asymptomatic </a:t>
            </a:r>
            <a:r>
              <a:rPr lang="en-US" altLang="zh-CN" sz="1600" b="1" noProof="1">
                <a:solidFill>
                  <a:srgbClr val="00B050"/>
                </a:solidFill>
                <a:sym typeface="+mn-ea"/>
              </a:rPr>
              <a:t>high-risk MSM: 70%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1600" noProof="1">
                <a:sym typeface="+mn-ea"/>
              </a:rPr>
              <a:t>Test rate in asymptomatic </a:t>
            </a:r>
            <a:r>
              <a:rPr lang="en-US" altLang="zh-CN" sz="1600" noProof="1">
                <a:sym typeface="+mn-ea"/>
              </a:rPr>
              <a:t>low-risk MSM : 0%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1600" noProof="1"/>
              <a:t>Might be worth considering screening high risk asymptomatics, it will be interesting to check the cost-effectiveness for this though.</a:t>
            </a:r>
          </a:p>
        </p:txBody>
      </p:sp>
      <p:pic>
        <p:nvPicPr>
          <p:cNvPr id="7170" name="Picture 5">
            <a:extLst>
              <a:ext uri="{FF2B5EF4-FFF2-40B4-BE49-F238E27FC236}">
                <a16:creationId xmlns:a16="http://schemas.microsoft.com/office/drawing/2014/main" id="{5FF29A38-7C97-6847-9807-C05245258F9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2017713"/>
            <a:ext cx="7480300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0853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59A95-027C-FC41-8206-467FDEDD8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i="1" dirty="0"/>
              <a:t>MAY BE </a:t>
            </a:r>
            <a:r>
              <a:rPr lang="en-US" sz="3200" dirty="0"/>
              <a:t>a role for screening asymptomatic MSM</a:t>
            </a:r>
          </a:p>
          <a:p>
            <a:pPr marL="800100" lvl="1" indent="-285750"/>
            <a:r>
              <a:rPr lang="en-US" sz="3200" dirty="0"/>
              <a:t>Reduces MG prevalence</a:t>
            </a:r>
          </a:p>
          <a:p>
            <a:pPr marL="800100" lvl="1" indent="-285750"/>
            <a:r>
              <a:rPr lang="en-US" sz="3200" dirty="0"/>
              <a:t>Reduces MG-AMR prevalence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Is it cost-effective… 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83F80-4FC3-AC47-B02C-D5DDF3D23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Implications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8D8C3-3C54-C349-83FE-ADF9A01C9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398860">
              <a:defRPr/>
            </a:pPr>
            <a:r>
              <a:rPr lang="en-US"/>
              <a:t>  </a:t>
            </a:r>
            <a:fld id="{2565FA6D-D4C8-4C4C-AC4B-3269734D34D8}" type="slidenum">
              <a:rPr lang="en-US" smtClean="0"/>
              <a:pPr marL="398860">
                <a:defRPr/>
              </a:pPr>
              <a:t>64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E15DE-7384-4A41-AE87-CA0D2C66F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Presentation title - edit in Header and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4418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485AB0-C35E-9041-A837-8FC7B6F9B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748083" cy="481203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37E768-2977-594F-B890-88B8C3E93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633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59A95-027C-FC41-8206-467FDEDD8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MG proctitis in MSM (Australia)</a:t>
            </a:r>
          </a:p>
          <a:p>
            <a:pPr marL="800100" lvl="1" indent="-285750"/>
            <a:r>
              <a:rPr lang="en-US" sz="2800" dirty="0">
                <a:solidFill>
                  <a:srgbClr val="FF0000"/>
                </a:solidFill>
              </a:rPr>
              <a:t>Is this a real entity? </a:t>
            </a:r>
            <a:r>
              <a:rPr lang="en-US" sz="2800" b="1" dirty="0">
                <a:solidFill>
                  <a:srgbClr val="00B050"/>
                </a:solidFill>
              </a:rPr>
              <a:t>-&gt; likely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MG in women living with HIV (South Africa)</a:t>
            </a:r>
          </a:p>
          <a:p>
            <a:pPr marL="800100" lvl="1" indent="-285750"/>
            <a:r>
              <a:rPr lang="en-US" sz="2800" dirty="0">
                <a:solidFill>
                  <a:srgbClr val="FF0000"/>
                </a:solidFill>
              </a:rPr>
              <a:t>Contributing to limited LMIC data </a:t>
            </a:r>
            <a:r>
              <a:rPr lang="en-US" sz="2800" b="1" dirty="0">
                <a:solidFill>
                  <a:srgbClr val="00B050"/>
                </a:solidFill>
              </a:rPr>
              <a:t>-&gt; MG is common, MG-AMR is low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MG among sexual contacts (Australia)</a:t>
            </a:r>
          </a:p>
          <a:p>
            <a:pPr marL="800100" lvl="1" indent="-285750"/>
            <a:r>
              <a:rPr lang="en-US" sz="2800" dirty="0">
                <a:solidFill>
                  <a:srgbClr val="FF0000"/>
                </a:solidFill>
              </a:rPr>
              <a:t>How transmissible is MG? </a:t>
            </a:r>
            <a:r>
              <a:rPr lang="en-US" sz="2800" b="1" dirty="0">
                <a:solidFill>
                  <a:srgbClr val="00B050"/>
                </a:solidFill>
              </a:rPr>
              <a:t>-&gt; Comparable with CT. Informed discussion needed.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Cost-effectiveness of MG screening (work in progress)</a:t>
            </a:r>
          </a:p>
          <a:p>
            <a:pPr marL="800100" lvl="1" indent="-285750"/>
            <a:r>
              <a:rPr lang="en-US" sz="2800" dirty="0">
                <a:solidFill>
                  <a:srgbClr val="FF0000"/>
                </a:solidFill>
              </a:rPr>
              <a:t>Is it valuable to screen asymptomatic individuals? </a:t>
            </a:r>
            <a:r>
              <a:rPr lang="en-US" sz="2800" b="1" dirty="0">
                <a:solidFill>
                  <a:srgbClr val="00B050"/>
                </a:solidFill>
              </a:rPr>
              <a:t>-&gt; sorry… you have to wait a bit longer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83F80-4FC3-AC47-B02C-D5DDF3D23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8D8C3-3C54-C349-83FE-ADF9A01C9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398860">
              <a:defRPr/>
            </a:pPr>
            <a:r>
              <a:rPr lang="en-US" dirty="0"/>
              <a:t>  </a:t>
            </a:r>
            <a:fld id="{2565FA6D-D4C8-4C4C-AC4B-3269734D34D8}" type="slidenum">
              <a:rPr lang="en-US" smtClean="0"/>
              <a:pPr marL="398860">
                <a:defRPr/>
              </a:pPr>
              <a:t>66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E15DE-7384-4A41-AE87-CA0D2C66F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Presentation title - edit in Header and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04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7"/>
          <p:cNvSpPr>
            <a:spLocks noGrp="1"/>
          </p:cNvSpPr>
          <p:nvPr>
            <p:ph type="ctrTitle" idx="4294967295"/>
          </p:nvPr>
        </p:nvSpPr>
        <p:spPr>
          <a:xfrm>
            <a:off x="0" y="1122363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altLang="en-US" sz="7200" b="1" dirty="0">
                <a:ea typeface="ＭＳ Ｐゴシック" charset="-128"/>
              </a:rPr>
              <a:t>Thank you</a:t>
            </a:r>
          </a:p>
        </p:txBody>
      </p:sp>
      <p:pic>
        <p:nvPicPr>
          <p:cNvPr id="1372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8" y="3425825"/>
            <a:ext cx="2303462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43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FFDB11-5301-E24D-99C4-0AE0AF5C6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051800" cy="34544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FF42DAD-7FEA-9648-B959-155FFC592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DA9DE-E57B-1242-8EAB-93A8CD49D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3336290"/>
            <a:ext cx="73025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89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0A4928-D103-C249-A772-BDA24AC83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78244F-7BF5-C34E-894D-6642BA071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DBD289-3B96-3F42-82DB-022B2DD19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3300"/>
            <a:ext cx="11136658" cy="5854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5A5082-D820-5142-8115-4BBFC1BB93CC}"/>
              </a:ext>
            </a:extLst>
          </p:cNvPr>
          <p:cNvSpPr txBox="1"/>
          <p:nvPr/>
        </p:nvSpPr>
        <p:spPr>
          <a:xfrm rot="21204543">
            <a:off x="1725930" y="1337310"/>
            <a:ext cx="1234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MG</a:t>
            </a:r>
          </a:p>
        </p:txBody>
      </p:sp>
    </p:spTree>
    <p:extLst>
      <p:ext uri="{BB962C8B-B14F-4D97-AF65-F5344CB8AC3E}">
        <p14:creationId xmlns:p14="http://schemas.microsoft.com/office/powerpoint/2010/main" val="915280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6CEF1B-6833-004B-94CF-7BA9081D1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043646"/>
            <a:ext cx="9144597" cy="421415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6066E0-8E07-9540-B141-B69611EE9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33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8680</TotalTime>
  <Words>2153</Words>
  <Application>Microsoft Macintosh PowerPoint</Application>
  <PresentationFormat>On-screen Show (4:3)</PresentationFormat>
  <Paragraphs>332</Paragraphs>
  <Slides>68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0" baseType="lpstr">
      <vt:lpstr>等线</vt:lpstr>
      <vt:lpstr>merriweather</vt:lpstr>
      <vt:lpstr>ＭＳ Ｐゴシック</vt:lpstr>
      <vt:lpstr>Open Sans</vt:lpstr>
      <vt:lpstr>Open Sans</vt:lpstr>
      <vt:lpstr>宋体</vt:lpstr>
      <vt:lpstr>ヒラギノ角ゴ Pro W3</vt:lpstr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Outline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MG?</vt:lpstr>
      <vt:lpstr>How common is it?</vt:lpstr>
      <vt:lpstr>Does MG cause disease?</vt:lpstr>
      <vt:lpstr>How do we treat MG?</vt:lpstr>
      <vt:lpstr>Houston we have a problem…</vt:lpstr>
      <vt:lpstr>Why should we care?</vt:lpstr>
      <vt:lpstr>PowerPoint Presentation</vt:lpstr>
      <vt:lpstr>PowerPoint Presentation</vt:lpstr>
      <vt:lpstr>Motivation</vt:lpstr>
      <vt:lpstr>Aims</vt:lpstr>
      <vt:lpstr>Methods</vt:lpstr>
      <vt:lpstr>Key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Implications</vt:lpstr>
      <vt:lpstr>Implications</vt:lpstr>
      <vt:lpstr>Implications</vt:lpstr>
      <vt:lpstr>Implications</vt:lpstr>
      <vt:lpstr>PowerPoint Presentation</vt:lpstr>
      <vt:lpstr>PowerPoint Presentation</vt:lpstr>
      <vt:lpstr>PowerPoint Presentation</vt:lpstr>
      <vt:lpstr>Motivation for study</vt:lpstr>
      <vt:lpstr>Aims</vt:lpstr>
      <vt:lpstr>Method</vt:lpstr>
      <vt:lpstr>Results</vt:lpstr>
      <vt:lpstr>Results</vt:lpstr>
      <vt:lpstr>Results</vt:lpstr>
      <vt:lpstr>Implications</vt:lpstr>
      <vt:lpstr>PowerPoint Presentation</vt:lpstr>
      <vt:lpstr>PowerPoint Presentation</vt:lpstr>
      <vt:lpstr>PowerPoint Presentation</vt:lpstr>
      <vt:lpstr>Motivation</vt:lpstr>
      <vt:lpstr>Motivation</vt:lpstr>
      <vt:lpstr>Motivation</vt:lpstr>
      <vt:lpstr>Aim</vt:lpstr>
      <vt:lpstr>Method</vt:lpstr>
      <vt:lpstr>Results</vt:lpstr>
      <vt:lpstr>Results</vt:lpstr>
      <vt:lpstr>Implications</vt:lpstr>
      <vt:lpstr>PowerPoint Presentation</vt:lpstr>
      <vt:lpstr>PowerPoint Presentation</vt:lpstr>
      <vt:lpstr>Motivation</vt:lpstr>
      <vt:lpstr>Motivation</vt:lpstr>
      <vt:lpstr>Aims</vt:lpstr>
      <vt:lpstr>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Implications</vt:lpstr>
      <vt:lpstr>PowerPoint Presentation</vt:lpstr>
      <vt:lpstr>Summary</vt:lpstr>
      <vt:lpstr>Thank you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London School of Hygiene  &amp; Tropical Medicine</dc:title>
  <dc:creator>Nick Smith</dc:creator>
  <cp:lastModifiedBy>Jason Ong</cp:lastModifiedBy>
  <cp:revision>237</cp:revision>
  <dcterms:created xsi:type="dcterms:W3CDTF">2017-08-07T14:02:54Z</dcterms:created>
  <dcterms:modified xsi:type="dcterms:W3CDTF">2018-12-11T14:20:14Z</dcterms:modified>
</cp:coreProperties>
</file>