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66" r:id="rId2"/>
    <p:sldId id="271" r:id="rId3"/>
    <p:sldId id="269" r:id="rId4"/>
    <p:sldId id="276" r:id="rId5"/>
    <p:sldId id="275" r:id="rId6"/>
    <p:sldId id="277" r:id="rId7"/>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menne Zwama" initials="GZ" lastIdx="6" clrIdx="0"/>
  <p:cmAuthor id="2" name="Alison Swartz" initials="AS" lastIdx="16" clrIdx="1"/>
  <p:cmAuthor id="3" name="Karina" initials="K" lastIdx="4" clrIdx="2"/>
  <p:cmAuthor id="4" name="Anna Voce" initials="ASV" lastIdx="9"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CFF4"/>
    <a:srgbClr val="CFC2F0"/>
    <a:srgbClr val="B7A5EC"/>
    <a:srgbClr val="AEA6EC"/>
    <a:srgbClr val="7A81FF"/>
    <a:srgbClr val="008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758"/>
    <p:restoredTop sz="95707"/>
  </p:normalViewPr>
  <p:slideViewPr>
    <p:cSldViewPr snapToGrid="0" snapToObjects="1">
      <p:cViewPr>
        <p:scale>
          <a:sx n="130" d="100"/>
          <a:sy n="130" d="100"/>
        </p:scale>
        <p:origin x="536" y="720"/>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0521A9-E500-3A42-860F-872E850340A3}" type="datetimeFigureOut">
              <a:rPr lang="x-none" smtClean="0"/>
              <a:t>13/11/2020</a:t>
            </a:fld>
            <a:endParaRPr lang="x-non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8CD5C8-C8FB-554B-AA18-4F678160D5C7}" type="slidenum">
              <a:rPr lang="x-none" smtClean="0"/>
              <a:t>‹#›</a:t>
            </a:fld>
            <a:endParaRPr lang="x-none"/>
          </a:p>
        </p:txBody>
      </p:sp>
    </p:spTree>
    <p:extLst>
      <p:ext uri="{BB962C8B-B14F-4D97-AF65-F5344CB8AC3E}">
        <p14:creationId xmlns:p14="http://schemas.microsoft.com/office/powerpoint/2010/main" val="1237887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C38CD5C8-C8FB-554B-AA18-4F678160D5C7}" type="slidenum">
              <a:rPr lang="x-none" smtClean="0"/>
              <a:t>1</a:t>
            </a:fld>
            <a:endParaRPr lang="x-none"/>
          </a:p>
        </p:txBody>
      </p:sp>
    </p:spTree>
    <p:extLst>
      <p:ext uri="{BB962C8B-B14F-4D97-AF65-F5344CB8AC3E}">
        <p14:creationId xmlns:p14="http://schemas.microsoft.com/office/powerpoint/2010/main" val="2106978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spc="25" dirty="0">
                <a:latin typeface="Calibri Light" panose="020F0302020204030204" pitchFamily="34" charset="0"/>
                <a:ea typeface="Yu Gothic Light" panose="020B0300000000000000" pitchFamily="34" charset="-128"/>
                <a:cs typeface="Times New Roman" panose="02020603050405020304" pitchFamily="18" charset="0"/>
              </a:rPr>
              <a:t>The South African National Department of Health aims to integrate and improve quality of care via the Ideal Clinic Initiative (ICI). The introduction of this initiative causes tension with the vertical model of care organisation for which the system for health service delivery was previously designed and resourced. The reorganisation of clinics as part of ICI unfolds within the context of available infrastructure and resources but sits in tension with the surge in anti-microbial resistance and the high prevalence of tuberculosis (TB) in the area. This tension has significant implications for both ICI and TB infection prevention and control (IPC). We examined these dynamics through the lens of interactions between ICI and TB IPC policy imperatives at primary health</a:t>
            </a:r>
            <a:r>
              <a:rPr lang="en-GB" sz="1200" b="0" dirty="0">
                <a:latin typeface="Calibri Light" panose="020F0302020204030204" pitchFamily="34" charset="0"/>
                <a:ea typeface="Yu Gothic Light" panose="020B0300000000000000" pitchFamily="34" charset="-128"/>
                <a:cs typeface="Times New Roman" panose="02020603050405020304" pitchFamily="18" charset="0"/>
              </a:rPr>
              <a:t> facilities in KwaZulu-Natal, South Africa.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Light" panose="020F0302020204030204" pitchFamily="34" charset="0"/>
              <a:ea typeface="Yu Gothic Light" panose="020B0300000000000000" pitchFamily="34"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Three to six-day clinic ethnographies at two community health centres (urban and peri-urban) and two clinics (urban and rural) were conducted by a team of three to four researchers. Fieldnotes recorded unstructured observations, informal conversations and researchers’ reflections. Structured observations, semi-structured facility manager and patient interviews, and nominal group discussions with health workers were also undertaken. Data were analysed thematically using a deductive approach, based on a framework informed by the National South African TB IPC guidelines and ICI core elements relevant to TB IPC.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x-none" sz="1200" b="0" dirty="0">
              <a:latin typeface="Calibri Light" panose="020F0302020204030204" pitchFamily="34" charset="0"/>
              <a:ea typeface="Yu Gothic Light" panose="020B0300000000000000" pitchFamily="34" charset="-128"/>
              <a:cs typeface="Times New Roman" panose="02020603050405020304" pitchFamily="18" charset="0"/>
            </a:endParaRPr>
          </a:p>
          <a:p>
            <a:endParaRPr lang="x-none" dirty="0"/>
          </a:p>
        </p:txBody>
      </p:sp>
      <p:sp>
        <p:nvSpPr>
          <p:cNvPr id="4" name="Slide Number Placeholder 3"/>
          <p:cNvSpPr>
            <a:spLocks noGrp="1"/>
          </p:cNvSpPr>
          <p:nvPr>
            <p:ph type="sldNum" sz="quarter" idx="5"/>
          </p:nvPr>
        </p:nvSpPr>
        <p:spPr/>
        <p:txBody>
          <a:bodyPr/>
          <a:lstStyle/>
          <a:p>
            <a:fld id="{C38CD5C8-C8FB-554B-AA18-4F678160D5C7}" type="slidenum">
              <a:rPr lang="x-none" smtClean="0"/>
              <a:t>2</a:t>
            </a:fld>
            <a:endParaRPr lang="x-none"/>
          </a:p>
        </p:txBody>
      </p:sp>
    </p:spTree>
    <p:extLst>
      <p:ext uri="{BB962C8B-B14F-4D97-AF65-F5344CB8AC3E}">
        <p14:creationId xmlns:p14="http://schemas.microsoft.com/office/powerpoint/2010/main" val="3689160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err="1"/>
              <a:t>Increased</a:t>
            </a:r>
            <a:r>
              <a:rPr lang="nl-NL" dirty="0"/>
              <a:t> </a:t>
            </a:r>
            <a:r>
              <a:rPr lang="nl-NL" dirty="0" err="1"/>
              <a:t>waiting</a:t>
            </a:r>
            <a:r>
              <a:rPr lang="nl-NL" dirty="0"/>
              <a:t> </a:t>
            </a:r>
            <a:r>
              <a:rPr lang="nl-NL" dirty="0" err="1"/>
              <a:t>times</a:t>
            </a:r>
            <a:r>
              <a:rPr lang="nl-NL" dirty="0"/>
              <a:t> </a:t>
            </a:r>
            <a:r>
              <a:rPr lang="nl-NL" dirty="0" err="1"/>
              <a:t>and</a:t>
            </a:r>
            <a:r>
              <a:rPr lang="nl-NL" dirty="0"/>
              <a:t> </a:t>
            </a:r>
            <a:r>
              <a:rPr lang="nl-NL" dirty="0" err="1"/>
              <a:t>waiting</a:t>
            </a:r>
            <a:r>
              <a:rPr lang="nl-NL" dirty="0"/>
              <a:t> area </a:t>
            </a:r>
            <a:r>
              <a:rPr lang="nl-NL" dirty="0" err="1"/>
              <a:t>sharing</a:t>
            </a:r>
            <a:r>
              <a:rPr lang="nl-NL" dirty="0"/>
              <a:t> </a:t>
            </a:r>
            <a:r>
              <a:rPr lang="nl-NL" dirty="0" err="1"/>
              <a:t>by</a:t>
            </a:r>
            <a:r>
              <a:rPr lang="nl-NL" dirty="0"/>
              <a:t> different types of </a:t>
            </a:r>
            <a:r>
              <a:rPr lang="nl-NL" dirty="0" err="1"/>
              <a:t>patients</a:t>
            </a:r>
            <a:r>
              <a:rPr lang="nl-NL" dirty="0"/>
              <a:t> </a:t>
            </a:r>
            <a:r>
              <a:rPr lang="nl-NL" dirty="0" err="1"/>
              <a:t>to</a:t>
            </a:r>
            <a:r>
              <a:rPr lang="nl-NL" dirty="0"/>
              <a:t> collect </a:t>
            </a:r>
            <a:r>
              <a:rPr lang="nl-NL" dirty="0" err="1"/>
              <a:t>their</a:t>
            </a:r>
            <a:r>
              <a:rPr lang="nl-NL" dirty="0"/>
              <a:t> file, or </a:t>
            </a:r>
            <a:r>
              <a:rPr lang="nl-NL" dirty="0" err="1"/>
              <a:t>for</a:t>
            </a:r>
            <a:r>
              <a:rPr lang="nl-NL" dirty="0"/>
              <a:t> </a:t>
            </a:r>
            <a:r>
              <a:rPr lang="nl-NL" dirty="0" err="1"/>
              <a:t>vital</a:t>
            </a:r>
            <a:r>
              <a:rPr lang="nl-NL" dirty="0"/>
              <a:t> </a:t>
            </a:r>
            <a:r>
              <a:rPr lang="nl-NL" dirty="0" err="1"/>
              <a:t>signs</a:t>
            </a:r>
            <a:r>
              <a:rPr lang="nl-NL" dirty="0"/>
              <a:t> </a:t>
            </a:r>
            <a:r>
              <a:rPr lang="nl-NL" dirty="0" err="1"/>
              <a:t>to</a:t>
            </a:r>
            <a:r>
              <a:rPr lang="nl-NL" dirty="0"/>
              <a:t> </a:t>
            </a:r>
            <a:r>
              <a:rPr lang="nl-NL" dirty="0" err="1"/>
              <a:t>be</a:t>
            </a:r>
            <a:r>
              <a:rPr lang="nl-NL" dirty="0"/>
              <a:t> taken. (CHC 2, </a:t>
            </a:r>
            <a:r>
              <a:rPr lang="nl-NL" dirty="0" err="1"/>
              <a:t>clinic</a:t>
            </a:r>
            <a:r>
              <a:rPr lang="nl-NL" dirty="0"/>
              <a:t> 2)</a:t>
            </a:r>
          </a:p>
          <a:p>
            <a:r>
              <a:rPr lang="x-none" sz="1200">
                <a:solidFill>
                  <a:schemeClr val="tx1"/>
                </a:solidFill>
              </a:rPr>
              <a:t>Increased patient movement to drop off file and make appointment</a:t>
            </a:r>
            <a:r>
              <a:rPr lang="nl-NL" sz="1200" dirty="0">
                <a:solidFill>
                  <a:schemeClr val="tx1"/>
                </a:solidFill>
              </a:rPr>
              <a:t>. (CHC 2)</a:t>
            </a:r>
          </a:p>
          <a:p>
            <a:r>
              <a:rPr lang="nl-NL" sz="1200" dirty="0" err="1">
                <a:solidFill>
                  <a:schemeClr val="tx1"/>
                </a:solidFill>
              </a:rPr>
              <a:t>Increased</a:t>
            </a:r>
            <a:r>
              <a:rPr lang="nl-NL" sz="1200" dirty="0">
                <a:solidFill>
                  <a:schemeClr val="tx1"/>
                </a:solidFill>
              </a:rPr>
              <a:t> </a:t>
            </a:r>
            <a:r>
              <a:rPr lang="nl-NL" sz="1200" dirty="0" err="1">
                <a:solidFill>
                  <a:schemeClr val="tx1"/>
                </a:solidFill>
              </a:rPr>
              <a:t>number</a:t>
            </a:r>
            <a:r>
              <a:rPr lang="nl-NL" sz="1200" dirty="0">
                <a:solidFill>
                  <a:schemeClr val="tx1"/>
                </a:solidFill>
              </a:rPr>
              <a:t> of </a:t>
            </a:r>
            <a:r>
              <a:rPr lang="nl-NL" sz="1200" dirty="0" err="1">
                <a:solidFill>
                  <a:schemeClr val="tx1"/>
                </a:solidFill>
              </a:rPr>
              <a:t>HCWs</a:t>
            </a:r>
            <a:r>
              <a:rPr lang="nl-NL" sz="1200" dirty="0">
                <a:solidFill>
                  <a:schemeClr val="tx1"/>
                </a:solidFill>
              </a:rPr>
              <a:t> </a:t>
            </a:r>
            <a:r>
              <a:rPr lang="nl-NL" sz="1200" dirty="0" err="1">
                <a:solidFill>
                  <a:schemeClr val="tx1"/>
                </a:solidFill>
              </a:rPr>
              <a:t>who</a:t>
            </a:r>
            <a:r>
              <a:rPr lang="nl-NL" sz="1200" dirty="0">
                <a:solidFill>
                  <a:schemeClr val="tx1"/>
                </a:solidFill>
              </a:rPr>
              <a:t> are </a:t>
            </a:r>
            <a:r>
              <a:rPr lang="nl-NL" sz="1200" dirty="0" err="1">
                <a:solidFill>
                  <a:schemeClr val="tx1"/>
                </a:solidFill>
              </a:rPr>
              <a:t>exposed</a:t>
            </a:r>
            <a:r>
              <a:rPr lang="nl-NL" sz="1200" dirty="0">
                <a:solidFill>
                  <a:schemeClr val="tx1"/>
                </a:solidFill>
              </a:rPr>
              <a:t> </a:t>
            </a:r>
            <a:r>
              <a:rPr lang="nl-NL" sz="1200" dirty="0" err="1">
                <a:solidFill>
                  <a:schemeClr val="tx1"/>
                </a:solidFill>
              </a:rPr>
              <a:t>to</a:t>
            </a:r>
            <a:r>
              <a:rPr lang="nl-NL" sz="1200" dirty="0">
                <a:solidFill>
                  <a:schemeClr val="tx1"/>
                </a:solidFill>
              </a:rPr>
              <a:t> TB </a:t>
            </a:r>
            <a:r>
              <a:rPr lang="nl-NL" sz="1200" dirty="0" err="1">
                <a:solidFill>
                  <a:schemeClr val="tx1"/>
                </a:solidFill>
              </a:rPr>
              <a:t>patients</a:t>
            </a:r>
            <a:r>
              <a:rPr lang="nl-NL" sz="1200" dirty="0">
                <a:solidFill>
                  <a:schemeClr val="tx1"/>
                </a:solidFill>
              </a:rPr>
              <a:t> </a:t>
            </a:r>
            <a:r>
              <a:rPr lang="nl-NL" sz="1200" dirty="0" err="1">
                <a:solidFill>
                  <a:schemeClr val="tx1"/>
                </a:solidFill>
              </a:rPr>
              <a:t>who</a:t>
            </a:r>
            <a:r>
              <a:rPr lang="nl-NL" sz="1200" dirty="0">
                <a:solidFill>
                  <a:schemeClr val="tx1"/>
                </a:solidFill>
              </a:rPr>
              <a:t> </a:t>
            </a:r>
            <a:r>
              <a:rPr lang="nl-NL" sz="1200" dirty="0" err="1">
                <a:solidFill>
                  <a:schemeClr val="tx1"/>
                </a:solidFill>
              </a:rPr>
              <a:t>still</a:t>
            </a:r>
            <a:r>
              <a:rPr lang="nl-NL" sz="1200" dirty="0">
                <a:solidFill>
                  <a:schemeClr val="tx1"/>
                </a:solidFill>
              </a:rPr>
              <a:t> </a:t>
            </a:r>
            <a:r>
              <a:rPr lang="nl-NL" sz="1200" dirty="0" err="1">
                <a:solidFill>
                  <a:schemeClr val="tx1"/>
                </a:solidFill>
              </a:rPr>
              <a:t>need</a:t>
            </a:r>
            <a:r>
              <a:rPr lang="nl-NL" sz="1200" dirty="0">
                <a:solidFill>
                  <a:schemeClr val="tx1"/>
                </a:solidFill>
              </a:rPr>
              <a:t> </a:t>
            </a:r>
            <a:r>
              <a:rPr lang="nl-NL" sz="1200" dirty="0" err="1">
                <a:solidFill>
                  <a:schemeClr val="tx1"/>
                </a:solidFill>
              </a:rPr>
              <a:t>to</a:t>
            </a:r>
            <a:r>
              <a:rPr lang="nl-NL" sz="1200" dirty="0">
                <a:solidFill>
                  <a:schemeClr val="tx1"/>
                </a:solidFill>
              </a:rPr>
              <a:t> </a:t>
            </a:r>
            <a:r>
              <a:rPr lang="nl-NL" sz="1200" dirty="0" err="1">
                <a:solidFill>
                  <a:schemeClr val="tx1"/>
                </a:solidFill>
              </a:rPr>
              <a:t>be</a:t>
            </a:r>
            <a:r>
              <a:rPr lang="nl-NL" sz="1200" dirty="0">
                <a:solidFill>
                  <a:schemeClr val="tx1"/>
                </a:solidFill>
              </a:rPr>
              <a:t> </a:t>
            </a:r>
            <a:r>
              <a:rPr lang="nl-NL" sz="1200" dirty="0" err="1">
                <a:solidFill>
                  <a:schemeClr val="tx1"/>
                </a:solidFill>
              </a:rPr>
              <a:t>initiated</a:t>
            </a:r>
            <a:r>
              <a:rPr lang="nl-NL" sz="1200" dirty="0">
                <a:solidFill>
                  <a:schemeClr val="tx1"/>
                </a:solidFill>
              </a:rPr>
              <a:t> on treatment or </a:t>
            </a:r>
            <a:r>
              <a:rPr lang="nl-NL" sz="1200" dirty="0" err="1">
                <a:solidFill>
                  <a:schemeClr val="tx1"/>
                </a:solidFill>
              </a:rPr>
              <a:t>who</a:t>
            </a:r>
            <a:r>
              <a:rPr lang="nl-NL" sz="1200" dirty="0">
                <a:solidFill>
                  <a:schemeClr val="tx1"/>
                </a:solidFill>
              </a:rPr>
              <a:t> </a:t>
            </a:r>
            <a:r>
              <a:rPr lang="nl-NL" sz="1200" dirty="0" err="1">
                <a:solidFill>
                  <a:schemeClr val="tx1"/>
                </a:solidFill>
              </a:rPr>
              <a:t>may</a:t>
            </a:r>
            <a:r>
              <a:rPr lang="nl-NL" sz="1200" dirty="0">
                <a:solidFill>
                  <a:schemeClr val="tx1"/>
                </a:solidFill>
              </a:rPr>
              <a:t> </a:t>
            </a:r>
            <a:r>
              <a:rPr lang="nl-NL" sz="1200" dirty="0" err="1">
                <a:solidFill>
                  <a:schemeClr val="tx1"/>
                </a:solidFill>
              </a:rPr>
              <a:t>be</a:t>
            </a:r>
            <a:r>
              <a:rPr lang="nl-NL" sz="1200" dirty="0">
                <a:solidFill>
                  <a:schemeClr val="tx1"/>
                </a:solidFill>
              </a:rPr>
              <a:t> </a:t>
            </a:r>
            <a:r>
              <a:rPr lang="nl-NL" sz="1200" dirty="0" err="1">
                <a:solidFill>
                  <a:schemeClr val="tx1"/>
                </a:solidFill>
              </a:rPr>
              <a:t>defaulting</a:t>
            </a:r>
            <a:r>
              <a:rPr lang="nl-NL" sz="1200" dirty="0">
                <a:solidFill>
                  <a:schemeClr val="tx1"/>
                </a:solidFill>
              </a:rPr>
              <a:t> treatment.</a:t>
            </a:r>
          </a:p>
          <a:p>
            <a:r>
              <a:rPr lang="nl-NL" sz="1200" dirty="0" err="1">
                <a:solidFill>
                  <a:schemeClr val="tx1"/>
                </a:solidFill>
              </a:rPr>
              <a:t>Reorganisation</a:t>
            </a:r>
            <a:r>
              <a:rPr lang="nl-NL" sz="1200" dirty="0">
                <a:solidFill>
                  <a:schemeClr val="tx1"/>
                </a:solidFill>
              </a:rPr>
              <a:t> of </a:t>
            </a:r>
            <a:r>
              <a:rPr lang="nl-NL" sz="1200" dirty="0" err="1">
                <a:solidFill>
                  <a:schemeClr val="tx1"/>
                </a:solidFill>
              </a:rPr>
              <a:t>clinic</a:t>
            </a:r>
            <a:r>
              <a:rPr lang="nl-NL" sz="1200" dirty="0">
                <a:solidFill>
                  <a:schemeClr val="tx1"/>
                </a:solidFill>
              </a:rPr>
              <a:t> </a:t>
            </a:r>
            <a:r>
              <a:rPr lang="nl-NL" sz="1200" dirty="0" err="1">
                <a:solidFill>
                  <a:schemeClr val="tx1"/>
                </a:solidFill>
              </a:rPr>
              <a:t>space</a:t>
            </a:r>
            <a:r>
              <a:rPr lang="nl-NL" sz="1200" dirty="0">
                <a:solidFill>
                  <a:schemeClr val="tx1"/>
                </a:solidFill>
              </a:rPr>
              <a:t> has </a:t>
            </a:r>
            <a:r>
              <a:rPr lang="nl-NL" sz="1200" dirty="0" err="1">
                <a:solidFill>
                  <a:schemeClr val="tx1"/>
                </a:solidFill>
              </a:rPr>
              <a:t>influence</a:t>
            </a:r>
            <a:r>
              <a:rPr lang="nl-NL" sz="1200" dirty="0">
                <a:solidFill>
                  <a:schemeClr val="tx1"/>
                </a:solidFill>
              </a:rPr>
              <a:t> on </a:t>
            </a:r>
            <a:r>
              <a:rPr lang="nl-NL" sz="1200" dirty="0" err="1">
                <a:solidFill>
                  <a:schemeClr val="tx1"/>
                </a:solidFill>
              </a:rPr>
              <a:t>the</a:t>
            </a:r>
            <a:r>
              <a:rPr lang="nl-NL" sz="1200" dirty="0">
                <a:solidFill>
                  <a:schemeClr val="tx1"/>
                </a:solidFill>
              </a:rPr>
              <a:t> </a:t>
            </a:r>
            <a:r>
              <a:rPr lang="nl-NL" sz="1200" dirty="0" err="1">
                <a:solidFill>
                  <a:schemeClr val="tx1"/>
                </a:solidFill>
              </a:rPr>
              <a:t>potential</a:t>
            </a:r>
            <a:r>
              <a:rPr lang="nl-NL" sz="1200" dirty="0">
                <a:solidFill>
                  <a:schemeClr val="tx1"/>
                </a:solidFill>
              </a:rPr>
              <a:t> </a:t>
            </a:r>
            <a:r>
              <a:rPr lang="nl-NL" sz="1200" dirty="0" err="1">
                <a:solidFill>
                  <a:schemeClr val="tx1"/>
                </a:solidFill>
              </a:rPr>
              <a:t>for</a:t>
            </a:r>
            <a:r>
              <a:rPr lang="nl-NL" sz="1200" dirty="0">
                <a:solidFill>
                  <a:schemeClr val="tx1"/>
                </a:solidFill>
              </a:rPr>
              <a:t> </a:t>
            </a:r>
            <a:r>
              <a:rPr lang="nl-NL" sz="1200" dirty="0" err="1">
                <a:solidFill>
                  <a:schemeClr val="tx1"/>
                </a:solidFill>
              </a:rPr>
              <a:t>environmental</a:t>
            </a:r>
            <a:r>
              <a:rPr lang="nl-NL" sz="1200" dirty="0">
                <a:solidFill>
                  <a:schemeClr val="tx1"/>
                </a:solidFill>
              </a:rPr>
              <a:t> </a:t>
            </a:r>
            <a:r>
              <a:rPr lang="nl-NL" sz="1200" dirty="0" err="1">
                <a:solidFill>
                  <a:schemeClr val="tx1"/>
                </a:solidFill>
              </a:rPr>
              <a:t>and</a:t>
            </a:r>
            <a:r>
              <a:rPr lang="nl-NL" sz="1200" dirty="0">
                <a:solidFill>
                  <a:schemeClr val="tx1"/>
                </a:solidFill>
              </a:rPr>
              <a:t> </a:t>
            </a:r>
            <a:r>
              <a:rPr lang="nl-NL" sz="1200" dirty="0" err="1">
                <a:solidFill>
                  <a:schemeClr val="tx1"/>
                </a:solidFill>
              </a:rPr>
              <a:t>administrative</a:t>
            </a:r>
            <a:r>
              <a:rPr lang="nl-NL" sz="1200" dirty="0">
                <a:solidFill>
                  <a:schemeClr val="tx1"/>
                </a:solidFill>
              </a:rPr>
              <a:t> TB-IPC </a:t>
            </a:r>
            <a:r>
              <a:rPr lang="nl-NL" sz="1200" dirty="0" err="1">
                <a:solidFill>
                  <a:schemeClr val="tx1"/>
                </a:solidFill>
              </a:rPr>
              <a:t>measures</a:t>
            </a:r>
            <a:endParaRPr lang="nl-NL" sz="1200" dirty="0">
              <a:solidFill>
                <a:schemeClr val="tx1"/>
              </a:solidFill>
            </a:endParaRPr>
          </a:p>
          <a:p>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rPr>
              <a:t>, streaming of care, but no dedicated vital sign station or separate waiting area per stream</a:t>
            </a:r>
            <a:endParaRPr lang="en-NL" sz="1200" b="0" dirty="0">
              <a:solidFill>
                <a:schemeClr val="tx1"/>
              </a:solidFill>
            </a:endParaRPr>
          </a:p>
          <a:p>
            <a:endParaRPr lang="x-none" dirty="0"/>
          </a:p>
        </p:txBody>
      </p:sp>
      <p:sp>
        <p:nvSpPr>
          <p:cNvPr id="4" name="Slide Number Placeholder 3"/>
          <p:cNvSpPr>
            <a:spLocks noGrp="1"/>
          </p:cNvSpPr>
          <p:nvPr>
            <p:ph type="sldNum" sz="quarter" idx="5"/>
          </p:nvPr>
        </p:nvSpPr>
        <p:spPr/>
        <p:txBody>
          <a:bodyPr/>
          <a:lstStyle/>
          <a:p>
            <a:fld id="{C38CD5C8-C8FB-554B-AA18-4F678160D5C7}" type="slidenum">
              <a:rPr lang="x-none" smtClean="0"/>
              <a:t>3</a:t>
            </a:fld>
            <a:endParaRPr lang="x-none"/>
          </a:p>
        </p:txBody>
      </p:sp>
    </p:spTree>
    <p:extLst>
      <p:ext uri="{BB962C8B-B14F-4D97-AF65-F5344CB8AC3E}">
        <p14:creationId xmlns:p14="http://schemas.microsoft.com/office/powerpoint/2010/main" val="2718666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x-none" dirty="0"/>
          </a:p>
        </p:txBody>
      </p:sp>
      <p:sp>
        <p:nvSpPr>
          <p:cNvPr id="4" name="Slide Number Placeholder 3"/>
          <p:cNvSpPr>
            <a:spLocks noGrp="1"/>
          </p:cNvSpPr>
          <p:nvPr>
            <p:ph type="sldNum" sz="quarter" idx="5"/>
          </p:nvPr>
        </p:nvSpPr>
        <p:spPr/>
        <p:txBody>
          <a:bodyPr/>
          <a:lstStyle/>
          <a:p>
            <a:fld id="{C38CD5C8-C8FB-554B-AA18-4F678160D5C7}" type="slidenum">
              <a:rPr lang="x-none" smtClean="0"/>
              <a:t>4</a:t>
            </a:fld>
            <a:endParaRPr lang="x-none"/>
          </a:p>
        </p:txBody>
      </p:sp>
    </p:spTree>
    <p:extLst>
      <p:ext uri="{BB962C8B-B14F-4D97-AF65-F5344CB8AC3E}">
        <p14:creationId xmlns:p14="http://schemas.microsoft.com/office/powerpoint/2010/main" val="3013641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5000"/>
              </a:lnSpc>
              <a:spcBef>
                <a:spcPts val="0"/>
              </a:spcBef>
              <a:spcAft>
                <a:spcPts val="1000"/>
              </a:spcAft>
              <a:buClrTx/>
              <a:buSzTx/>
              <a:buFont typeface="Arial" panose="020B0604020202020204" pitchFamily="34" charset="0"/>
              <a:buNone/>
              <a:tabLst/>
              <a:defRPr/>
            </a:pPr>
            <a:r>
              <a:rPr lang="en-NL" b="1" dirty="0"/>
              <a:t>Similarities between the ICI and TB-IPC implementation processes</a:t>
            </a:r>
          </a:p>
          <a:p>
            <a:pPr marL="0" indent="0">
              <a:lnSpc>
                <a:spcPct val="105000"/>
              </a:lnSpc>
              <a:spcAft>
                <a:spcPts val="1000"/>
              </a:spcAft>
              <a:buFont typeface="Arial" panose="020B0604020202020204" pitchFamily="34" charset="0"/>
              <a:buNone/>
            </a:pPr>
            <a:endParaRPr lang="en-GB" sz="1200" spc="25" dirty="0">
              <a:ea typeface="Yu Gothic Light" panose="020B0300000000000000" pitchFamily="34" charset="-128"/>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38CD5C8-C8FB-554B-AA18-4F678160D5C7}" type="slidenum">
              <a:rPr lang="x-none" smtClean="0"/>
              <a:t>5</a:t>
            </a:fld>
            <a:endParaRPr lang="x-none"/>
          </a:p>
        </p:txBody>
      </p:sp>
    </p:spTree>
    <p:extLst>
      <p:ext uri="{BB962C8B-B14F-4D97-AF65-F5344CB8AC3E}">
        <p14:creationId xmlns:p14="http://schemas.microsoft.com/office/powerpoint/2010/main" val="3163265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9123E-7AE7-6642-BCAF-5E1922F0134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x-none"/>
          </a:p>
        </p:txBody>
      </p:sp>
      <p:sp>
        <p:nvSpPr>
          <p:cNvPr id="3" name="Subtitle 2">
            <a:extLst>
              <a:ext uri="{FF2B5EF4-FFF2-40B4-BE49-F238E27FC236}">
                <a16:creationId xmlns:a16="http://schemas.microsoft.com/office/drawing/2014/main" id="{0974DB63-668F-154D-BFB3-43834EA0A4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x-none"/>
          </a:p>
        </p:txBody>
      </p:sp>
      <p:sp>
        <p:nvSpPr>
          <p:cNvPr id="4" name="Date Placeholder 3">
            <a:extLst>
              <a:ext uri="{FF2B5EF4-FFF2-40B4-BE49-F238E27FC236}">
                <a16:creationId xmlns:a16="http://schemas.microsoft.com/office/drawing/2014/main" id="{D7EF7034-7F64-274F-AA64-14016F983C44}"/>
              </a:ext>
            </a:extLst>
          </p:cNvPr>
          <p:cNvSpPr>
            <a:spLocks noGrp="1"/>
          </p:cNvSpPr>
          <p:nvPr>
            <p:ph type="dt" sz="half" idx="10"/>
          </p:nvPr>
        </p:nvSpPr>
        <p:spPr/>
        <p:txBody>
          <a:bodyPr/>
          <a:lstStyle/>
          <a:p>
            <a:fld id="{0923C157-1F44-8D4A-966E-E2BC10377E27}" type="datetimeFigureOut">
              <a:rPr lang="x-none" smtClean="0"/>
              <a:t>13/11/2020</a:t>
            </a:fld>
            <a:endParaRPr lang="x-none"/>
          </a:p>
        </p:txBody>
      </p:sp>
      <p:sp>
        <p:nvSpPr>
          <p:cNvPr id="5" name="Footer Placeholder 4">
            <a:extLst>
              <a:ext uri="{FF2B5EF4-FFF2-40B4-BE49-F238E27FC236}">
                <a16:creationId xmlns:a16="http://schemas.microsoft.com/office/drawing/2014/main" id="{A020758E-D1EF-C04D-AF76-9A76E98390BD}"/>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1A1E33D5-C87F-0243-B9B8-AE1CF0640A7F}"/>
              </a:ext>
            </a:extLst>
          </p:cNvPr>
          <p:cNvSpPr>
            <a:spLocks noGrp="1"/>
          </p:cNvSpPr>
          <p:nvPr>
            <p:ph type="sldNum" sz="quarter" idx="12"/>
          </p:nvPr>
        </p:nvSpPr>
        <p:spPr/>
        <p:txBody>
          <a:bodyPr/>
          <a:lstStyle/>
          <a:p>
            <a:fld id="{1D055EA6-DFA4-8142-83AA-7D7AB2A88553}" type="slidenum">
              <a:rPr lang="x-none" smtClean="0"/>
              <a:t>‹#›</a:t>
            </a:fld>
            <a:endParaRPr lang="x-none"/>
          </a:p>
        </p:txBody>
      </p:sp>
    </p:spTree>
    <p:extLst>
      <p:ext uri="{BB962C8B-B14F-4D97-AF65-F5344CB8AC3E}">
        <p14:creationId xmlns:p14="http://schemas.microsoft.com/office/powerpoint/2010/main" val="4276717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D5967-A85F-344D-9ABF-2CD9CED748F8}"/>
              </a:ext>
            </a:extLst>
          </p:cNvPr>
          <p:cNvSpPr>
            <a:spLocks noGrp="1"/>
          </p:cNvSpPr>
          <p:nvPr>
            <p:ph type="title"/>
          </p:nvPr>
        </p:nvSpPr>
        <p:spPr/>
        <p:txBody>
          <a:bodyPr/>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BF930E1C-DBC7-EF4F-A58C-465C8ACBA54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5B59E9AD-E7BA-1D4D-B469-3807B025339C}"/>
              </a:ext>
            </a:extLst>
          </p:cNvPr>
          <p:cNvSpPr>
            <a:spLocks noGrp="1"/>
          </p:cNvSpPr>
          <p:nvPr>
            <p:ph type="dt" sz="half" idx="10"/>
          </p:nvPr>
        </p:nvSpPr>
        <p:spPr/>
        <p:txBody>
          <a:bodyPr/>
          <a:lstStyle/>
          <a:p>
            <a:fld id="{0923C157-1F44-8D4A-966E-E2BC10377E27}" type="datetimeFigureOut">
              <a:rPr lang="x-none" smtClean="0"/>
              <a:t>13/11/2020</a:t>
            </a:fld>
            <a:endParaRPr lang="x-none"/>
          </a:p>
        </p:txBody>
      </p:sp>
      <p:sp>
        <p:nvSpPr>
          <p:cNvPr id="5" name="Footer Placeholder 4">
            <a:extLst>
              <a:ext uri="{FF2B5EF4-FFF2-40B4-BE49-F238E27FC236}">
                <a16:creationId xmlns:a16="http://schemas.microsoft.com/office/drawing/2014/main" id="{87D76D9D-97FB-B44B-8F5C-BEA810D3B325}"/>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7B0045A0-B63E-0149-867C-A2EDF63A79B5}"/>
              </a:ext>
            </a:extLst>
          </p:cNvPr>
          <p:cNvSpPr>
            <a:spLocks noGrp="1"/>
          </p:cNvSpPr>
          <p:nvPr>
            <p:ph type="sldNum" sz="quarter" idx="12"/>
          </p:nvPr>
        </p:nvSpPr>
        <p:spPr/>
        <p:txBody>
          <a:bodyPr/>
          <a:lstStyle/>
          <a:p>
            <a:fld id="{1D055EA6-DFA4-8142-83AA-7D7AB2A88553}" type="slidenum">
              <a:rPr lang="x-none" smtClean="0"/>
              <a:t>‹#›</a:t>
            </a:fld>
            <a:endParaRPr lang="x-none"/>
          </a:p>
        </p:txBody>
      </p:sp>
    </p:spTree>
    <p:extLst>
      <p:ext uri="{BB962C8B-B14F-4D97-AF65-F5344CB8AC3E}">
        <p14:creationId xmlns:p14="http://schemas.microsoft.com/office/powerpoint/2010/main" val="546826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B5D45F-068A-1946-9FB0-E78101498A0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5876F3B1-229D-814F-ACC3-9DE1250AD90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27C70742-97AE-E64D-BF16-8A3E84D0B314}"/>
              </a:ext>
            </a:extLst>
          </p:cNvPr>
          <p:cNvSpPr>
            <a:spLocks noGrp="1"/>
          </p:cNvSpPr>
          <p:nvPr>
            <p:ph type="dt" sz="half" idx="10"/>
          </p:nvPr>
        </p:nvSpPr>
        <p:spPr/>
        <p:txBody>
          <a:bodyPr/>
          <a:lstStyle/>
          <a:p>
            <a:fld id="{0923C157-1F44-8D4A-966E-E2BC10377E27}" type="datetimeFigureOut">
              <a:rPr lang="x-none" smtClean="0"/>
              <a:t>13/11/2020</a:t>
            </a:fld>
            <a:endParaRPr lang="x-none"/>
          </a:p>
        </p:txBody>
      </p:sp>
      <p:sp>
        <p:nvSpPr>
          <p:cNvPr id="5" name="Footer Placeholder 4">
            <a:extLst>
              <a:ext uri="{FF2B5EF4-FFF2-40B4-BE49-F238E27FC236}">
                <a16:creationId xmlns:a16="http://schemas.microsoft.com/office/drawing/2014/main" id="{6BD21A41-4984-4444-AF0E-BEB6027B7A59}"/>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ED845A51-3F1E-B644-9969-77D5507DC677}"/>
              </a:ext>
            </a:extLst>
          </p:cNvPr>
          <p:cNvSpPr>
            <a:spLocks noGrp="1"/>
          </p:cNvSpPr>
          <p:nvPr>
            <p:ph type="sldNum" sz="quarter" idx="12"/>
          </p:nvPr>
        </p:nvSpPr>
        <p:spPr/>
        <p:txBody>
          <a:bodyPr/>
          <a:lstStyle/>
          <a:p>
            <a:fld id="{1D055EA6-DFA4-8142-83AA-7D7AB2A88553}" type="slidenum">
              <a:rPr lang="x-none" smtClean="0"/>
              <a:t>‹#›</a:t>
            </a:fld>
            <a:endParaRPr lang="x-none"/>
          </a:p>
        </p:txBody>
      </p:sp>
    </p:spTree>
    <p:extLst>
      <p:ext uri="{BB962C8B-B14F-4D97-AF65-F5344CB8AC3E}">
        <p14:creationId xmlns:p14="http://schemas.microsoft.com/office/powerpoint/2010/main" val="2778637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419B0-FFA9-414E-BAF8-82CF8CB29D4A}"/>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D433283A-0E10-E245-8CF6-7F4D7DA965C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22F925E0-AF31-9B44-906B-2F7D5918E1A2}"/>
              </a:ext>
            </a:extLst>
          </p:cNvPr>
          <p:cNvSpPr>
            <a:spLocks noGrp="1"/>
          </p:cNvSpPr>
          <p:nvPr>
            <p:ph type="dt" sz="half" idx="10"/>
          </p:nvPr>
        </p:nvSpPr>
        <p:spPr/>
        <p:txBody>
          <a:bodyPr/>
          <a:lstStyle/>
          <a:p>
            <a:fld id="{0923C157-1F44-8D4A-966E-E2BC10377E27}" type="datetimeFigureOut">
              <a:rPr lang="x-none" smtClean="0"/>
              <a:t>13/11/2020</a:t>
            </a:fld>
            <a:endParaRPr lang="x-none"/>
          </a:p>
        </p:txBody>
      </p:sp>
      <p:sp>
        <p:nvSpPr>
          <p:cNvPr id="5" name="Footer Placeholder 4">
            <a:extLst>
              <a:ext uri="{FF2B5EF4-FFF2-40B4-BE49-F238E27FC236}">
                <a16:creationId xmlns:a16="http://schemas.microsoft.com/office/drawing/2014/main" id="{DDAE9033-5E19-9045-AE9F-250D94B822E5}"/>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15BD9866-D708-344A-BEC3-9360C36E8319}"/>
              </a:ext>
            </a:extLst>
          </p:cNvPr>
          <p:cNvSpPr>
            <a:spLocks noGrp="1"/>
          </p:cNvSpPr>
          <p:nvPr>
            <p:ph type="sldNum" sz="quarter" idx="12"/>
          </p:nvPr>
        </p:nvSpPr>
        <p:spPr/>
        <p:txBody>
          <a:bodyPr/>
          <a:lstStyle/>
          <a:p>
            <a:fld id="{1D055EA6-DFA4-8142-83AA-7D7AB2A88553}" type="slidenum">
              <a:rPr lang="x-none" smtClean="0"/>
              <a:t>‹#›</a:t>
            </a:fld>
            <a:endParaRPr lang="x-none"/>
          </a:p>
        </p:txBody>
      </p:sp>
    </p:spTree>
    <p:extLst>
      <p:ext uri="{BB962C8B-B14F-4D97-AF65-F5344CB8AC3E}">
        <p14:creationId xmlns:p14="http://schemas.microsoft.com/office/powerpoint/2010/main" val="4139678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53F0B-EC39-8B47-AA2E-357F5072CDC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x-none"/>
          </a:p>
        </p:txBody>
      </p:sp>
      <p:sp>
        <p:nvSpPr>
          <p:cNvPr id="3" name="Text Placeholder 2">
            <a:extLst>
              <a:ext uri="{FF2B5EF4-FFF2-40B4-BE49-F238E27FC236}">
                <a16:creationId xmlns:a16="http://schemas.microsoft.com/office/drawing/2014/main" id="{96E7915C-F7D0-5E42-9307-3586277F68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7A02601-D3CD-8C42-865D-3278BC19C86D}"/>
              </a:ext>
            </a:extLst>
          </p:cNvPr>
          <p:cNvSpPr>
            <a:spLocks noGrp="1"/>
          </p:cNvSpPr>
          <p:nvPr>
            <p:ph type="dt" sz="half" idx="10"/>
          </p:nvPr>
        </p:nvSpPr>
        <p:spPr/>
        <p:txBody>
          <a:bodyPr/>
          <a:lstStyle/>
          <a:p>
            <a:fld id="{0923C157-1F44-8D4A-966E-E2BC10377E27}" type="datetimeFigureOut">
              <a:rPr lang="x-none" smtClean="0"/>
              <a:t>13/11/2020</a:t>
            </a:fld>
            <a:endParaRPr lang="x-none"/>
          </a:p>
        </p:txBody>
      </p:sp>
      <p:sp>
        <p:nvSpPr>
          <p:cNvPr id="5" name="Footer Placeholder 4">
            <a:extLst>
              <a:ext uri="{FF2B5EF4-FFF2-40B4-BE49-F238E27FC236}">
                <a16:creationId xmlns:a16="http://schemas.microsoft.com/office/drawing/2014/main" id="{8C3434AF-E365-8F46-B48F-5C5ED1752B85}"/>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BBEB3722-1180-A444-A6BF-2DA85A106C1E}"/>
              </a:ext>
            </a:extLst>
          </p:cNvPr>
          <p:cNvSpPr>
            <a:spLocks noGrp="1"/>
          </p:cNvSpPr>
          <p:nvPr>
            <p:ph type="sldNum" sz="quarter" idx="12"/>
          </p:nvPr>
        </p:nvSpPr>
        <p:spPr/>
        <p:txBody>
          <a:bodyPr/>
          <a:lstStyle/>
          <a:p>
            <a:fld id="{1D055EA6-DFA4-8142-83AA-7D7AB2A88553}" type="slidenum">
              <a:rPr lang="x-none" smtClean="0"/>
              <a:t>‹#›</a:t>
            </a:fld>
            <a:endParaRPr lang="x-none"/>
          </a:p>
        </p:txBody>
      </p:sp>
    </p:spTree>
    <p:extLst>
      <p:ext uri="{BB962C8B-B14F-4D97-AF65-F5344CB8AC3E}">
        <p14:creationId xmlns:p14="http://schemas.microsoft.com/office/powerpoint/2010/main" val="1351360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A2BBE-D08F-844E-9507-55C1EF0B10CA}"/>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0230481A-FFF3-3649-B363-E3E3ADB6261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Content Placeholder 3">
            <a:extLst>
              <a:ext uri="{FF2B5EF4-FFF2-40B4-BE49-F238E27FC236}">
                <a16:creationId xmlns:a16="http://schemas.microsoft.com/office/drawing/2014/main" id="{713BC17C-A5A0-D24B-BF35-98BEBD72F6C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Date Placeholder 4">
            <a:extLst>
              <a:ext uri="{FF2B5EF4-FFF2-40B4-BE49-F238E27FC236}">
                <a16:creationId xmlns:a16="http://schemas.microsoft.com/office/drawing/2014/main" id="{73F413B1-1967-DB40-9236-77C9149199F2}"/>
              </a:ext>
            </a:extLst>
          </p:cNvPr>
          <p:cNvSpPr>
            <a:spLocks noGrp="1"/>
          </p:cNvSpPr>
          <p:nvPr>
            <p:ph type="dt" sz="half" idx="10"/>
          </p:nvPr>
        </p:nvSpPr>
        <p:spPr/>
        <p:txBody>
          <a:bodyPr/>
          <a:lstStyle/>
          <a:p>
            <a:fld id="{0923C157-1F44-8D4A-966E-E2BC10377E27}" type="datetimeFigureOut">
              <a:rPr lang="x-none" smtClean="0"/>
              <a:t>13/11/2020</a:t>
            </a:fld>
            <a:endParaRPr lang="x-none"/>
          </a:p>
        </p:txBody>
      </p:sp>
      <p:sp>
        <p:nvSpPr>
          <p:cNvPr id="6" name="Footer Placeholder 5">
            <a:extLst>
              <a:ext uri="{FF2B5EF4-FFF2-40B4-BE49-F238E27FC236}">
                <a16:creationId xmlns:a16="http://schemas.microsoft.com/office/drawing/2014/main" id="{3625907C-DF45-EE4A-8D0A-3B67BC356E2F}"/>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id="{5F830CA0-1E9E-534B-8810-1A5705A1DAF7}"/>
              </a:ext>
            </a:extLst>
          </p:cNvPr>
          <p:cNvSpPr>
            <a:spLocks noGrp="1"/>
          </p:cNvSpPr>
          <p:nvPr>
            <p:ph type="sldNum" sz="quarter" idx="12"/>
          </p:nvPr>
        </p:nvSpPr>
        <p:spPr/>
        <p:txBody>
          <a:bodyPr/>
          <a:lstStyle/>
          <a:p>
            <a:fld id="{1D055EA6-DFA4-8142-83AA-7D7AB2A88553}" type="slidenum">
              <a:rPr lang="x-none" smtClean="0"/>
              <a:t>‹#›</a:t>
            </a:fld>
            <a:endParaRPr lang="x-none"/>
          </a:p>
        </p:txBody>
      </p:sp>
    </p:spTree>
    <p:extLst>
      <p:ext uri="{BB962C8B-B14F-4D97-AF65-F5344CB8AC3E}">
        <p14:creationId xmlns:p14="http://schemas.microsoft.com/office/powerpoint/2010/main" val="2544060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C7E43-672F-D24A-9523-7E01009711D3}"/>
              </a:ext>
            </a:extLst>
          </p:cNvPr>
          <p:cNvSpPr>
            <a:spLocks noGrp="1"/>
          </p:cNvSpPr>
          <p:nvPr>
            <p:ph type="title"/>
          </p:nvPr>
        </p:nvSpPr>
        <p:spPr>
          <a:xfrm>
            <a:off x="839788" y="365125"/>
            <a:ext cx="10515600" cy="1325563"/>
          </a:xfrm>
        </p:spPr>
        <p:txBody>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BBFD8E4F-45BE-DD44-88CF-3592B670E9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3445FE8-4386-214B-90D4-695D2F35A36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Text Placeholder 4">
            <a:extLst>
              <a:ext uri="{FF2B5EF4-FFF2-40B4-BE49-F238E27FC236}">
                <a16:creationId xmlns:a16="http://schemas.microsoft.com/office/drawing/2014/main" id="{BF52E3CE-CECA-CB44-BB00-07E3098734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65EC38D-08D6-3342-AF29-664ACD21CEE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7" name="Date Placeholder 6">
            <a:extLst>
              <a:ext uri="{FF2B5EF4-FFF2-40B4-BE49-F238E27FC236}">
                <a16:creationId xmlns:a16="http://schemas.microsoft.com/office/drawing/2014/main" id="{D88DEEA8-02F9-5A4A-89A6-367755EDE8B7}"/>
              </a:ext>
            </a:extLst>
          </p:cNvPr>
          <p:cNvSpPr>
            <a:spLocks noGrp="1"/>
          </p:cNvSpPr>
          <p:nvPr>
            <p:ph type="dt" sz="half" idx="10"/>
          </p:nvPr>
        </p:nvSpPr>
        <p:spPr/>
        <p:txBody>
          <a:bodyPr/>
          <a:lstStyle/>
          <a:p>
            <a:fld id="{0923C157-1F44-8D4A-966E-E2BC10377E27}" type="datetimeFigureOut">
              <a:rPr lang="x-none" smtClean="0"/>
              <a:t>13/11/2020</a:t>
            </a:fld>
            <a:endParaRPr lang="x-none"/>
          </a:p>
        </p:txBody>
      </p:sp>
      <p:sp>
        <p:nvSpPr>
          <p:cNvPr id="8" name="Footer Placeholder 7">
            <a:extLst>
              <a:ext uri="{FF2B5EF4-FFF2-40B4-BE49-F238E27FC236}">
                <a16:creationId xmlns:a16="http://schemas.microsoft.com/office/drawing/2014/main" id="{58C7D9E1-FEFA-DB49-8C55-D1E44C6FBA0B}"/>
              </a:ext>
            </a:extLst>
          </p:cNvPr>
          <p:cNvSpPr>
            <a:spLocks noGrp="1"/>
          </p:cNvSpPr>
          <p:nvPr>
            <p:ph type="ftr" sz="quarter" idx="11"/>
          </p:nvPr>
        </p:nvSpPr>
        <p:spPr/>
        <p:txBody>
          <a:bodyPr/>
          <a:lstStyle/>
          <a:p>
            <a:endParaRPr lang="x-none"/>
          </a:p>
        </p:txBody>
      </p:sp>
      <p:sp>
        <p:nvSpPr>
          <p:cNvPr id="9" name="Slide Number Placeholder 8">
            <a:extLst>
              <a:ext uri="{FF2B5EF4-FFF2-40B4-BE49-F238E27FC236}">
                <a16:creationId xmlns:a16="http://schemas.microsoft.com/office/drawing/2014/main" id="{E75E54C4-F069-4E41-ADDD-0BD5298081BE}"/>
              </a:ext>
            </a:extLst>
          </p:cNvPr>
          <p:cNvSpPr>
            <a:spLocks noGrp="1"/>
          </p:cNvSpPr>
          <p:nvPr>
            <p:ph type="sldNum" sz="quarter" idx="12"/>
          </p:nvPr>
        </p:nvSpPr>
        <p:spPr/>
        <p:txBody>
          <a:bodyPr/>
          <a:lstStyle/>
          <a:p>
            <a:fld id="{1D055EA6-DFA4-8142-83AA-7D7AB2A88553}" type="slidenum">
              <a:rPr lang="x-none" smtClean="0"/>
              <a:t>‹#›</a:t>
            </a:fld>
            <a:endParaRPr lang="x-none"/>
          </a:p>
        </p:txBody>
      </p:sp>
    </p:spTree>
    <p:extLst>
      <p:ext uri="{BB962C8B-B14F-4D97-AF65-F5344CB8AC3E}">
        <p14:creationId xmlns:p14="http://schemas.microsoft.com/office/powerpoint/2010/main" val="3091976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1E405-EC5B-7741-B540-8C120D58BF43}"/>
              </a:ext>
            </a:extLst>
          </p:cNvPr>
          <p:cNvSpPr>
            <a:spLocks noGrp="1"/>
          </p:cNvSpPr>
          <p:nvPr>
            <p:ph type="title"/>
          </p:nvPr>
        </p:nvSpPr>
        <p:spPr/>
        <p:txBody>
          <a:bodyPr/>
          <a:lstStyle/>
          <a:p>
            <a:r>
              <a:rPr lang="en-GB"/>
              <a:t>Click to edit Master title style</a:t>
            </a:r>
            <a:endParaRPr lang="x-none"/>
          </a:p>
        </p:txBody>
      </p:sp>
      <p:sp>
        <p:nvSpPr>
          <p:cNvPr id="3" name="Date Placeholder 2">
            <a:extLst>
              <a:ext uri="{FF2B5EF4-FFF2-40B4-BE49-F238E27FC236}">
                <a16:creationId xmlns:a16="http://schemas.microsoft.com/office/drawing/2014/main" id="{B2CA07B7-469F-234D-8769-F071308705B8}"/>
              </a:ext>
            </a:extLst>
          </p:cNvPr>
          <p:cNvSpPr>
            <a:spLocks noGrp="1"/>
          </p:cNvSpPr>
          <p:nvPr>
            <p:ph type="dt" sz="half" idx="10"/>
          </p:nvPr>
        </p:nvSpPr>
        <p:spPr/>
        <p:txBody>
          <a:bodyPr/>
          <a:lstStyle/>
          <a:p>
            <a:fld id="{0923C157-1F44-8D4A-966E-E2BC10377E27}" type="datetimeFigureOut">
              <a:rPr lang="x-none" smtClean="0"/>
              <a:t>13/11/2020</a:t>
            </a:fld>
            <a:endParaRPr lang="x-none"/>
          </a:p>
        </p:txBody>
      </p:sp>
      <p:sp>
        <p:nvSpPr>
          <p:cNvPr id="4" name="Footer Placeholder 3">
            <a:extLst>
              <a:ext uri="{FF2B5EF4-FFF2-40B4-BE49-F238E27FC236}">
                <a16:creationId xmlns:a16="http://schemas.microsoft.com/office/drawing/2014/main" id="{9624A0A8-4C5A-654D-8494-C431D73945B1}"/>
              </a:ext>
            </a:extLst>
          </p:cNvPr>
          <p:cNvSpPr>
            <a:spLocks noGrp="1"/>
          </p:cNvSpPr>
          <p:nvPr>
            <p:ph type="ftr" sz="quarter" idx="11"/>
          </p:nvPr>
        </p:nvSpPr>
        <p:spPr/>
        <p:txBody>
          <a:bodyPr/>
          <a:lstStyle/>
          <a:p>
            <a:endParaRPr lang="x-none"/>
          </a:p>
        </p:txBody>
      </p:sp>
      <p:sp>
        <p:nvSpPr>
          <p:cNvPr id="5" name="Slide Number Placeholder 4">
            <a:extLst>
              <a:ext uri="{FF2B5EF4-FFF2-40B4-BE49-F238E27FC236}">
                <a16:creationId xmlns:a16="http://schemas.microsoft.com/office/drawing/2014/main" id="{51AD9640-4318-4043-BD43-CE6956F2D723}"/>
              </a:ext>
            </a:extLst>
          </p:cNvPr>
          <p:cNvSpPr>
            <a:spLocks noGrp="1"/>
          </p:cNvSpPr>
          <p:nvPr>
            <p:ph type="sldNum" sz="quarter" idx="12"/>
          </p:nvPr>
        </p:nvSpPr>
        <p:spPr/>
        <p:txBody>
          <a:bodyPr/>
          <a:lstStyle/>
          <a:p>
            <a:fld id="{1D055EA6-DFA4-8142-83AA-7D7AB2A88553}" type="slidenum">
              <a:rPr lang="x-none" smtClean="0"/>
              <a:t>‹#›</a:t>
            </a:fld>
            <a:endParaRPr lang="x-none"/>
          </a:p>
        </p:txBody>
      </p:sp>
    </p:spTree>
    <p:extLst>
      <p:ext uri="{BB962C8B-B14F-4D97-AF65-F5344CB8AC3E}">
        <p14:creationId xmlns:p14="http://schemas.microsoft.com/office/powerpoint/2010/main" val="897898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A3F191-B44D-E243-91DB-103300757F00}"/>
              </a:ext>
            </a:extLst>
          </p:cNvPr>
          <p:cNvSpPr>
            <a:spLocks noGrp="1"/>
          </p:cNvSpPr>
          <p:nvPr>
            <p:ph type="dt" sz="half" idx="10"/>
          </p:nvPr>
        </p:nvSpPr>
        <p:spPr/>
        <p:txBody>
          <a:bodyPr/>
          <a:lstStyle/>
          <a:p>
            <a:fld id="{0923C157-1F44-8D4A-966E-E2BC10377E27}" type="datetimeFigureOut">
              <a:rPr lang="x-none" smtClean="0"/>
              <a:t>13/11/2020</a:t>
            </a:fld>
            <a:endParaRPr lang="x-none"/>
          </a:p>
        </p:txBody>
      </p:sp>
      <p:sp>
        <p:nvSpPr>
          <p:cNvPr id="3" name="Footer Placeholder 2">
            <a:extLst>
              <a:ext uri="{FF2B5EF4-FFF2-40B4-BE49-F238E27FC236}">
                <a16:creationId xmlns:a16="http://schemas.microsoft.com/office/drawing/2014/main" id="{8A2583D6-2B8E-4A41-8518-8E9616995756}"/>
              </a:ext>
            </a:extLst>
          </p:cNvPr>
          <p:cNvSpPr>
            <a:spLocks noGrp="1"/>
          </p:cNvSpPr>
          <p:nvPr>
            <p:ph type="ftr" sz="quarter" idx="11"/>
          </p:nvPr>
        </p:nvSpPr>
        <p:spPr/>
        <p:txBody>
          <a:bodyPr/>
          <a:lstStyle/>
          <a:p>
            <a:endParaRPr lang="x-none"/>
          </a:p>
        </p:txBody>
      </p:sp>
      <p:sp>
        <p:nvSpPr>
          <p:cNvPr id="4" name="Slide Number Placeholder 3">
            <a:extLst>
              <a:ext uri="{FF2B5EF4-FFF2-40B4-BE49-F238E27FC236}">
                <a16:creationId xmlns:a16="http://schemas.microsoft.com/office/drawing/2014/main" id="{4F77E634-F1B3-F14E-AADB-33CA2958A171}"/>
              </a:ext>
            </a:extLst>
          </p:cNvPr>
          <p:cNvSpPr>
            <a:spLocks noGrp="1"/>
          </p:cNvSpPr>
          <p:nvPr>
            <p:ph type="sldNum" sz="quarter" idx="12"/>
          </p:nvPr>
        </p:nvSpPr>
        <p:spPr/>
        <p:txBody>
          <a:bodyPr/>
          <a:lstStyle/>
          <a:p>
            <a:fld id="{1D055EA6-DFA4-8142-83AA-7D7AB2A88553}" type="slidenum">
              <a:rPr lang="x-none" smtClean="0"/>
              <a:t>‹#›</a:t>
            </a:fld>
            <a:endParaRPr lang="x-none"/>
          </a:p>
        </p:txBody>
      </p:sp>
    </p:spTree>
    <p:extLst>
      <p:ext uri="{BB962C8B-B14F-4D97-AF65-F5344CB8AC3E}">
        <p14:creationId xmlns:p14="http://schemas.microsoft.com/office/powerpoint/2010/main" val="3277385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E4527-6F07-4B49-979B-3ABE031FC20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x-none"/>
          </a:p>
        </p:txBody>
      </p:sp>
      <p:sp>
        <p:nvSpPr>
          <p:cNvPr id="3" name="Content Placeholder 2">
            <a:extLst>
              <a:ext uri="{FF2B5EF4-FFF2-40B4-BE49-F238E27FC236}">
                <a16:creationId xmlns:a16="http://schemas.microsoft.com/office/drawing/2014/main" id="{23FC3C62-4BA3-C345-B3F0-D39F6CE7BD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Text Placeholder 3">
            <a:extLst>
              <a:ext uri="{FF2B5EF4-FFF2-40B4-BE49-F238E27FC236}">
                <a16:creationId xmlns:a16="http://schemas.microsoft.com/office/drawing/2014/main" id="{3E501112-C1E6-FA40-A1B1-DBE90DD366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12806A1-4726-344B-B5E1-C53F468B7496}"/>
              </a:ext>
            </a:extLst>
          </p:cNvPr>
          <p:cNvSpPr>
            <a:spLocks noGrp="1"/>
          </p:cNvSpPr>
          <p:nvPr>
            <p:ph type="dt" sz="half" idx="10"/>
          </p:nvPr>
        </p:nvSpPr>
        <p:spPr/>
        <p:txBody>
          <a:bodyPr/>
          <a:lstStyle/>
          <a:p>
            <a:fld id="{0923C157-1F44-8D4A-966E-E2BC10377E27}" type="datetimeFigureOut">
              <a:rPr lang="x-none" smtClean="0"/>
              <a:t>13/11/2020</a:t>
            </a:fld>
            <a:endParaRPr lang="x-none"/>
          </a:p>
        </p:txBody>
      </p:sp>
      <p:sp>
        <p:nvSpPr>
          <p:cNvPr id="6" name="Footer Placeholder 5">
            <a:extLst>
              <a:ext uri="{FF2B5EF4-FFF2-40B4-BE49-F238E27FC236}">
                <a16:creationId xmlns:a16="http://schemas.microsoft.com/office/drawing/2014/main" id="{54607059-6C39-4E4A-BCC0-796B0DFBE8CB}"/>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id="{BE37DBB9-4D5A-224F-9351-E8562563361A}"/>
              </a:ext>
            </a:extLst>
          </p:cNvPr>
          <p:cNvSpPr>
            <a:spLocks noGrp="1"/>
          </p:cNvSpPr>
          <p:nvPr>
            <p:ph type="sldNum" sz="quarter" idx="12"/>
          </p:nvPr>
        </p:nvSpPr>
        <p:spPr/>
        <p:txBody>
          <a:bodyPr/>
          <a:lstStyle/>
          <a:p>
            <a:fld id="{1D055EA6-DFA4-8142-83AA-7D7AB2A88553}" type="slidenum">
              <a:rPr lang="x-none" smtClean="0"/>
              <a:t>‹#›</a:t>
            </a:fld>
            <a:endParaRPr lang="x-none"/>
          </a:p>
        </p:txBody>
      </p:sp>
    </p:spTree>
    <p:extLst>
      <p:ext uri="{BB962C8B-B14F-4D97-AF65-F5344CB8AC3E}">
        <p14:creationId xmlns:p14="http://schemas.microsoft.com/office/powerpoint/2010/main" val="4153757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D76F1-C57C-3649-B556-C2CE0EBCF35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x-none"/>
          </a:p>
        </p:txBody>
      </p:sp>
      <p:sp>
        <p:nvSpPr>
          <p:cNvPr id="3" name="Picture Placeholder 2">
            <a:extLst>
              <a:ext uri="{FF2B5EF4-FFF2-40B4-BE49-F238E27FC236}">
                <a16:creationId xmlns:a16="http://schemas.microsoft.com/office/drawing/2014/main" id="{B8191318-3A58-4244-865B-743F3963B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Text Placeholder 3">
            <a:extLst>
              <a:ext uri="{FF2B5EF4-FFF2-40B4-BE49-F238E27FC236}">
                <a16:creationId xmlns:a16="http://schemas.microsoft.com/office/drawing/2014/main" id="{FB40F25B-439B-DE45-AF55-79D7F8A989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7868EBE-1F47-4149-9F88-FC5D503B436B}"/>
              </a:ext>
            </a:extLst>
          </p:cNvPr>
          <p:cNvSpPr>
            <a:spLocks noGrp="1"/>
          </p:cNvSpPr>
          <p:nvPr>
            <p:ph type="dt" sz="half" idx="10"/>
          </p:nvPr>
        </p:nvSpPr>
        <p:spPr/>
        <p:txBody>
          <a:bodyPr/>
          <a:lstStyle/>
          <a:p>
            <a:fld id="{0923C157-1F44-8D4A-966E-E2BC10377E27}" type="datetimeFigureOut">
              <a:rPr lang="x-none" smtClean="0"/>
              <a:t>13/11/2020</a:t>
            </a:fld>
            <a:endParaRPr lang="x-none"/>
          </a:p>
        </p:txBody>
      </p:sp>
      <p:sp>
        <p:nvSpPr>
          <p:cNvPr id="6" name="Footer Placeholder 5">
            <a:extLst>
              <a:ext uri="{FF2B5EF4-FFF2-40B4-BE49-F238E27FC236}">
                <a16:creationId xmlns:a16="http://schemas.microsoft.com/office/drawing/2014/main" id="{A78DD24D-1C38-F047-A021-B6B5C698FD56}"/>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id="{EEF90D40-0E87-4147-871D-D4C1DC20A8D8}"/>
              </a:ext>
            </a:extLst>
          </p:cNvPr>
          <p:cNvSpPr>
            <a:spLocks noGrp="1"/>
          </p:cNvSpPr>
          <p:nvPr>
            <p:ph type="sldNum" sz="quarter" idx="12"/>
          </p:nvPr>
        </p:nvSpPr>
        <p:spPr/>
        <p:txBody>
          <a:bodyPr/>
          <a:lstStyle/>
          <a:p>
            <a:fld id="{1D055EA6-DFA4-8142-83AA-7D7AB2A88553}" type="slidenum">
              <a:rPr lang="x-none" smtClean="0"/>
              <a:t>‹#›</a:t>
            </a:fld>
            <a:endParaRPr lang="x-none"/>
          </a:p>
        </p:txBody>
      </p:sp>
    </p:spTree>
    <p:extLst>
      <p:ext uri="{BB962C8B-B14F-4D97-AF65-F5344CB8AC3E}">
        <p14:creationId xmlns:p14="http://schemas.microsoft.com/office/powerpoint/2010/main" val="2232683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ADC13F-51C3-B142-8D13-399D6229E0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B1E0F0ED-3B57-D046-9A94-FC0B52DB75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4CF6FE3B-1490-6E4A-B951-20DADC4543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23C157-1F44-8D4A-966E-E2BC10377E27}" type="datetimeFigureOut">
              <a:rPr lang="x-none" smtClean="0"/>
              <a:t>13/11/2020</a:t>
            </a:fld>
            <a:endParaRPr lang="x-none"/>
          </a:p>
        </p:txBody>
      </p:sp>
      <p:sp>
        <p:nvSpPr>
          <p:cNvPr id="5" name="Footer Placeholder 4">
            <a:extLst>
              <a:ext uri="{FF2B5EF4-FFF2-40B4-BE49-F238E27FC236}">
                <a16:creationId xmlns:a16="http://schemas.microsoft.com/office/drawing/2014/main" id="{E28138AE-0CD1-0A41-8634-A7171A3309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Slide Number Placeholder 5">
            <a:extLst>
              <a:ext uri="{FF2B5EF4-FFF2-40B4-BE49-F238E27FC236}">
                <a16:creationId xmlns:a16="http://schemas.microsoft.com/office/drawing/2014/main" id="{01022331-179B-B445-856A-17162C92F3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055EA6-DFA4-8142-83AA-7D7AB2A88553}" type="slidenum">
              <a:rPr lang="x-none" smtClean="0"/>
              <a:t>‹#›</a:t>
            </a:fld>
            <a:endParaRPr lang="x-none"/>
          </a:p>
        </p:txBody>
      </p:sp>
    </p:spTree>
    <p:extLst>
      <p:ext uri="{BB962C8B-B14F-4D97-AF65-F5344CB8AC3E}">
        <p14:creationId xmlns:p14="http://schemas.microsoft.com/office/powerpoint/2010/main" val="2388310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mailto:gzwama@qmu.ac.uk"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twitter.com/Gime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6AD7D-F77F-6D44-86EC-276DBDEE715E}"/>
              </a:ext>
            </a:extLst>
          </p:cNvPr>
          <p:cNvSpPr>
            <a:spLocks noGrp="1"/>
          </p:cNvSpPr>
          <p:nvPr>
            <p:ph type="ctrTitle"/>
          </p:nvPr>
        </p:nvSpPr>
        <p:spPr>
          <a:xfrm>
            <a:off x="1524000" y="1608666"/>
            <a:ext cx="9144000" cy="1568905"/>
          </a:xfrm>
        </p:spPr>
        <p:txBody>
          <a:bodyPr>
            <a:noAutofit/>
          </a:bodyPr>
          <a:lstStyle/>
          <a:p>
            <a:r>
              <a:rPr lang="en-GB" sz="4000" b="1" dirty="0">
                <a:latin typeface="+mn-lt"/>
              </a:rPr>
              <a:t>Interacting Policy Imperatives: Is the Clinic a Safe Space for its Workers and Users?</a:t>
            </a:r>
            <a:endParaRPr lang="x-none" sz="3800" dirty="0">
              <a:latin typeface="+mn-lt"/>
            </a:endParaRPr>
          </a:p>
        </p:txBody>
      </p:sp>
      <p:sp>
        <p:nvSpPr>
          <p:cNvPr id="3" name="Subtitle 2">
            <a:extLst>
              <a:ext uri="{FF2B5EF4-FFF2-40B4-BE49-F238E27FC236}">
                <a16:creationId xmlns:a16="http://schemas.microsoft.com/office/drawing/2014/main" id="{1B63004C-1989-8349-994C-B2880E2CE8D0}"/>
              </a:ext>
            </a:extLst>
          </p:cNvPr>
          <p:cNvSpPr>
            <a:spLocks noGrp="1"/>
          </p:cNvSpPr>
          <p:nvPr>
            <p:ph type="subTitle" idx="1"/>
          </p:nvPr>
        </p:nvSpPr>
        <p:spPr>
          <a:xfrm>
            <a:off x="1524000" y="3168714"/>
            <a:ext cx="9144000" cy="1655762"/>
          </a:xfrm>
        </p:spPr>
        <p:txBody>
          <a:bodyPr/>
          <a:lstStyle/>
          <a:p>
            <a:r>
              <a:rPr lang="en-GB" dirty="0"/>
              <a:t>Presented at 6th Global Symposium on Health Systems Research November 8-12, 2020</a:t>
            </a:r>
          </a:p>
          <a:p>
            <a:endParaRPr lang="x-none" dirty="0"/>
          </a:p>
        </p:txBody>
      </p:sp>
      <p:sp>
        <p:nvSpPr>
          <p:cNvPr id="4" name="TextBox 3">
            <a:extLst>
              <a:ext uri="{FF2B5EF4-FFF2-40B4-BE49-F238E27FC236}">
                <a16:creationId xmlns:a16="http://schemas.microsoft.com/office/drawing/2014/main" id="{5947A9BE-D7C4-8F4F-8966-524A431450C6}"/>
              </a:ext>
            </a:extLst>
          </p:cNvPr>
          <p:cNvSpPr txBox="1"/>
          <p:nvPr/>
        </p:nvSpPr>
        <p:spPr>
          <a:xfrm>
            <a:off x="1058214" y="5268432"/>
            <a:ext cx="10075572" cy="1477328"/>
          </a:xfrm>
          <a:prstGeom prst="rect">
            <a:avLst/>
          </a:prstGeom>
          <a:noFill/>
        </p:spPr>
        <p:txBody>
          <a:bodyPr wrap="square" rtlCol="0">
            <a:spAutoFit/>
          </a:bodyPr>
          <a:lstStyle/>
          <a:p>
            <a:pPr algn="ctr"/>
            <a:endParaRPr lang="nl-NL" b="1" dirty="0"/>
          </a:p>
          <a:p>
            <a:pPr algn="ctr"/>
            <a:r>
              <a:rPr lang="en-GB" b="1" dirty="0"/>
              <a:t>Gimenne </a:t>
            </a:r>
            <a:r>
              <a:rPr lang="en-GB" b="1" dirty="0" err="1"/>
              <a:t>Zwama</a:t>
            </a:r>
            <a:r>
              <a:rPr lang="en-GB" b="1" dirty="0"/>
              <a:t>, Chris Colvin, Alison Swartz, Hayley MacGregor, Karina </a:t>
            </a:r>
            <a:r>
              <a:rPr lang="en-GB" b="1" dirty="0" err="1"/>
              <a:t>Kielmann</a:t>
            </a:r>
            <a:r>
              <a:rPr lang="en-GB" b="1" dirty="0"/>
              <a:t>, Anna Voce</a:t>
            </a:r>
            <a:r>
              <a:rPr lang="en-GB" b="1" baseline="30000" dirty="0"/>
              <a:t> </a:t>
            </a:r>
            <a:endParaRPr lang="x-none" dirty="0"/>
          </a:p>
          <a:p>
            <a:pPr algn="ctr"/>
            <a:endParaRPr lang="nl-NL" b="1" dirty="0">
              <a:hlinkClick r:id="rId3"/>
            </a:endParaRPr>
          </a:p>
          <a:p>
            <a:pPr algn="ctr"/>
            <a:r>
              <a:rPr lang="nl-NL" dirty="0">
                <a:hlinkClick r:id="rId3"/>
              </a:rPr>
              <a:t>gzwama@qmu.ac.uk</a:t>
            </a:r>
            <a:r>
              <a:rPr lang="nl-NL" dirty="0"/>
              <a:t>             </a:t>
            </a:r>
            <a:r>
              <a:rPr lang="nl-NL" dirty="0">
                <a:hlinkClick r:id="rId4"/>
              </a:rPr>
              <a:t>@Gimen</a:t>
            </a:r>
            <a:endParaRPr lang="x-none" dirty="0"/>
          </a:p>
          <a:p>
            <a:pPr algn="ctr"/>
            <a:endParaRPr lang="x-none" b="1" dirty="0"/>
          </a:p>
        </p:txBody>
      </p:sp>
      <p:pic>
        <p:nvPicPr>
          <p:cNvPr id="8" name="Picture 2" descr="Free Twitter Bird Transparent Background, Download Free Clip Art, Free Clip  Art on Clipart Library">
            <a:extLst>
              <a:ext uri="{FF2B5EF4-FFF2-40B4-BE49-F238E27FC236}">
                <a16:creationId xmlns:a16="http://schemas.microsoft.com/office/drawing/2014/main" id="{7901AF38-66CB-294F-84E4-C3B7A1C050C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5702" y="6123498"/>
            <a:ext cx="338428" cy="338428"/>
          </a:xfrm>
          <a:prstGeom prst="rect">
            <a:avLst/>
          </a:prstGeom>
          <a:noFill/>
          <a:extLst>
            <a:ext uri="{909E8E84-426E-40dd-AFC4-6F175D3DCCD1}">
              <a14:hiddenFill xmlns="" xmlns:a14="http://schemas.microsoft.com/office/drawing/2010/main">
                <a:solidFill>
                  <a:srgbClr val="FFFFFF"/>
                </a:solidFill>
              </a14:hiddenFill>
            </a:ext>
          </a:extLst>
        </p:spPr>
      </p:pic>
      <p:pic>
        <p:nvPicPr>
          <p:cNvPr id="9" name="Picture 8" descr="A picture containing text&#10;&#10;Description automatically generated">
            <a:extLst>
              <a:ext uri="{FF2B5EF4-FFF2-40B4-BE49-F238E27FC236}">
                <a16:creationId xmlns:a16="http://schemas.microsoft.com/office/drawing/2014/main" id="{F9A017C1-8E40-B443-AD55-C2EF0C1419EC}"/>
              </a:ext>
            </a:extLst>
          </p:cNvPr>
          <p:cNvPicPr>
            <a:picLocks noChangeAspect="1"/>
          </p:cNvPicPr>
          <p:nvPr/>
        </p:nvPicPr>
        <p:blipFill rotWithShape="1">
          <a:blip r:embed="rId6"/>
          <a:srcRect l="355" t="487" r="77265" b="44023"/>
          <a:stretch/>
        </p:blipFill>
        <p:spPr>
          <a:xfrm>
            <a:off x="6985963" y="83506"/>
            <a:ext cx="1392382" cy="714409"/>
          </a:xfrm>
          <a:prstGeom prst="rect">
            <a:avLst/>
          </a:prstGeom>
        </p:spPr>
      </p:pic>
      <p:cxnSp>
        <p:nvCxnSpPr>
          <p:cNvPr id="13" name="Straight Connector 12">
            <a:extLst>
              <a:ext uri="{FF2B5EF4-FFF2-40B4-BE49-F238E27FC236}">
                <a16:creationId xmlns:a16="http://schemas.microsoft.com/office/drawing/2014/main" id="{A90B62CB-E96D-3840-B8C5-930566850552}"/>
              </a:ext>
            </a:extLst>
          </p:cNvPr>
          <p:cNvCxnSpPr/>
          <p:nvPr/>
        </p:nvCxnSpPr>
        <p:spPr>
          <a:xfrm>
            <a:off x="1667435" y="3122414"/>
            <a:ext cx="88571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15" name="Picture 14" descr="A picture containing text&#10;&#10;Description automatically generated">
            <a:extLst>
              <a:ext uri="{FF2B5EF4-FFF2-40B4-BE49-F238E27FC236}">
                <a16:creationId xmlns:a16="http://schemas.microsoft.com/office/drawing/2014/main" id="{6DFB63AD-A571-BB4C-9724-39DB57718F5F}"/>
              </a:ext>
            </a:extLst>
          </p:cNvPr>
          <p:cNvPicPr>
            <a:picLocks noChangeAspect="1"/>
          </p:cNvPicPr>
          <p:nvPr/>
        </p:nvPicPr>
        <p:blipFill rotWithShape="1">
          <a:blip r:embed="rId6"/>
          <a:srcRect l="23775" r="56532" b="46814"/>
          <a:stretch/>
        </p:blipFill>
        <p:spPr>
          <a:xfrm>
            <a:off x="2999396" y="0"/>
            <a:ext cx="1392382" cy="778203"/>
          </a:xfrm>
          <a:prstGeom prst="rect">
            <a:avLst/>
          </a:prstGeom>
        </p:spPr>
      </p:pic>
      <p:pic>
        <p:nvPicPr>
          <p:cNvPr id="16" name="Picture 15" descr="A picture containing text&#10;&#10;Description automatically generated">
            <a:extLst>
              <a:ext uri="{FF2B5EF4-FFF2-40B4-BE49-F238E27FC236}">
                <a16:creationId xmlns:a16="http://schemas.microsoft.com/office/drawing/2014/main" id="{A88EB206-77DC-464A-A3E1-774B652F63B1}"/>
              </a:ext>
            </a:extLst>
          </p:cNvPr>
          <p:cNvPicPr>
            <a:picLocks noChangeAspect="1"/>
          </p:cNvPicPr>
          <p:nvPr/>
        </p:nvPicPr>
        <p:blipFill rotWithShape="1">
          <a:blip r:embed="rId6"/>
          <a:srcRect l="44551" r="19198" b="46814"/>
          <a:stretch/>
        </p:blipFill>
        <p:spPr>
          <a:xfrm>
            <a:off x="4391778" y="84759"/>
            <a:ext cx="2563091" cy="778203"/>
          </a:xfrm>
          <a:prstGeom prst="rect">
            <a:avLst/>
          </a:prstGeom>
        </p:spPr>
      </p:pic>
      <p:pic>
        <p:nvPicPr>
          <p:cNvPr id="17" name="Picture 16" descr="A picture containing text&#10;&#10;Description automatically generated">
            <a:extLst>
              <a:ext uri="{FF2B5EF4-FFF2-40B4-BE49-F238E27FC236}">
                <a16:creationId xmlns:a16="http://schemas.microsoft.com/office/drawing/2014/main" id="{BA6C21A1-5402-DF44-934E-D34AAF6D475E}"/>
              </a:ext>
            </a:extLst>
          </p:cNvPr>
          <p:cNvPicPr>
            <a:picLocks noChangeAspect="1"/>
          </p:cNvPicPr>
          <p:nvPr/>
        </p:nvPicPr>
        <p:blipFill rotWithShape="1">
          <a:blip r:embed="rId6"/>
          <a:srcRect l="80307"/>
          <a:stretch/>
        </p:blipFill>
        <p:spPr>
          <a:xfrm>
            <a:off x="1939674" y="-84759"/>
            <a:ext cx="1117957" cy="1174785"/>
          </a:xfrm>
          <a:prstGeom prst="rect">
            <a:avLst/>
          </a:prstGeom>
        </p:spPr>
      </p:pic>
      <p:pic>
        <p:nvPicPr>
          <p:cNvPr id="18" name="Picture 17" descr="A picture containing text&#10;&#10;Description automatically generated">
            <a:extLst>
              <a:ext uri="{FF2B5EF4-FFF2-40B4-BE49-F238E27FC236}">
                <a16:creationId xmlns:a16="http://schemas.microsoft.com/office/drawing/2014/main" id="{BFF24078-CEDF-E74A-980B-7C5E1375A306}"/>
              </a:ext>
            </a:extLst>
          </p:cNvPr>
          <p:cNvPicPr>
            <a:picLocks noChangeAspect="1"/>
          </p:cNvPicPr>
          <p:nvPr/>
        </p:nvPicPr>
        <p:blipFill rotWithShape="1">
          <a:blip r:embed="rId6"/>
          <a:srcRect l="59320" t="55490" r="19693"/>
          <a:stretch/>
        </p:blipFill>
        <p:spPr>
          <a:xfrm>
            <a:off x="8378345" y="99448"/>
            <a:ext cx="1483863" cy="651252"/>
          </a:xfrm>
          <a:prstGeom prst="rect">
            <a:avLst/>
          </a:prstGeom>
        </p:spPr>
      </p:pic>
      <p:pic>
        <p:nvPicPr>
          <p:cNvPr id="19" name="Picture 18" descr="A picture containing text&#10;&#10;Description automatically generated">
            <a:extLst>
              <a:ext uri="{FF2B5EF4-FFF2-40B4-BE49-F238E27FC236}">
                <a16:creationId xmlns:a16="http://schemas.microsoft.com/office/drawing/2014/main" id="{ACDF1C8E-8820-5048-A416-FF0A4A1AED95}"/>
              </a:ext>
            </a:extLst>
          </p:cNvPr>
          <p:cNvPicPr>
            <a:picLocks noChangeAspect="1"/>
          </p:cNvPicPr>
          <p:nvPr/>
        </p:nvPicPr>
        <p:blipFill rotWithShape="1">
          <a:blip r:embed="rId6"/>
          <a:srcRect l="30973" t="46814" r="42186"/>
          <a:stretch/>
        </p:blipFill>
        <p:spPr>
          <a:xfrm>
            <a:off x="41907" y="0"/>
            <a:ext cx="1897767" cy="778203"/>
          </a:xfrm>
          <a:prstGeom prst="rect">
            <a:avLst/>
          </a:prstGeom>
        </p:spPr>
      </p:pic>
      <p:pic>
        <p:nvPicPr>
          <p:cNvPr id="20" name="Picture 19" descr="A picture containing text&#10;&#10;Description automatically generated">
            <a:extLst>
              <a:ext uri="{FF2B5EF4-FFF2-40B4-BE49-F238E27FC236}">
                <a16:creationId xmlns:a16="http://schemas.microsoft.com/office/drawing/2014/main" id="{80F518BD-0000-5341-A664-6AD330042E39}"/>
              </a:ext>
            </a:extLst>
          </p:cNvPr>
          <p:cNvPicPr>
            <a:picLocks noChangeAspect="1"/>
          </p:cNvPicPr>
          <p:nvPr/>
        </p:nvPicPr>
        <p:blipFill rotWithShape="1">
          <a:blip r:embed="rId6"/>
          <a:srcRect t="55490" r="69026"/>
          <a:stretch/>
        </p:blipFill>
        <p:spPr>
          <a:xfrm>
            <a:off x="9960101" y="112240"/>
            <a:ext cx="2189992" cy="651252"/>
          </a:xfrm>
          <a:prstGeom prst="rect">
            <a:avLst/>
          </a:prstGeom>
        </p:spPr>
      </p:pic>
      <p:pic>
        <p:nvPicPr>
          <p:cNvPr id="21" name="Picture 6" descr="Email Icon Black Simple transparent PNG - StickPNG">
            <a:extLst>
              <a:ext uri="{FF2B5EF4-FFF2-40B4-BE49-F238E27FC236}">
                <a16:creationId xmlns:a16="http://schemas.microsoft.com/office/drawing/2014/main" id="{06F81C1E-AC5A-DE40-B766-23503F95E2A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41430" y="6111923"/>
            <a:ext cx="392430" cy="392430"/>
          </a:xfrm>
          <a:prstGeom prst="rect">
            <a:avLst/>
          </a:prstGeom>
          <a:noFill/>
          <a:extLst>
            <a:ext uri="{909E8E84-426E-40dd-AFC4-6F175D3DCCD1}">
              <a14:hiddenFill xmlns="" xmlns:a14="http://schemas.microsoft.com/office/drawing/2010/main">
                <a:solidFill>
                  <a:srgbClr val="FFFFFF"/>
                </a:solidFill>
              </a14:hiddenFill>
            </a:ext>
          </a:extLst>
        </p:spPr>
      </p:pic>
      <p:cxnSp>
        <p:nvCxnSpPr>
          <p:cNvPr id="22" name="Straight Connector 21">
            <a:extLst>
              <a:ext uri="{FF2B5EF4-FFF2-40B4-BE49-F238E27FC236}">
                <a16:creationId xmlns:a16="http://schemas.microsoft.com/office/drawing/2014/main" id="{43A93085-8F52-CE4C-8D04-FB5F35B4EEC0}"/>
              </a:ext>
            </a:extLst>
          </p:cNvPr>
          <p:cNvCxnSpPr>
            <a:cxnSpLocks/>
          </p:cNvCxnSpPr>
          <p:nvPr/>
        </p:nvCxnSpPr>
        <p:spPr>
          <a:xfrm>
            <a:off x="-101600" y="951862"/>
            <a:ext cx="12393914"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43BA367-1DE6-484E-9AA5-D34169B85CA8}"/>
              </a:ext>
            </a:extLst>
          </p:cNvPr>
          <p:cNvCxnSpPr>
            <a:cxnSpLocks/>
          </p:cNvCxnSpPr>
          <p:nvPr/>
        </p:nvCxnSpPr>
        <p:spPr>
          <a:xfrm>
            <a:off x="-111125" y="1004301"/>
            <a:ext cx="12546314" cy="14236"/>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95D0AE1-3373-D147-9318-B72D1BE970BF}"/>
              </a:ext>
            </a:extLst>
          </p:cNvPr>
          <p:cNvCxnSpPr>
            <a:cxnSpLocks/>
          </p:cNvCxnSpPr>
          <p:nvPr/>
        </p:nvCxnSpPr>
        <p:spPr>
          <a:xfrm>
            <a:off x="-111125" y="1077746"/>
            <a:ext cx="1239391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8132DF3-8B9B-8642-83BA-6802F5B99E5C}"/>
              </a:ext>
            </a:extLst>
          </p:cNvPr>
          <p:cNvCxnSpPr>
            <a:cxnSpLocks/>
          </p:cNvCxnSpPr>
          <p:nvPr/>
        </p:nvCxnSpPr>
        <p:spPr>
          <a:xfrm>
            <a:off x="-102579" y="1129662"/>
            <a:ext cx="12393914" cy="0"/>
          </a:xfrm>
          <a:prstGeom prst="line">
            <a:avLst/>
          </a:prstGeom>
          <a:ln w="19050">
            <a:solidFill>
              <a:srgbClr val="008F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1C8B4753-003E-1A44-9F35-5D87DEE6E2DF}"/>
              </a:ext>
            </a:extLst>
          </p:cNvPr>
          <p:cNvCxnSpPr>
            <a:cxnSpLocks/>
          </p:cNvCxnSpPr>
          <p:nvPr/>
        </p:nvCxnSpPr>
        <p:spPr>
          <a:xfrm>
            <a:off x="-83529" y="1186812"/>
            <a:ext cx="12393914"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pic>
        <p:nvPicPr>
          <p:cNvPr id="27" name="Picture 26" descr="Logo&#10;&#10;Description automatically generated">
            <a:extLst>
              <a:ext uri="{FF2B5EF4-FFF2-40B4-BE49-F238E27FC236}">
                <a16:creationId xmlns:a16="http://schemas.microsoft.com/office/drawing/2014/main" id="{44AECB94-4140-304F-9CF7-3CF7813645A3}"/>
              </a:ext>
            </a:extLst>
          </p:cNvPr>
          <p:cNvPicPr>
            <a:picLocks noChangeAspect="1"/>
          </p:cNvPicPr>
          <p:nvPr/>
        </p:nvPicPr>
        <p:blipFill>
          <a:blip r:embed="rId8"/>
          <a:stretch>
            <a:fillRect/>
          </a:stretch>
        </p:blipFill>
        <p:spPr>
          <a:xfrm>
            <a:off x="4629910" y="3977481"/>
            <a:ext cx="2967036" cy="1477328"/>
          </a:xfrm>
          <a:prstGeom prst="rect">
            <a:avLst/>
          </a:prstGeom>
        </p:spPr>
      </p:pic>
    </p:spTree>
    <p:extLst>
      <p:ext uri="{BB962C8B-B14F-4D97-AF65-F5344CB8AC3E}">
        <p14:creationId xmlns:p14="http://schemas.microsoft.com/office/powerpoint/2010/main" val="3445760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D94908-99E0-4E42-B393-49C437C68911}"/>
              </a:ext>
            </a:extLst>
          </p:cNvPr>
          <p:cNvSpPr>
            <a:spLocks noGrp="1"/>
          </p:cNvSpPr>
          <p:nvPr>
            <p:ph idx="1"/>
          </p:nvPr>
        </p:nvSpPr>
        <p:spPr>
          <a:xfrm>
            <a:off x="181841" y="660891"/>
            <a:ext cx="11362459" cy="3374285"/>
          </a:xfrm>
        </p:spPr>
        <p:txBody>
          <a:bodyPr>
            <a:noAutofit/>
          </a:bodyPr>
          <a:lstStyle/>
          <a:p>
            <a:pPr lvl="0">
              <a:spcAft>
                <a:spcPts val="600"/>
              </a:spcAft>
            </a:pPr>
            <a:r>
              <a:rPr lang="en-GB" sz="2400" dirty="0"/>
              <a:t>The South African National Department of Health introduced the Ideal Clinic Initiative (ICI) in 2016 as a health system strengthening intervention to re-organise, integrate and improve the quality of care. It is aimed to address operational issues such as:</a:t>
            </a:r>
            <a:endParaRPr lang="en-NL" sz="2400" dirty="0"/>
          </a:p>
          <a:p>
            <a:pPr lvl="1">
              <a:spcAft>
                <a:spcPts val="600"/>
              </a:spcAft>
            </a:pPr>
            <a:r>
              <a:rPr lang="en-GB" dirty="0"/>
              <a:t>Vertical and fragmented service delivery, i.e. needing separate facility visits for ANC, HIV care, EPI and NCD services</a:t>
            </a:r>
            <a:endParaRPr lang="en-NL" dirty="0"/>
          </a:p>
          <a:p>
            <a:pPr lvl="1">
              <a:spcAft>
                <a:spcPts val="600"/>
              </a:spcAft>
            </a:pPr>
            <a:r>
              <a:rPr lang="en-GB" dirty="0"/>
              <a:t>Overcrowding and inefficient patient flows</a:t>
            </a:r>
            <a:endParaRPr lang="en-NL" dirty="0"/>
          </a:p>
          <a:p>
            <a:pPr lvl="1">
              <a:spcBef>
                <a:spcPts val="0"/>
              </a:spcBef>
              <a:spcAft>
                <a:spcPts val="600"/>
              </a:spcAft>
            </a:pPr>
            <a:r>
              <a:rPr lang="en-GB" dirty="0"/>
              <a:t>Poor quality and multiple clinical records per patient, hindering continuity of care</a:t>
            </a:r>
            <a:endParaRPr lang="en-NL" dirty="0"/>
          </a:p>
          <a:p>
            <a:pPr lvl="0">
              <a:spcAft>
                <a:spcPts val="600"/>
              </a:spcAft>
            </a:pPr>
            <a:r>
              <a:rPr lang="en-GB" sz="2400" dirty="0"/>
              <a:t>Within the context of high TB prevalence, the interaction between ICI components and  recommended TB-IPC interventions requires investigation</a:t>
            </a:r>
          </a:p>
          <a:p>
            <a:pPr marL="0" lvl="0" indent="0">
              <a:spcAft>
                <a:spcPts val="600"/>
              </a:spcAft>
              <a:buNone/>
            </a:pPr>
            <a:endParaRPr lang="en-NL" sz="2400" dirty="0"/>
          </a:p>
        </p:txBody>
      </p:sp>
      <p:sp>
        <p:nvSpPr>
          <p:cNvPr id="4" name="Rectangle 3">
            <a:extLst>
              <a:ext uri="{FF2B5EF4-FFF2-40B4-BE49-F238E27FC236}">
                <a16:creationId xmlns:a16="http://schemas.microsoft.com/office/drawing/2014/main" id="{90DF0BE1-F21D-6F4C-8101-3FC438C29C72}"/>
              </a:ext>
            </a:extLst>
          </p:cNvPr>
          <p:cNvSpPr/>
          <p:nvPr/>
        </p:nvSpPr>
        <p:spPr>
          <a:xfrm>
            <a:off x="181840" y="4919844"/>
            <a:ext cx="11362459" cy="1800493"/>
          </a:xfrm>
          <a:prstGeom prst="rect">
            <a:avLst/>
          </a:prstGeom>
        </p:spPr>
        <p:txBody>
          <a:bodyPr wrap="square">
            <a:spAutoFit/>
          </a:bodyPr>
          <a:lstStyle/>
          <a:p>
            <a:pPr marL="342900" indent="-342900">
              <a:spcAft>
                <a:spcPts val="600"/>
              </a:spcAft>
              <a:buFont typeface="Arial" panose="020B0604020202020204" pitchFamily="34" charset="0"/>
              <a:buChar char="•"/>
            </a:pPr>
            <a:r>
              <a:rPr lang="en-GB" sz="2400" dirty="0"/>
              <a:t>Desktop review to identify ICI components and recommended TB-IPC interventions</a:t>
            </a:r>
            <a:endParaRPr lang="en-NL" sz="2400" dirty="0"/>
          </a:p>
          <a:p>
            <a:pPr marL="342900" indent="-342900">
              <a:spcAft>
                <a:spcPts val="600"/>
              </a:spcAft>
              <a:buFont typeface="Arial" panose="020B0604020202020204" pitchFamily="34" charset="0"/>
              <a:buChar char="•"/>
            </a:pPr>
            <a:r>
              <a:rPr lang="en-GB" sz="2400" dirty="0"/>
              <a:t>Immersive ethnographic methods (3-6 days per facility)</a:t>
            </a:r>
            <a:endParaRPr lang="en-NL" sz="2400" dirty="0"/>
          </a:p>
          <a:p>
            <a:pPr marL="1257300" lvl="2" indent="-342900">
              <a:spcAft>
                <a:spcPts val="600"/>
              </a:spcAft>
              <a:buFont typeface="Arial" panose="020B0604020202020204" pitchFamily="34" charset="0"/>
              <a:buChar char="•"/>
            </a:pPr>
            <a:r>
              <a:rPr lang="en-GB" sz="2400" dirty="0"/>
              <a:t>At four primary health care facilities in KwaZulu-Natal, South Africa </a:t>
            </a:r>
          </a:p>
          <a:p>
            <a:pPr marL="1257300" lvl="2" indent="-342900">
              <a:spcAft>
                <a:spcPts val="600"/>
              </a:spcAft>
              <a:buFont typeface="Arial" panose="020B0604020202020204" pitchFamily="34" charset="0"/>
              <a:buChar char="•"/>
            </a:pPr>
            <a:r>
              <a:rPr lang="en-GB" sz="2400" dirty="0"/>
              <a:t>To examine the interactions between ICI and TB-IPC policy imperatives</a:t>
            </a:r>
            <a:endParaRPr lang="en-NL" sz="2400" dirty="0"/>
          </a:p>
        </p:txBody>
      </p:sp>
      <p:sp>
        <p:nvSpPr>
          <p:cNvPr id="7" name="Title 1">
            <a:extLst>
              <a:ext uri="{FF2B5EF4-FFF2-40B4-BE49-F238E27FC236}">
                <a16:creationId xmlns:a16="http://schemas.microsoft.com/office/drawing/2014/main" id="{E398EAFD-9612-8541-B776-C597DA3391F9}"/>
              </a:ext>
            </a:extLst>
          </p:cNvPr>
          <p:cNvSpPr txBox="1">
            <a:spLocks/>
          </p:cNvSpPr>
          <p:nvPr/>
        </p:nvSpPr>
        <p:spPr>
          <a:xfrm>
            <a:off x="-14229" y="-2916"/>
            <a:ext cx="12340340" cy="540605"/>
          </a:xfrm>
          <a:prstGeom prst="rect">
            <a:avLst/>
          </a:prstGeom>
          <a:solidFill>
            <a:schemeClr val="accent4">
              <a:lumMod val="20000"/>
              <a:lumOff val="8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200" b="1" spc="300" dirty="0" err="1">
                <a:latin typeface="Calibri" panose="020F0502020204030204"/>
              </a:rPr>
              <a:t>Introduction</a:t>
            </a:r>
            <a:endParaRPr lang="x-none" sz="3200" b="1" spc="300" dirty="0"/>
          </a:p>
        </p:txBody>
      </p:sp>
      <p:sp>
        <p:nvSpPr>
          <p:cNvPr id="8" name="Title 1">
            <a:extLst>
              <a:ext uri="{FF2B5EF4-FFF2-40B4-BE49-F238E27FC236}">
                <a16:creationId xmlns:a16="http://schemas.microsoft.com/office/drawing/2014/main" id="{E065D712-F1EC-7244-A698-8A1B6D20E4B6}"/>
              </a:ext>
            </a:extLst>
          </p:cNvPr>
          <p:cNvSpPr txBox="1">
            <a:spLocks/>
          </p:cNvSpPr>
          <p:nvPr/>
        </p:nvSpPr>
        <p:spPr>
          <a:xfrm>
            <a:off x="-14229" y="4338243"/>
            <a:ext cx="12340340" cy="540605"/>
          </a:xfrm>
          <a:prstGeom prst="rect">
            <a:avLst/>
          </a:prstGeom>
          <a:solidFill>
            <a:schemeClr val="accent4">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200" b="1" spc="300" dirty="0" err="1">
                <a:latin typeface="Calibri" panose="020F0502020204030204"/>
              </a:rPr>
              <a:t>Methods</a:t>
            </a:r>
            <a:endParaRPr lang="x-none" sz="3200" b="1" spc="300" dirty="0"/>
          </a:p>
        </p:txBody>
      </p:sp>
    </p:spTree>
    <p:extLst>
      <p:ext uri="{BB962C8B-B14F-4D97-AF65-F5344CB8AC3E}">
        <p14:creationId xmlns:p14="http://schemas.microsoft.com/office/powerpoint/2010/main" val="2291117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5384DF7-A4B9-EE49-BFBD-BE00A8B6FF33}"/>
              </a:ext>
            </a:extLst>
          </p:cNvPr>
          <p:cNvSpPr txBox="1">
            <a:spLocks/>
          </p:cNvSpPr>
          <p:nvPr/>
        </p:nvSpPr>
        <p:spPr>
          <a:xfrm>
            <a:off x="-18288" y="-19050"/>
            <a:ext cx="12369113" cy="623542"/>
          </a:xfrm>
          <a:prstGeom prst="rect">
            <a:avLst/>
          </a:prstGeom>
          <a:solidFill>
            <a:schemeClr val="accent6">
              <a:lumMod val="20000"/>
              <a:lumOff val="8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200" b="1" spc="300" dirty="0" err="1">
                <a:latin typeface="Calibri" panose="020F0502020204030204"/>
              </a:rPr>
              <a:t>Findings</a:t>
            </a:r>
            <a:r>
              <a:rPr lang="nl-NL" sz="3200" b="1" spc="300" dirty="0">
                <a:latin typeface="Calibri" panose="020F0502020204030204"/>
              </a:rPr>
              <a:t> | Desktop Review</a:t>
            </a:r>
            <a:endParaRPr lang="x-none" sz="3200" b="1" spc="300" dirty="0"/>
          </a:p>
        </p:txBody>
      </p:sp>
      <p:graphicFrame>
        <p:nvGraphicFramePr>
          <p:cNvPr id="5" name="Table 8">
            <a:extLst>
              <a:ext uri="{FF2B5EF4-FFF2-40B4-BE49-F238E27FC236}">
                <a16:creationId xmlns:a16="http://schemas.microsoft.com/office/drawing/2014/main" id="{C23DFF85-8560-984A-9B12-AAF25BACCEF0}"/>
              </a:ext>
            </a:extLst>
          </p:cNvPr>
          <p:cNvGraphicFramePr>
            <a:graphicFrameLocks noGrp="1"/>
          </p:cNvGraphicFramePr>
          <p:nvPr>
            <p:extLst>
              <p:ext uri="{D42A27DB-BD31-4B8C-83A1-F6EECF244321}">
                <p14:modId xmlns:p14="http://schemas.microsoft.com/office/powerpoint/2010/main" val="537972105"/>
              </p:ext>
            </p:extLst>
          </p:nvPr>
        </p:nvGraphicFramePr>
        <p:xfrm>
          <a:off x="93785" y="741836"/>
          <a:ext cx="12098215" cy="6272784"/>
        </p:xfrm>
        <a:graphic>
          <a:graphicData uri="http://schemas.openxmlformats.org/drawingml/2006/table">
            <a:tbl>
              <a:tblPr firstRow="1" firstCol="1" bandRow="1">
                <a:tableStyleId>{93296810-A885-4BE3-A3E7-6D5BEEA58F35}</a:tableStyleId>
              </a:tblPr>
              <a:tblGrid>
                <a:gridCol w="6038796">
                  <a:extLst>
                    <a:ext uri="{9D8B030D-6E8A-4147-A177-3AD203B41FA5}">
                      <a16:colId xmlns:a16="http://schemas.microsoft.com/office/drawing/2014/main" val="935474202"/>
                    </a:ext>
                  </a:extLst>
                </a:gridCol>
                <a:gridCol w="6059419">
                  <a:extLst>
                    <a:ext uri="{9D8B030D-6E8A-4147-A177-3AD203B41FA5}">
                      <a16:colId xmlns:a16="http://schemas.microsoft.com/office/drawing/2014/main" val="1067958858"/>
                    </a:ext>
                  </a:extLst>
                </a:gridCol>
              </a:tblGrid>
              <a:tr h="679402">
                <a:tc>
                  <a:txBody>
                    <a:bodyPr/>
                    <a:lstStyle/>
                    <a:p>
                      <a:pPr>
                        <a:spcAft>
                          <a:spcPts val="600"/>
                        </a:spcAft>
                      </a:pPr>
                      <a:r>
                        <a:rPr lang="x-none" sz="2400" b="1">
                          <a:solidFill>
                            <a:schemeClr val="tx1"/>
                          </a:solidFill>
                        </a:rPr>
                        <a:t>ICI components:</a:t>
                      </a:r>
                      <a:endParaRPr lang="en-NL" sz="2400" dirty="0">
                        <a:solidFill>
                          <a:schemeClr val="tx1"/>
                        </a:solidFill>
                      </a:endParaRPr>
                    </a:p>
                  </a:txBody>
                  <a:tcPr>
                    <a:solidFill>
                      <a:schemeClr val="bg1"/>
                    </a:solidFill>
                  </a:tcPr>
                </a:tc>
                <a:tc>
                  <a:txBody>
                    <a:bodyPr/>
                    <a:lstStyle/>
                    <a:p>
                      <a:pPr>
                        <a:spcAft>
                          <a:spcPts val="600"/>
                        </a:spcAft>
                      </a:pPr>
                      <a:r>
                        <a:rPr lang="x-none" sz="2400" b="1">
                          <a:solidFill>
                            <a:schemeClr val="tx1"/>
                          </a:solidFill>
                        </a:rPr>
                        <a:t>TB-IPC measures</a:t>
                      </a:r>
                      <a:r>
                        <a:rPr lang="nl-NL" sz="2400" b="1" dirty="0">
                          <a:solidFill>
                            <a:schemeClr val="tx1"/>
                          </a:solidFill>
                        </a:rPr>
                        <a:t> (</a:t>
                      </a:r>
                      <a:r>
                        <a:rPr lang="nl-NL" sz="2400" b="1" dirty="0" err="1">
                          <a:solidFill>
                            <a:schemeClr val="tx1"/>
                          </a:solidFill>
                        </a:rPr>
                        <a:t>SANDoH</a:t>
                      </a:r>
                      <a:r>
                        <a:rPr lang="nl-NL" sz="2400" b="1" dirty="0">
                          <a:solidFill>
                            <a:schemeClr val="tx1"/>
                          </a:solidFill>
                        </a:rPr>
                        <a:t> 2015)</a:t>
                      </a:r>
                      <a:r>
                        <a:rPr lang="x-none" sz="2400" b="1">
                          <a:solidFill>
                            <a:schemeClr val="tx1"/>
                          </a:solidFill>
                        </a:rPr>
                        <a:t>:</a:t>
                      </a:r>
                      <a:endParaRPr lang="en-NL" sz="2400" dirty="0">
                        <a:solidFill>
                          <a:schemeClr val="tx1"/>
                        </a:solidFill>
                      </a:endParaRPr>
                    </a:p>
                  </a:txBody>
                  <a:tcPr>
                    <a:solidFill>
                      <a:schemeClr val="bg1"/>
                    </a:solidFill>
                  </a:tcPr>
                </a:tc>
                <a:extLst>
                  <a:ext uri="{0D108BD9-81ED-4DB2-BD59-A6C34878D82A}">
                    <a16:rowId xmlns:a16="http://schemas.microsoft.com/office/drawing/2014/main" val="4149494482"/>
                  </a:ext>
                </a:extLst>
              </a:tr>
              <a:tr h="5593382">
                <a:tc>
                  <a:txBody>
                    <a:bodyPr/>
                    <a:lstStyle/>
                    <a:p>
                      <a:pPr marL="342900" lvl="0" indent="-342900">
                        <a:spcAft>
                          <a:spcPts val="600"/>
                        </a:spcAft>
                        <a:buFont typeface="Arial" panose="020B0604020202020204" pitchFamily="34" charset="0"/>
                        <a:buChar char="•"/>
                      </a:pPr>
                      <a:r>
                        <a:rPr lang="x-none" sz="2400" b="0">
                          <a:solidFill>
                            <a:schemeClr val="tx1"/>
                          </a:solidFill>
                        </a:rPr>
                        <a:t>Centralised filing system/single administrative point</a:t>
                      </a:r>
                      <a:endParaRPr lang="en-NL" sz="2400" b="0" dirty="0">
                        <a:solidFill>
                          <a:schemeClr val="tx1"/>
                        </a:solidFill>
                      </a:endParaRPr>
                    </a:p>
                    <a:p>
                      <a:pPr marL="342900" lvl="0" indent="-342900">
                        <a:spcAft>
                          <a:spcPts val="600"/>
                        </a:spcAft>
                        <a:buFont typeface="Arial" panose="020B0604020202020204" pitchFamily="34" charset="0"/>
                        <a:buChar char="•"/>
                      </a:pPr>
                      <a:r>
                        <a:rPr lang="x-none" sz="2400" b="0">
                          <a:solidFill>
                            <a:schemeClr val="tx1"/>
                          </a:solidFill>
                        </a:rPr>
                        <a:t>Appointments scheduling by day and 2-hr time slot, with pre-appointment retrieval of patient clinical records</a:t>
                      </a:r>
                      <a:endParaRPr lang="en-NL" sz="2400" b="0" dirty="0">
                        <a:solidFill>
                          <a:schemeClr val="tx1"/>
                        </a:solidFill>
                      </a:endParaRPr>
                    </a:p>
                    <a:p>
                      <a:pPr marL="342900" lvl="0" indent="-342900">
                        <a:spcAft>
                          <a:spcPts val="600"/>
                        </a:spcAft>
                        <a:buFont typeface="Arial" panose="020B0604020202020204" pitchFamily="34" charset="0"/>
                        <a:buChar char="•"/>
                      </a:pPr>
                      <a:r>
                        <a:rPr lang="x-none" sz="2400" b="0">
                          <a:solidFill>
                            <a:schemeClr val="tx1"/>
                          </a:solidFill>
                        </a:rPr>
                        <a:t>Reorganisation of patient flow based on streams of care  (i.e. Acute, Maternal and Child Health, Chronic (includes TB)</a:t>
                      </a:r>
                      <a:r>
                        <a:rPr lang="nl-NL" sz="2400" b="0" dirty="0">
                          <a:solidFill>
                            <a:schemeClr val="tx1"/>
                          </a:solidFill>
                        </a:rPr>
                        <a:t>)</a:t>
                      </a:r>
                    </a:p>
                    <a:p>
                      <a:pPr marL="800100" lvl="1" indent="-342900">
                        <a:spcAft>
                          <a:spcPts val="600"/>
                        </a:spcAft>
                        <a:buFont typeface="Arial" panose="020B0604020202020204" pitchFamily="34" charset="0"/>
                        <a:buChar char="•"/>
                      </a:pPr>
                      <a:r>
                        <a:rPr lang="en-GB" sz="2400" b="0" dirty="0">
                          <a:solidFill>
                            <a:schemeClr val="tx1"/>
                          </a:solidFill>
                        </a:rPr>
                        <a:t>Each stream with its own designated waiting area, vital signs </a:t>
                      </a:r>
                      <a:r>
                        <a:rPr lang="en-US" sz="2400" b="0" dirty="0">
                          <a:solidFill>
                            <a:schemeClr val="tx1"/>
                          </a:solidFill>
                        </a:rPr>
                        <a:t>station, </a:t>
                      </a:r>
                      <a:r>
                        <a:rPr lang="en-GB" sz="2400" b="0" dirty="0">
                          <a:solidFill>
                            <a:schemeClr val="tx1"/>
                          </a:solidFill>
                        </a:rPr>
                        <a:t>and</a:t>
                      </a:r>
                      <a:r>
                        <a:rPr lang="en-US" sz="2400" b="0" dirty="0">
                          <a:solidFill>
                            <a:schemeClr val="tx1"/>
                          </a:solidFill>
                        </a:rPr>
                        <a:t> consulting room(s)</a:t>
                      </a:r>
                    </a:p>
                    <a:p>
                      <a:pPr marL="342900" lvl="0" indent="-342900">
                        <a:spcAft>
                          <a:spcPts val="600"/>
                        </a:spcAft>
                        <a:buFont typeface="Arial" panose="020B0604020202020204" pitchFamily="34" charset="0"/>
                        <a:buChar char="•"/>
                      </a:pPr>
                      <a:r>
                        <a:rPr lang="nl-NL" sz="2400" b="0" dirty="0">
                          <a:solidFill>
                            <a:schemeClr val="tx1"/>
                          </a:solidFill>
                        </a:rPr>
                        <a:t>In</a:t>
                      </a:r>
                      <a:r>
                        <a:rPr lang="x-none" sz="2400" b="0">
                          <a:solidFill>
                            <a:schemeClr val="tx1"/>
                          </a:solidFill>
                        </a:rPr>
                        <a:t>tegrated care: patient receives all required services in one visit</a:t>
                      </a:r>
                      <a:endParaRPr lang="en-NL" sz="2400" b="0" dirty="0">
                        <a:solidFill>
                          <a:schemeClr val="tx1"/>
                        </a:solidFill>
                      </a:endParaRPr>
                    </a:p>
                  </a:txBody>
                  <a:tcPr>
                    <a:solidFill>
                      <a:schemeClr val="bg1"/>
                    </a:solidFill>
                  </a:tcPr>
                </a:tc>
                <a:tc>
                  <a:txBody>
                    <a:bodyPr/>
                    <a:lstStyle/>
                    <a:p>
                      <a:pPr marL="342900" lvl="0" indent="-342900">
                        <a:spcAft>
                          <a:spcPts val="600"/>
                        </a:spcAft>
                        <a:buFont typeface="Arial" panose="020B0604020202020204" pitchFamily="34" charset="0"/>
                        <a:buChar char="•"/>
                      </a:pPr>
                      <a:r>
                        <a:rPr lang="en-GB" sz="2400" dirty="0">
                          <a:solidFill>
                            <a:schemeClr val="tx1"/>
                          </a:solidFill>
                        </a:rPr>
                        <a:t>Administrative measures: cough triaging, TB symptom screening, (presumptive) TB patient separation or isolation</a:t>
                      </a:r>
                      <a:endParaRPr lang="en-NL" sz="2400" dirty="0">
                        <a:solidFill>
                          <a:schemeClr val="tx1"/>
                        </a:solidFill>
                      </a:endParaRPr>
                    </a:p>
                    <a:p>
                      <a:pPr marL="342900" lvl="0" indent="-342900">
                        <a:spcAft>
                          <a:spcPts val="600"/>
                        </a:spcAft>
                        <a:buFont typeface="Arial" panose="020B0604020202020204" pitchFamily="34" charset="0"/>
                        <a:buChar char="•"/>
                      </a:pPr>
                      <a:r>
                        <a:rPr lang="en-GB" sz="2400" dirty="0">
                          <a:solidFill>
                            <a:schemeClr val="tx1"/>
                          </a:solidFill>
                        </a:rPr>
                        <a:t>Environmental measures: ventilation systems e.g. opening windows and doors</a:t>
                      </a:r>
                      <a:endParaRPr lang="en-NL" sz="2400" dirty="0">
                        <a:solidFill>
                          <a:schemeClr val="tx1"/>
                        </a:solidFill>
                      </a:endParaRPr>
                    </a:p>
                    <a:p>
                      <a:pPr marL="342900" lvl="0" indent="-342900">
                        <a:spcAft>
                          <a:spcPts val="600"/>
                        </a:spcAft>
                        <a:buFont typeface="Arial" panose="020B0604020202020204" pitchFamily="34" charset="0"/>
                        <a:buChar char="•"/>
                      </a:pPr>
                      <a:r>
                        <a:rPr lang="en-GB" sz="2400" dirty="0">
                          <a:solidFill>
                            <a:schemeClr val="tx1"/>
                          </a:solidFill>
                        </a:rPr>
                        <a:t>Personal protective measures: wearing of surgical masks by clinic users and N95 respirators by healthcare workers</a:t>
                      </a:r>
                      <a:endParaRPr lang="en-NL" sz="2400" dirty="0">
                        <a:solidFill>
                          <a:schemeClr val="tx1"/>
                        </a:solidFill>
                      </a:endParaRPr>
                    </a:p>
                    <a:p>
                      <a:pPr marL="342900" lvl="0" indent="-342900">
                        <a:spcAft>
                          <a:spcPts val="600"/>
                        </a:spcAft>
                        <a:buFont typeface="Arial" panose="020B0604020202020204" pitchFamily="34" charset="0"/>
                        <a:buChar char="•"/>
                      </a:pPr>
                      <a:r>
                        <a:rPr lang="en-GB" sz="2400" dirty="0">
                          <a:solidFill>
                            <a:schemeClr val="tx1"/>
                          </a:solidFill>
                        </a:rPr>
                        <a:t>Managerial measures: facility specific TB-IPC plan and TB-IPC champion</a:t>
                      </a:r>
                      <a:endParaRPr lang="en-NL" sz="2400" dirty="0">
                        <a:solidFill>
                          <a:schemeClr val="tx1"/>
                        </a:solidFill>
                      </a:endParaRPr>
                    </a:p>
                  </a:txBody>
                  <a:tcPr>
                    <a:solidFill>
                      <a:schemeClr val="bg1"/>
                    </a:solidFill>
                  </a:tcPr>
                </a:tc>
                <a:extLst>
                  <a:ext uri="{0D108BD9-81ED-4DB2-BD59-A6C34878D82A}">
                    <a16:rowId xmlns:a16="http://schemas.microsoft.com/office/drawing/2014/main" val="525422208"/>
                  </a:ext>
                </a:extLst>
              </a:tr>
            </a:tbl>
          </a:graphicData>
        </a:graphic>
      </p:graphicFrame>
      <p:sp>
        <p:nvSpPr>
          <p:cNvPr id="2" name="TextBox 1">
            <a:extLst>
              <a:ext uri="{FF2B5EF4-FFF2-40B4-BE49-F238E27FC236}">
                <a16:creationId xmlns:a16="http://schemas.microsoft.com/office/drawing/2014/main" id="{0154A458-F8BE-7543-9D7E-4E5839882581}"/>
              </a:ext>
            </a:extLst>
          </p:cNvPr>
          <p:cNvSpPr txBox="1"/>
          <p:nvPr/>
        </p:nvSpPr>
        <p:spPr>
          <a:xfrm>
            <a:off x="5048250" y="323850"/>
            <a:ext cx="184731" cy="369332"/>
          </a:xfrm>
          <a:prstGeom prst="rect">
            <a:avLst/>
          </a:prstGeom>
          <a:noFill/>
        </p:spPr>
        <p:txBody>
          <a:bodyPr wrap="none" rtlCol="0">
            <a:spAutoFit/>
          </a:bodyPr>
          <a:lstStyle/>
          <a:p>
            <a:endParaRPr lang="en-NL" dirty="0"/>
          </a:p>
        </p:txBody>
      </p:sp>
    </p:spTree>
    <p:extLst>
      <p:ext uri="{BB962C8B-B14F-4D97-AF65-F5344CB8AC3E}">
        <p14:creationId xmlns:p14="http://schemas.microsoft.com/office/powerpoint/2010/main" val="2912737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5384DF7-A4B9-EE49-BFBD-BE00A8B6FF33}"/>
              </a:ext>
            </a:extLst>
          </p:cNvPr>
          <p:cNvSpPr txBox="1">
            <a:spLocks/>
          </p:cNvSpPr>
          <p:nvPr/>
        </p:nvSpPr>
        <p:spPr>
          <a:xfrm>
            <a:off x="-12386" y="-18991"/>
            <a:ext cx="12340341" cy="623542"/>
          </a:xfrm>
          <a:prstGeom prst="rect">
            <a:avLst/>
          </a:prstGeom>
          <a:solidFill>
            <a:schemeClr val="accent6">
              <a:lumMod val="20000"/>
              <a:lumOff val="8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200" b="1" spc="300" dirty="0" err="1">
                <a:latin typeface="Calibri" panose="020F0502020204030204"/>
              </a:rPr>
              <a:t>Findings</a:t>
            </a:r>
            <a:r>
              <a:rPr lang="nl-NL" sz="3200" b="1" spc="300" dirty="0">
                <a:latin typeface="Calibri" panose="020F0502020204030204"/>
              </a:rPr>
              <a:t> | </a:t>
            </a:r>
            <a:r>
              <a:rPr lang="nl-NL" sz="3200" b="1" spc="300" dirty="0" err="1">
                <a:latin typeface="Calibri" panose="020F0502020204030204"/>
              </a:rPr>
              <a:t>Clinic</a:t>
            </a:r>
            <a:r>
              <a:rPr lang="nl-NL" sz="3200" b="1" spc="300" dirty="0">
                <a:latin typeface="Calibri" panose="020F0502020204030204"/>
              </a:rPr>
              <a:t> </a:t>
            </a:r>
            <a:r>
              <a:rPr lang="nl-NL" sz="3200" b="1" spc="300" dirty="0" err="1">
                <a:latin typeface="Calibri" panose="020F0502020204030204"/>
              </a:rPr>
              <a:t>Ethnographies</a:t>
            </a:r>
            <a:endParaRPr lang="x-none" sz="3200" b="1" spc="300" dirty="0"/>
          </a:p>
        </p:txBody>
      </p:sp>
      <p:graphicFrame>
        <p:nvGraphicFramePr>
          <p:cNvPr id="5" name="Table 8">
            <a:extLst>
              <a:ext uri="{FF2B5EF4-FFF2-40B4-BE49-F238E27FC236}">
                <a16:creationId xmlns:a16="http://schemas.microsoft.com/office/drawing/2014/main" id="{C23DFF85-8560-984A-9B12-AAF25BACCEF0}"/>
              </a:ext>
            </a:extLst>
          </p:cNvPr>
          <p:cNvGraphicFramePr>
            <a:graphicFrameLocks noGrp="1"/>
          </p:cNvGraphicFramePr>
          <p:nvPr>
            <p:extLst>
              <p:ext uri="{D42A27DB-BD31-4B8C-83A1-F6EECF244321}">
                <p14:modId xmlns:p14="http://schemas.microsoft.com/office/powerpoint/2010/main" val="3396961227"/>
              </p:ext>
            </p:extLst>
          </p:nvPr>
        </p:nvGraphicFramePr>
        <p:xfrm>
          <a:off x="93785" y="875646"/>
          <a:ext cx="12098216" cy="6157250"/>
        </p:xfrm>
        <a:graphic>
          <a:graphicData uri="http://schemas.openxmlformats.org/drawingml/2006/table">
            <a:tbl>
              <a:tblPr firstRow="1" firstCol="1" bandRow="1">
                <a:tableStyleId>{93296810-A885-4BE3-A3E7-6D5BEEA58F35}</a:tableStyleId>
              </a:tblPr>
              <a:tblGrid>
                <a:gridCol w="6038796">
                  <a:extLst>
                    <a:ext uri="{9D8B030D-6E8A-4147-A177-3AD203B41FA5}">
                      <a16:colId xmlns:a16="http://schemas.microsoft.com/office/drawing/2014/main" val="935474202"/>
                    </a:ext>
                  </a:extLst>
                </a:gridCol>
                <a:gridCol w="6059420">
                  <a:extLst>
                    <a:ext uri="{9D8B030D-6E8A-4147-A177-3AD203B41FA5}">
                      <a16:colId xmlns:a16="http://schemas.microsoft.com/office/drawing/2014/main" val="1067958858"/>
                    </a:ext>
                  </a:extLst>
                </a:gridCol>
              </a:tblGrid>
              <a:tr h="1045832">
                <a:tc rowSpan="2">
                  <a:txBody>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lang="nl-NL" sz="2400" b="1" dirty="0">
                          <a:solidFill>
                            <a:schemeClr val="tx1"/>
                          </a:solidFill>
                        </a:rPr>
                        <a:t>ICI </a:t>
                      </a:r>
                      <a:r>
                        <a:rPr lang="nl-NL" sz="2400" b="1" dirty="0" err="1">
                          <a:solidFill>
                            <a:schemeClr val="tx1"/>
                          </a:solidFill>
                        </a:rPr>
                        <a:t>implementation</a:t>
                      </a:r>
                      <a:r>
                        <a:rPr lang="nl-NL" sz="2400" b="1" dirty="0">
                          <a:solidFill>
                            <a:schemeClr val="tx1"/>
                          </a:solidFill>
                        </a:rPr>
                        <a:t> is </a:t>
                      </a:r>
                      <a:r>
                        <a:rPr lang="nl-NL" sz="2400" b="1" dirty="0" err="1">
                          <a:solidFill>
                            <a:schemeClr val="tx1"/>
                          </a:solidFill>
                        </a:rPr>
                        <a:t>compromised</a:t>
                      </a:r>
                      <a:r>
                        <a:rPr lang="nl-NL" sz="2400" b="1" dirty="0">
                          <a:solidFill>
                            <a:schemeClr val="tx1"/>
                          </a:solidFill>
                        </a:rPr>
                        <a:t> </a:t>
                      </a:r>
                      <a:r>
                        <a:rPr lang="nl-NL" sz="2400" b="1" dirty="0" err="1">
                          <a:solidFill>
                            <a:schemeClr val="tx1"/>
                          </a:solidFill>
                        </a:rPr>
                        <a:t>by</a:t>
                      </a:r>
                      <a:r>
                        <a:rPr lang="nl-NL" sz="2400" b="1" dirty="0">
                          <a:solidFill>
                            <a:schemeClr val="tx1"/>
                          </a:solidFill>
                        </a:rPr>
                        <a:t>:</a:t>
                      </a:r>
                      <a:endParaRPr lang="nl-NL" sz="100" b="1" dirty="0">
                        <a:solidFill>
                          <a:schemeClr val="tx1"/>
                        </a:solidFill>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x-none" sz="100" b="1" dirty="0">
                        <a:solidFill>
                          <a:schemeClr val="tx1"/>
                        </a:solidFill>
                      </a:endParaRPr>
                    </a:p>
                    <a:p>
                      <a:pPr marL="285750" lvl="0" indent="-285750">
                        <a:spcAft>
                          <a:spcPts val="600"/>
                        </a:spcAft>
                        <a:buFont typeface="Arial" panose="020B0604020202020204" pitchFamily="34" charset="0"/>
                        <a:buChar char="•"/>
                      </a:pPr>
                      <a:r>
                        <a:rPr kumimoji="0" lang="nl-NL" sz="2400" b="0" i="0" u="none" strike="noStrike" kern="1200" cap="none" spc="0" normalizeH="0" baseline="0" noProof="0" dirty="0" err="1">
                          <a:ln>
                            <a:noFill/>
                          </a:ln>
                          <a:solidFill>
                            <a:prstClr val="black"/>
                          </a:solidFill>
                          <a:effectLst/>
                          <a:uLnTx/>
                          <a:uFillTx/>
                          <a:latin typeface="+mn-lt"/>
                          <a:ea typeface="+mn-ea"/>
                          <a:cs typeface="+mn-cs"/>
                        </a:rPr>
                        <a:t>Previous</a:t>
                      </a:r>
                      <a:r>
                        <a:rPr kumimoji="0" lang="nl-NL" sz="2400" b="0" i="0" u="none" strike="noStrike" kern="1200" cap="none" spc="0" normalizeH="0" baseline="0" noProof="0" dirty="0">
                          <a:ln>
                            <a:noFill/>
                          </a:ln>
                          <a:solidFill>
                            <a:prstClr val="black"/>
                          </a:solidFill>
                          <a:effectLst/>
                          <a:uLnTx/>
                          <a:uFillTx/>
                          <a:latin typeface="+mn-lt"/>
                          <a:ea typeface="+mn-ea"/>
                          <a:cs typeface="+mn-cs"/>
                        </a:rPr>
                        <a:t> </a:t>
                      </a:r>
                      <a:r>
                        <a:rPr kumimoji="0" lang="nl-NL" sz="2400" b="0" i="0" u="none" strike="noStrike" kern="1200" cap="none" spc="0" normalizeH="0" baseline="0" noProof="0" dirty="0" err="1">
                          <a:ln>
                            <a:noFill/>
                          </a:ln>
                          <a:solidFill>
                            <a:prstClr val="black"/>
                          </a:solidFill>
                          <a:effectLst/>
                          <a:uLnTx/>
                          <a:uFillTx/>
                          <a:latin typeface="+mn-lt"/>
                          <a:ea typeface="+mn-ea"/>
                          <a:cs typeface="+mn-cs"/>
                        </a:rPr>
                        <a:t>programmatic</a:t>
                      </a:r>
                      <a:r>
                        <a:rPr kumimoji="0" lang="nl-NL" sz="2400" b="0" i="0" u="none" strike="noStrike" kern="1200" cap="none" spc="0" normalizeH="0" baseline="0" noProof="0" dirty="0">
                          <a:ln>
                            <a:noFill/>
                          </a:ln>
                          <a:solidFill>
                            <a:prstClr val="black"/>
                          </a:solidFill>
                          <a:effectLst/>
                          <a:uLnTx/>
                          <a:uFillTx/>
                          <a:latin typeface="+mn-lt"/>
                          <a:ea typeface="+mn-ea"/>
                          <a:cs typeface="+mn-cs"/>
                        </a:rPr>
                        <a:t> service delivery, </a:t>
                      </a:r>
                      <a:r>
                        <a:rPr kumimoji="0" lang="nl-NL" sz="2400" b="0" i="0" u="none" strike="noStrike" kern="1200" cap="none" spc="0" normalizeH="0" baseline="0" noProof="0" dirty="0" err="1">
                          <a:ln>
                            <a:noFill/>
                          </a:ln>
                          <a:solidFill>
                            <a:prstClr val="black"/>
                          </a:solidFill>
                          <a:effectLst/>
                          <a:uLnTx/>
                          <a:uFillTx/>
                          <a:latin typeface="+mn-lt"/>
                          <a:ea typeface="+mn-ea"/>
                          <a:cs typeface="+mn-cs"/>
                        </a:rPr>
                        <a:t>which</a:t>
                      </a:r>
                      <a:r>
                        <a:rPr kumimoji="0" lang="nl-NL" sz="2400" b="0" i="0" u="none" strike="noStrike" kern="1200" cap="none" spc="0" normalizeH="0" baseline="0" noProof="0" dirty="0">
                          <a:ln>
                            <a:noFill/>
                          </a:ln>
                          <a:solidFill>
                            <a:prstClr val="black"/>
                          </a:solidFill>
                          <a:effectLst/>
                          <a:uLnTx/>
                          <a:uFillTx/>
                          <a:latin typeface="+mn-lt"/>
                          <a:ea typeface="+mn-ea"/>
                          <a:cs typeface="+mn-cs"/>
                        </a:rPr>
                        <a:t> has </a:t>
                      </a:r>
                      <a:r>
                        <a:rPr kumimoji="0" lang="nl-NL" sz="2400" b="0" i="0" u="none" strike="noStrike" kern="1200" cap="none" spc="0" normalizeH="0" baseline="0" noProof="0" dirty="0" err="1">
                          <a:ln>
                            <a:noFill/>
                          </a:ln>
                          <a:solidFill>
                            <a:prstClr val="black"/>
                          </a:solidFill>
                          <a:effectLst/>
                          <a:uLnTx/>
                          <a:uFillTx/>
                          <a:latin typeface="+mn-lt"/>
                          <a:ea typeface="+mn-ea"/>
                          <a:cs typeface="+mn-cs"/>
                        </a:rPr>
                        <a:t>influenced</a:t>
                      </a:r>
                      <a:r>
                        <a:rPr kumimoji="0" lang="nl-NL" sz="2400" b="0" i="0" u="none" strike="noStrike" kern="1200" cap="none" spc="0" normalizeH="0" baseline="0" noProof="0" dirty="0">
                          <a:ln>
                            <a:noFill/>
                          </a:ln>
                          <a:solidFill>
                            <a:prstClr val="black"/>
                          </a:solidFill>
                          <a:effectLst/>
                          <a:uLnTx/>
                          <a:uFillTx/>
                          <a:latin typeface="+mn-lt"/>
                          <a:ea typeface="+mn-ea"/>
                          <a:cs typeface="+mn-cs"/>
                        </a:rPr>
                        <a:t>:</a:t>
                      </a:r>
                    </a:p>
                    <a:p>
                      <a:pPr marL="742950" marR="0" lvl="1"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2400" b="0" dirty="0">
                          <a:solidFill>
                            <a:schemeClr val="tx1"/>
                          </a:solidFill>
                        </a:rPr>
                        <a:t>Existing clinic building infrastructure and current resourcing of health care facilities </a:t>
                      </a:r>
                      <a:endParaRPr kumimoji="0" lang="nl-NL" sz="2400" b="0" i="0" u="none" strike="noStrike" kern="1200" cap="none" spc="0" normalizeH="0" baseline="0" noProof="0" dirty="0">
                        <a:ln>
                          <a:noFill/>
                        </a:ln>
                        <a:solidFill>
                          <a:prstClr val="black"/>
                        </a:solidFill>
                        <a:effectLst/>
                        <a:uLnTx/>
                        <a:uFillTx/>
                        <a:latin typeface="+mn-lt"/>
                        <a:ea typeface="+mn-ea"/>
                        <a:cs typeface="+mn-cs"/>
                      </a:endParaRPr>
                    </a:p>
                    <a:p>
                      <a:pPr marL="742950" marR="0" lvl="1"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nl-NL" sz="2400" b="0" i="0" u="none" strike="noStrike" kern="1200" cap="none" spc="0" normalizeH="0" baseline="0" noProof="0" dirty="0" err="1">
                          <a:ln>
                            <a:noFill/>
                          </a:ln>
                          <a:solidFill>
                            <a:prstClr val="black"/>
                          </a:solidFill>
                          <a:effectLst/>
                          <a:uLnTx/>
                          <a:uFillTx/>
                          <a:latin typeface="+mn-lt"/>
                          <a:ea typeface="+mn-ea"/>
                          <a:cs typeface="+mn-cs"/>
                        </a:rPr>
                        <a:t>Organisation</a:t>
                      </a:r>
                      <a:r>
                        <a:rPr kumimoji="0" lang="nl-NL" sz="2400" b="0" i="0" u="none" strike="noStrike" kern="1200" cap="none" spc="0" normalizeH="0" baseline="0" noProof="0" dirty="0">
                          <a:ln>
                            <a:noFill/>
                          </a:ln>
                          <a:solidFill>
                            <a:prstClr val="black"/>
                          </a:solidFill>
                          <a:effectLst/>
                          <a:uLnTx/>
                          <a:uFillTx/>
                          <a:latin typeface="+mn-lt"/>
                          <a:ea typeface="+mn-ea"/>
                          <a:cs typeface="+mn-cs"/>
                        </a:rPr>
                        <a:t> of </a:t>
                      </a:r>
                      <a:r>
                        <a:rPr kumimoji="0" lang="nl-NL" sz="2400" b="0" i="0" u="none" strike="noStrike" kern="1200" cap="none" spc="0" normalizeH="0" baseline="0" noProof="0" dirty="0" err="1">
                          <a:ln>
                            <a:noFill/>
                          </a:ln>
                          <a:solidFill>
                            <a:prstClr val="black"/>
                          </a:solidFill>
                          <a:effectLst/>
                          <a:uLnTx/>
                          <a:uFillTx/>
                          <a:latin typeface="+mn-lt"/>
                          <a:ea typeface="+mn-ea"/>
                          <a:cs typeface="+mn-cs"/>
                        </a:rPr>
                        <a:t>space</a:t>
                      </a:r>
                      <a:r>
                        <a:rPr kumimoji="0" lang="nl-NL" sz="2400" b="0" i="0" u="none" strike="noStrike" kern="1200" cap="none" spc="0" normalizeH="0" baseline="0" noProof="0" dirty="0">
                          <a:ln>
                            <a:noFill/>
                          </a:ln>
                          <a:solidFill>
                            <a:prstClr val="black"/>
                          </a:solidFill>
                          <a:effectLst/>
                          <a:uLnTx/>
                          <a:uFillTx/>
                          <a:latin typeface="+mn-lt"/>
                          <a:ea typeface="+mn-ea"/>
                          <a:cs typeface="+mn-cs"/>
                        </a:rPr>
                        <a:t>: </a:t>
                      </a:r>
                      <a:r>
                        <a:rPr kumimoji="0" lang="nl-NL" sz="2400" b="0" i="0" u="none" strike="noStrike" kern="1200" cap="none" spc="0" normalizeH="0" baseline="0" noProof="0" dirty="0" err="1">
                          <a:ln>
                            <a:noFill/>
                          </a:ln>
                          <a:solidFill>
                            <a:prstClr val="black"/>
                          </a:solidFill>
                          <a:effectLst/>
                          <a:uLnTx/>
                          <a:uFillTx/>
                          <a:latin typeface="+mn-lt"/>
                          <a:ea typeface="+mn-ea"/>
                          <a:cs typeface="+mn-cs"/>
                        </a:rPr>
                        <a:t>physically</a:t>
                      </a:r>
                      <a:r>
                        <a:rPr kumimoji="0" lang="nl-NL" sz="2400" b="0" i="0" u="none" strike="noStrike" kern="1200" cap="none" spc="0" normalizeH="0" baseline="0" noProof="0" dirty="0">
                          <a:ln>
                            <a:noFill/>
                          </a:ln>
                          <a:solidFill>
                            <a:prstClr val="black"/>
                          </a:solidFill>
                          <a:effectLst/>
                          <a:uLnTx/>
                          <a:uFillTx/>
                          <a:latin typeface="+mn-lt"/>
                          <a:ea typeface="+mn-ea"/>
                          <a:cs typeface="+mn-cs"/>
                        </a:rPr>
                        <a:t> </a:t>
                      </a:r>
                      <a:r>
                        <a:rPr kumimoji="0" lang="nl-NL" sz="2400" b="0" i="0" u="none" strike="noStrike" kern="1200" cap="none" spc="0" normalizeH="0" baseline="0" noProof="0" dirty="0" err="1">
                          <a:ln>
                            <a:noFill/>
                          </a:ln>
                          <a:solidFill>
                            <a:prstClr val="black"/>
                          </a:solidFill>
                          <a:effectLst/>
                          <a:uLnTx/>
                          <a:uFillTx/>
                          <a:latin typeface="+mn-lt"/>
                          <a:ea typeface="+mn-ea"/>
                          <a:cs typeface="+mn-cs"/>
                        </a:rPr>
                        <a:t>segregated</a:t>
                      </a:r>
                      <a:r>
                        <a:rPr kumimoji="0" lang="nl-NL" sz="2400" b="0" i="0" u="none" strike="noStrike" kern="1200" cap="none" spc="0" normalizeH="0" baseline="0" noProof="0" dirty="0">
                          <a:ln>
                            <a:noFill/>
                          </a:ln>
                          <a:solidFill>
                            <a:prstClr val="black"/>
                          </a:solidFill>
                          <a:effectLst/>
                          <a:uLnTx/>
                          <a:uFillTx/>
                          <a:latin typeface="+mn-lt"/>
                          <a:ea typeface="+mn-ea"/>
                          <a:cs typeface="+mn-cs"/>
                        </a:rPr>
                        <a:t> services</a:t>
                      </a:r>
                    </a:p>
                    <a:p>
                      <a:pPr marL="742950" marR="0" lvl="1"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nl-NL" sz="2400" b="0" i="0" u="none" strike="noStrike" kern="1200" cap="none" spc="0" normalizeH="0" baseline="0" noProof="0" dirty="0" err="1">
                          <a:ln>
                            <a:noFill/>
                          </a:ln>
                          <a:solidFill>
                            <a:prstClr val="black"/>
                          </a:solidFill>
                          <a:effectLst/>
                          <a:uLnTx/>
                          <a:uFillTx/>
                          <a:latin typeface="+mn-lt"/>
                          <a:ea typeface="+mn-ea"/>
                          <a:cs typeface="+mn-cs"/>
                        </a:rPr>
                        <a:t>Organisational</a:t>
                      </a:r>
                      <a:r>
                        <a:rPr kumimoji="0" lang="nl-NL" sz="2400" b="0" i="0" u="none" strike="noStrike" kern="1200" cap="none" spc="0" normalizeH="0" baseline="0" noProof="0" dirty="0">
                          <a:ln>
                            <a:noFill/>
                          </a:ln>
                          <a:solidFill>
                            <a:prstClr val="black"/>
                          </a:solidFill>
                          <a:effectLst/>
                          <a:uLnTx/>
                          <a:uFillTx/>
                          <a:latin typeface="+mn-lt"/>
                          <a:ea typeface="+mn-ea"/>
                          <a:cs typeface="+mn-cs"/>
                        </a:rPr>
                        <a:t> culture</a:t>
                      </a:r>
                      <a:endParaRPr lang="en-GB" sz="2400" b="0" dirty="0">
                        <a:solidFill>
                          <a:schemeClr val="tx1"/>
                        </a:solidFill>
                      </a:endParaRPr>
                    </a:p>
                    <a:p>
                      <a:pPr marL="285750" lvl="0" indent="-285750">
                        <a:spcAft>
                          <a:spcPts val="600"/>
                        </a:spcAft>
                        <a:buFont typeface="Arial" panose="020B0604020202020204" pitchFamily="34" charset="0"/>
                        <a:buChar char="•"/>
                      </a:pPr>
                      <a:r>
                        <a:rPr lang="en-GB" sz="2400" b="0" dirty="0">
                          <a:solidFill>
                            <a:schemeClr val="tx1"/>
                          </a:solidFill>
                        </a:rPr>
                        <a:t>Piecemeal, partial implementation, e.g. day appointments, and no pre-appointment retrieval of files</a:t>
                      </a:r>
                      <a:endParaRPr lang="en-NL" sz="2400" b="0" dirty="0">
                        <a:solidFill>
                          <a:schemeClr val="tx1"/>
                        </a:solidFill>
                      </a:endParaRPr>
                    </a:p>
                    <a:p>
                      <a:pPr marL="285750" lvl="0" indent="-285750">
                        <a:spcAft>
                          <a:spcPts val="600"/>
                        </a:spcAft>
                        <a:buFont typeface="Arial" panose="020B0604020202020204" pitchFamily="34" charset="0"/>
                        <a:buChar char="•"/>
                      </a:pPr>
                      <a:r>
                        <a:rPr lang="en-GB" sz="2400" b="0" dirty="0">
                          <a:solidFill>
                            <a:schemeClr val="tx1"/>
                          </a:solidFill>
                        </a:rPr>
                        <a:t>Incomplete interpretation of the policy</a:t>
                      </a:r>
                    </a:p>
                  </a:txBody>
                  <a:tcPr>
                    <a:solidFill>
                      <a:schemeClr val="bg1"/>
                    </a:solidFill>
                  </a:tcPr>
                </a:tc>
                <a:tc>
                  <a:txBody>
                    <a:bodyPr/>
                    <a:lstStyle/>
                    <a:p>
                      <a:pPr>
                        <a:spcAft>
                          <a:spcPts val="600"/>
                        </a:spcAft>
                      </a:pPr>
                      <a:r>
                        <a:rPr lang="nl-NL" sz="2400" b="1" dirty="0" err="1">
                          <a:solidFill>
                            <a:schemeClr val="tx1"/>
                          </a:solidFill>
                        </a:rPr>
                        <a:t>Implications</a:t>
                      </a:r>
                      <a:r>
                        <a:rPr lang="nl-NL" sz="2400" b="1" dirty="0">
                          <a:solidFill>
                            <a:schemeClr val="tx1"/>
                          </a:solidFill>
                        </a:rPr>
                        <a:t> of </a:t>
                      </a:r>
                      <a:r>
                        <a:rPr lang="nl-NL" sz="2400" b="1" dirty="0" err="1">
                          <a:solidFill>
                            <a:schemeClr val="tx1"/>
                          </a:solidFill>
                        </a:rPr>
                        <a:t>compromised</a:t>
                      </a:r>
                      <a:r>
                        <a:rPr lang="nl-NL" sz="2400" b="1" dirty="0">
                          <a:solidFill>
                            <a:schemeClr val="tx1"/>
                          </a:solidFill>
                        </a:rPr>
                        <a:t> ICI </a:t>
                      </a:r>
                      <a:r>
                        <a:rPr lang="nl-NL" sz="2400" b="1" dirty="0" err="1">
                          <a:solidFill>
                            <a:schemeClr val="tx1"/>
                          </a:solidFill>
                        </a:rPr>
                        <a:t>implementation</a:t>
                      </a:r>
                      <a:r>
                        <a:rPr lang="nl-NL" sz="2400" b="1" dirty="0">
                          <a:solidFill>
                            <a:schemeClr val="tx1"/>
                          </a:solidFill>
                        </a:rPr>
                        <a:t> </a:t>
                      </a:r>
                      <a:r>
                        <a:rPr lang="nl-NL" sz="2400" b="1" dirty="0" err="1">
                          <a:solidFill>
                            <a:schemeClr val="tx1"/>
                          </a:solidFill>
                        </a:rPr>
                        <a:t>for</a:t>
                      </a:r>
                      <a:r>
                        <a:rPr lang="nl-NL" sz="2400" b="1" dirty="0">
                          <a:solidFill>
                            <a:schemeClr val="tx1"/>
                          </a:solidFill>
                        </a:rPr>
                        <a:t> TB-IPC </a:t>
                      </a:r>
                      <a:r>
                        <a:rPr lang="nl-NL" sz="2400" b="1" dirty="0" err="1">
                          <a:solidFill>
                            <a:schemeClr val="tx1"/>
                          </a:solidFill>
                        </a:rPr>
                        <a:t>and</a:t>
                      </a:r>
                      <a:r>
                        <a:rPr lang="nl-NL" sz="2400" b="1" dirty="0">
                          <a:solidFill>
                            <a:schemeClr val="tx1"/>
                          </a:solidFill>
                        </a:rPr>
                        <a:t> TB transmission risk:</a:t>
                      </a:r>
                      <a:endParaRPr lang="x-none" sz="2400" b="1" dirty="0">
                        <a:solidFill>
                          <a:schemeClr val="tx1"/>
                        </a:solidFill>
                      </a:endParaRPr>
                    </a:p>
                  </a:txBody>
                  <a:tcPr>
                    <a:solidFill>
                      <a:schemeClr val="bg1"/>
                    </a:solidFill>
                  </a:tcPr>
                </a:tc>
                <a:extLst>
                  <a:ext uri="{0D108BD9-81ED-4DB2-BD59-A6C34878D82A}">
                    <a16:rowId xmlns:a16="http://schemas.microsoft.com/office/drawing/2014/main" val="4149494482"/>
                  </a:ext>
                </a:extLst>
              </a:tr>
              <a:tr h="4968530">
                <a:tc vMerge="1">
                  <a:txBody>
                    <a:bodyPr/>
                    <a:lstStyle/>
                    <a:p>
                      <a:pPr marL="285750" lvl="0" indent="-285750">
                        <a:spcAft>
                          <a:spcPts val="600"/>
                        </a:spcAft>
                        <a:buFont typeface="Arial" panose="020B0604020202020204" pitchFamily="34" charset="0"/>
                        <a:buChar char="•"/>
                      </a:pPr>
                      <a:endParaRPr lang="en-GB" sz="2400" b="0" dirty="0">
                        <a:solidFill>
                          <a:schemeClr val="tx1"/>
                        </a:solidFill>
                      </a:endParaRPr>
                    </a:p>
                  </a:txBody>
                  <a:tcPr>
                    <a:solidFill>
                      <a:schemeClr val="bg1"/>
                    </a:solidFill>
                  </a:tcPr>
                </a:tc>
                <a:tc>
                  <a:txBody>
                    <a:bodyPr/>
                    <a:lstStyle/>
                    <a:p>
                      <a:pPr marL="342900" indent="-342900">
                        <a:spcAft>
                          <a:spcPts val="600"/>
                        </a:spcAft>
                        <a:buFont typeface="Arial" panose="020B0604020202020204" pitchFamily="34" charset="0"/>
                        <a:buChar char="•"/>
                      </a:pPr>
                      <a:r>
                        <a:rPr lang="nl-NL" sz="2400" b="0" dirty="0" err="1">
                          <a:solidFill>
                            <a:schemeClr val="tx1"/>
                          </a:solidFill>
                        </a:rPr>
                        <a:t>Increased</a:t>
                      </a:r>
                      <a:r>
                        <a:rPr lang="nl-NL" sz="2400" b="0" dirty="0">
                          <a:solidFill>
                            <a:schemeClr val="tx1"/>
                          </a:solidFill>
                        </a:rPr>
                        <a:t> </a:t>
                      </a:r>
                      <a:r>
                        <a:rPr lang="nl-NL" sz="2400" b="0" dirty="0" err="1">
                          <a:solidFill>
                            <a:schemeClr val="tx1"/>
                          </a:solidFill>
                        </a:rPr>
                        <a:t>waiting</a:t>
                      </a:r>
                      <a:r>
                        <a:rPr lang="nl-NL" sz="2400" b="0" dirty="0">
                          <a:solidFill>
                            <a:schemeClr val="tx1"/>
                          </a:solidFill>
                        </a:rPr>
                        <a:t> </a:t>
                      </a:r>
                      <a:r>
                        <a:rPr lang="nl-NL" sz="2400" b="0" dirty="0" err="1">
                          <a:solidFill>
                            <a:schemeClr val="tx1"/>
                          </a:solidFill>
                        </a:rPr>
                        <a:t>times</a:t>
                      </a:r>
                      <a:r>
                        <a:rPr lang="nl-NL" sz="2400" b="0" dirty="0">
                          <a:solidFill>
                            <a:schemeClr val="tx1"/>
                          </a:solidFill>
                        </a:rPr>
                        <a:t> </a:t>
                      </a:r>
                      <a:r>
                        <a:rPr lang="nl-NL" sz="2400" b="0" dirty="0" err="1">
                          <a:solidFill>
                            <a:schemeClr val="tx1"/>
                          </a:solidFill>
                        </a:rPr>
                        <a:t>and</a:t>
                      </a:r>
                      <a:r>
                        <a:rPr lang="nl-NL" sz="2400" b="0" dirty="0">
                          <a:solidFill>
                            <a:schemeClr val="tx1"/>
                          </a:solidFill>
                        </a:rPr>
                        <a:t> </a:t>
                      </a:r>
                      <a:r>
                        <a:rPr lang="nl-NL" sz="2400" b="0" dirty="0" err="1">
                          <a:solidFill>
                            <a:schemeClr val="tx1"/>
                          </a:solidFill>
                        </a:rPr>
                        <a:t>sharing</a:t>
                      </a:r>
                      <a:r>
                        <a:rPr lang="nl-NL" sz="2400" b="0" dirty="0">
                          <a:solidFill>
                            <a:schemeClr val="tx1"/>
                          </a:solidFill>
                        </a:rPr>
                        <a:t> of </a:t>
                      </a:r>
                      <a:r>
                        <a:rPr lang="nl-NL" sz="2400" b="0" dirty="0" err="1">
                          <a:solidFill>
                            <a:schemeClr val="tx1"/>
                          </a:solidFill>
                        </a:rPr>
                        <a:t>waiting</a:t>
                      </a:r>
                      <a:r>
                        <a:rPr lang="nl-NL" sz="2400" b="0" dirty="0">
                          <a:solidFill>
                            <a:schemeClr val="tx1"/>
                          </a:solidFill>
                        </a:rPr>
                        <a:t> </a:t>
                      </a:r>
                      <a:r>
                        <a:rPr lang="nl-NL" sz="2400" b="0" dirty="0" err="1">
                          <a:solidFill>
                            <a:schemeClr val="tx1"/>
                          </a:solidFill>
                        </a:rPr>
                        <a:t>areas</a:t>
                      </a:r>
                      <a:r>
                        <a:rPr lang="nl-NL" sz="2400" b="0" dirty="0">
                          <a:solidFill>
                            <a:schemeClr val="tx1"/>
                          </a:solidFill>
                        </a:rPr>
                        <a:t> </a:t>
                      </a:r>
                      <a:r>
                        <a:rPr lang="nl-NL" sz="2400" b="0" dirty="0" err="1">
                          <a:solidFill>
                            <a:schemeClr val="tx1"/>
                          </a:solidFill>
                        </a:rPr>
                        <a:t>by</a:t>
                      </a:r>
                      <a:r>
                        <a:rPr lang="nl-NL" sz="2400" b="0" dirty="0">
                          <a:solidFill>
                            <a:schemeClr val="tx1"/>
                          </a:solidFill>
                        </a:rPr>
                        <a:t> different types of </a:t>
                      </a:r>
                      <a:r>
                        <a:rPr lang="nl-NL" sz="2400" b="0" dirty="0" err="1">
                          <a:solidFill>
                            <a:schemeClr val="tx1"/>
                          </a:solidFill>
                        </a:rPr>
                        <a:t>patients</a:t>
                      </a:r>
                      <a:r>
                        <a:rPr lang="nl-NL" sz="2400" b="0" dirty="0">
                          <a:solidFill>
                            <a:schemeClr val="tx1"/>
                          </a:solidFill>
                        </a:rPr>
                        <a:t> </a:t>
                      </a:r>
                      <a:r>
                        <a:rPr lang="nl-NL" sz="2400" b="0" dirty="0" err="1">
                          <a:solidFill>
                            <a:schemeClr val="tx1"/>
                          </a:solidFill>
                        </a:rPr>
                        <a:t>to</a:t>
                      </a:r>
                      <a:r>
                        <a:rPr lang="nl-NL" sz="2400" b="0" dirty="0">
                          <a:solidFill>
                            <a:schemeClr val="tx1"/>
                          </a:solidFill>
                        </a:rPr>
                        <a:t> collect </a:t>
                      </a:r>
                      <a:r>
                        <a:rPr lang="nl-NL" sz="2400" b="0" dirty="0" err="1">
                          <a:solidFill>
                            <a:schemeClr val="tx1"/>
                          </a:solidFill>
                        </a:rPr>
                        <a:t>their</a:t>
                      </a:r>
                      <a:r>
                        <a:rPr lang="nl-NL" sz="2400" b="0" dirty="0">
                          <a:solidFill>
                            <a:schemeClr val="tx1"/>
                          </a:solidFill>
                        </a:rPr>
                        <a:t> file, or </a:t>
                      </a:r>
                      <a:r>
                        <a:rPr lang="nl-NL" sz="2400" b="0" dirty="0" err="1">
                          <a:solidFill>
                            <a:schemeClr val="tx1"/>
                          </a:solidFill>
                        </a:rPr>
                        <a:t>for</a:t>
                      </a:r>
                      <a:r>
                        <a:rPr lang="nl-NL" sz="2400" b="0" dirty="0">
                          <a:solidFill>
                            <a:schemeClr val="tx1"/>
                          </a:solidFill>
                        </a:rPr>
                        <a:t> </a:t>
                      </a:r>
                      <a:r>
                        <a:rPr lang="nl-NL" sz="2400" b="0" dirty="0" err="1">
                          <a:solidFill>
                            <a:schemeClr val="tx1"/>
                          </a:solidFill>
                        </a:rPr>
                        <a:t>their</a:t>
                      </a:r>
                      <a:r>
                        <a:rPr lang="nl-NL" sz="2400" b="0" dirty="0">
                          <a:solidFill>
                            <a:schemeClr val="tx1"/>
                          </a:solidFill>
                        </a:rPr>
                        <a:t> </a:t>
                      </a:r>
                      <a:r>
                        <a:rPr lang="nl-NL" sz="2400" b="0" dirty="0" err="1">
                          <a:solidFill>
                            <a:schemeClr val="tx1"/>
                          </a:solidFill>
                        </a:rPr>
                        <a:t>vital</a:t>
                      </a:r>
                      <a:r>
                        <a:rPr lang="nl-NL" sz="2400" b="0" dirty="0">
                          <a:solidFill>
                            <a:schemeClr val="tx1"/>
                          </a:solidFill>
                        </a:rPr>
                        <a:t> </a:t>
                      </a:r>
                      <a:r>
                        <a:rPr lang="nl-NL" sz="2400" b="0" dirty="0" err="1">
                          <a:solidFill>
                            <a:schemeClr val="tx1"/>
                          </a:solidFill>
                        </a:rPr>
                        <a:t>signs</a:t>
                      </a:r>
                      <a:r>
                        <a:rPr lang="nl-NL" sz="2400" b="0" dirty="0">
                          <a:solidFill>
                            <a:schemeClr val="tx1"/>
                          </a:solidFill>
                        </a:rPr>
                        <a:t> </a:t>
                      </a:r>
                      <a:r>
                        <a:rPr lang="nl-NL" sz="2400" b="0" dirty="0" err="1">
                          <a:solidFill>
                            <a:schemeClr val="tx1"/>
                          </a:solidFill>
                        </a:rPr>
                        <a:t>to</a:t>
                      </a:r>
                      <a:r>
                        <a:rPr lang="nl-NL" sz="2400" b="0" dirty="0">
                          <a:solidFill>
                            <a:schemeClr val="tx1"/>
                          </a:solidFill>
                        </a:rPr>
                        <a:t> </a:t>
                      </a:r>
                      <a:r>
                        <a:rPr lang="nl-NL" sz="2400" b="0" dirty="0" err="1">
                          <a:solidFill>
                            <a:schemeClr val="tx1"/>
                          </a:solidFill>
                        </a:rPr>
                        <a:t>be</a:t>
                      </a:r>
                      <a:r>
                        <a:rPr lang="nl-NL" sz="2400" b="0" dirty="0">
                          <a:solidFill>
                            <a:schemeClr val="tx1"/>
                          </a:solidFill>
                        </a:rPr>
                        <a:t> taken</a:t>
                      </a:r>
                    </a:p>
                    <a:p>
                      <a:pPr marL="342900" indent="-342900">
                        <a:spcAft>
                          <a:spcPts val="600"/>
                        </a:spcAft>
                        <a:buFont typeface="Arial" panose="020B0604020202020204" pitchFamily="34" charset="0"/>
                        <a:buChar char="•"/>
                      </a:pPr>
                      <a:r>
                        <a:rPr lang="nl-NL" sz="2400" b="0" dirty="0" err="1">
                          <a:solidFill>
                            <a:schemeClr val="tx1"/>
                          </a:solidFill>
                        </a:rPr>
                        <a:t>Increased</a:t>
                      </a:r>
                      <a:r>
                        <a:rPr lang="nl-NL" sz="2400" b="0" dirty="0">
                          <a:solidFill>
                            <a:schemeClr val="tx1"/>
                          </a:solidFill>
                        </a:rPr>
                        <a:t> p</a:t>
                      </a:r>
                      <a:r>
                        <a:rPr lang="x-none" sz="2400" b="0">
                          <a:solidFill>
                            <a:schemeClr val="tx1"/>
                          </a:solidFill>
                        </a:rPr>
                        <a:t>atient movement</a:t>
                      </a:r>
                      <a:r>
                        <a:rPr lang="nl-NL" sz="2400" b="0" dirty="0">
                          <a:solidFill>
                            <a:schemeClr val="tx1"/>
                          </a:solidFill>
                        </a:rPr>
                        <a:t>, e.g.</a:t>
                      </a:r>
                      <a:r>
                        <a:rPr lang="x-none" sz="2400" b="0">
                          <a:solidFill>
                            <a:schemeClr val="tx1"/>
                          </a:solidFill>
                        </a:rPr>
                        <a:t> to drop off file and make appointment</a:t>
                      </a:r>
                      <a:endParaRPr lang="nl-NL" sz="2400" b="0" dirty="0">
                        <a:solidFill>
                          <a:schemeClr val="tx1"/>
                        </a:solidFill>
                      </a:endParaRPr>
                    </a:p>
                    <a:p>
                      <a:pPr marL="342900" indent="-342900">
                        <a:spcAft>
                          <a:spcPts val="600"/>
                        </a:spcAft>
                        <a:buFont typeface="Arial" panose="020B0604020202020204" pitchFamily="34" charset="0"/>
                        <a:buChar char="•"/>
                      </a:pPr>
                      <a:r>
                        <a:rPr lang="nl-NL" sz="2400" b="0" dirty="0" err="1">
                          <a:solidFill>
                            <a:schemeClr val="tx1"/>
                          </a:solidFill>
                        </a:rPr>
                        <a:t>Number</a:t>
                      </a:r>
                      <a:r>
                        <a:rPr lang="nl-NL" sz="2400" b="0" dirty="0">
                          <a:solidFill>
                            <a:schemeClr val="tx1"/>
                          </a:solidFill>
                        </a:rPr>
                        <a:t> of facility </a:t>
                      </a:r>
                      <a:r>
                        <a:rPr lang="nl-NL" sz="2400" b="0" dirty="0" err="1">
                          <a:solidFill>
                            <a:schemeClr val="tx1"/>
                          </a:solidFill>
                        </a:rPr>
                        <a:t>workers</a:t>
                      </a:r>
                      <a:r>
                        <a:rPr lang="nl-NL" sz="2400" b="0" dirty="0">
                          <a:solidFill>
                            <a:schemeClr val="tx1"/>
                          </a:solidFill>
                        </a:rPr>
                        <a:t> </a:t>
                      </a:r>
                      <a:r>
                        <a:rPr lang="nl-NL" sz="2400" b="0" dirty="0" err="1">
                          <a:solidFill>
                            <a:schemeClr val="tx1"/>
                          </a:solidFill>
                        </a:rPr>
                        <a:t>and</a:t>
                      </a:r>
                      <a:r>
                        <a:rPr lang="nl-NL" sz="2400" b="0" dirty="0">
                          <a:solidFill>
                            <a:schemeClr val="tx1"/>
                          </a:solidFill>
                        </a:rPr>
                        <a:t> time </a:t>
                      </a:r>
                      <a:r>
                        <a:rPr lang="nl-NL" sz="2400" b="0" dirty="0" err="1">
                          <a:solidFill>
                            <a:schemeClr val="tx1"/>
                          </a:solidFill>
                        </a:rPr>
                        <a:t>that</a:t>
                      </a:r>
                      <a:r>
                        <a:rPr lang="nl-NL" sz="2400" b="0" dirty="0">
                          <a:solidFill>
                            <a:schemeClr val="tx1"/>
                          </a:solidFill>
                        </a:rPr>
                        <a:t> </a:t>
                      </a:r>
                      <a:r>
                        <a:rPr lang="nl-NL" sz="2400" b="0" dirty="0" err="1">
                          <a:solidFill>
                            <a:schemeClr val="tx1"/>
                          </a:solidFill>
                        </a:rPr>
                        <a:t>they</a:t>
                      </a:r>
                      <a:r>
                        <a:rPr lang="nl-NL" sz="2400" b="0" dirty="0">
                          <a:solidFill>
                            <a:schemeClr val="tx1"/>
                          </a:solidFill>
                        </a:rPr>
                        <a:t> are </a:t>
                      </a:r>
                      <a:r>
                        <a:rPr lang="nl-NL" sz="2400" b="0" dirty="0" err="1">
                          <a:solidFill>
                            <a:schemeClr val="tx1"/>
                          </a:solidFill>
                        </a:rPr>
                        <a:t>exposed</a:t>
                      </a:r>
                      <a:r>
                        <a:rPr lang="nl-NL" sz="2400" b="0" dirty="0">
                          <a:solidFill>
                            <a:schemeClr val="tx1"/>
                          </a:solidFill>
                        </a:rPr>
                        <a:t> </a:t>
                      </a:r>
                      <a:r>
                        <a:rPr lang="nl-NL" sz="2400" b="0" dirty="0" err="1">
                          <a:solidFill>
                            <a:schemeClr val="tx1"/>
                          </a:solidFill>
                        </a:rPr>
                        <a:t>to</a:t>
                      </a:r>
                      <a:r>
                        <a:rPr lang="nl-NL" sz="2400" b="0" dirty="0">
                          <a:solidFill>
                            <a:schemeClr val="tx1"/>
                          </a:solidFill>
                        </a:rPr>
                        <a:t> </a:t>
                      </a:r>
                      <a:r>
                        <a:rPr lang="nl-NL" sz="2400" b="0" dirty="0" err="1">
                          <a:solidFill>
                            <a:schemeClr val="tx1"/>
                          </a:solidFill>
                        </a:rPr>
                        <a:t>undiagnosed</a:t>
                      </a:r>
                      <a:r>
                        <a:rPr lang="nl-NL" sz="2400" b="0" dirty="0">
                          <a:solidFill>
                            <a:schemeClr val="tx1"/>
                          </a:solidFill>
                        </a:rPr>
                        <a:t> or </a:t>
                      </a:r>
                      <a:r>
                        <a:rPr lang="nl-NL" sz="2400" b="0" dirty="0" err="1">
                          <a:solidFill>
                            <a:schemeClr val="tx1"/>
                          </a:solidFill>
                        </a:rPr>
                        <a:t>confirmed</a:t>
                      </a:r>
                      <a:r>
                        <a:rPr lang="nl-NL" sz="2400" b="0" dirty="0">
                          <a:solidFill>
                            <a:schemeClr val="tx1"/>
                          </a:solidFill>
                        </a:rPr>
                        <a:t> TB </a:t>
                      </a:r>
                      <a:r>
                        <a:rPr lang="nl-NL" sz="2400" b="0" dirty="0" err="1">
                          <a:solidFill>
                            <a:schemeClr val="tx1"/>
                          </a:solidFill>
                        </a:rPr>
                        <a:t>patients</a:t>
                      </a:r>
                      <a:r>
                        <a:rPr lang="nl-NL" sz="2400" b="0" dirty="0">
                          <a:solidFill>
                            <a:schemeClr val="tx1"/>
                          </a:solidFill>
                        </a:rPr>
                        <a:t> </a:t>
                      </a:r>
                      <a:r>
                        <a:rPr lang="nl-NL" sz="2400" b="0" dirty="0" err="1">
                          <a:solidFill>
                            <a:schemeClr val="tx1"/>
                          </a:solidFill>
                        </a:rPr>
                        <a:t>who</a:t>
                      </a:r>
                      <a:r>
                        <a:rPr lang="nl-NL" sz="2400" b="0" dirty="0">
                          <a:solidFill>
                            <a:schemeClr val="tx1"/>
                          </a:solidFill>
                        </a:rPr>
                        <a:t> </a:t>
                      </a:r>
                      <a:r>
                        <a:rPr lang="nl-NL" sz="2400" b="0" dirty="0" err="1">
                          <a:solidFill>
                            <a:schemeClr val="tx1"/>
                          </a:solidFill>
                        </a:rPr>
                        <a:t>still</a:t>
                      </a:r>
                      <a:r>
                        <a:rPr lang="nl-NL" sz="2400" b="0" dirty="0">
                          <a:solidFill>
                            <a:schemeClr val="tx1"/>
                          </a:solidFill>
                        </a:rPr>
                        <a:t> </a:t>
                      </a:r>
                      <a:r>
                        <a:rPr lang="nl-NL" sz="2400" b="0" dirty="0" err="1">
                          <a:solidFill>
                            <a:schemeClr val="tx1"/>
                          </a:solidFill>
                        </a:rPr>
                        <a:t>need</a:t>
                      </a:r>
                      <a:r>
                        <a:rPr lang="nl-NL" sz="2400" b="0" dirty="0">
                          <a:solidFill>
                            <a:schemeClr val="tx1"/>
                          </a:solidFill>
                        </a:rPr>
                        <a:t> </a:t>
                      </a:r>
                      <a:r>
                        <a:rPr lang="nl-NL" sz="2400" b="0" dirty="0" err="1">
                          <a:solidFill>
                            <a:schemeClr val="tx1"/>
                          </a:solidFill>
                        </a:rPr>
                        <a:t>to</a:t>
                      </a:r>
                      <a:r>
                        <a:rPr lang="nl-NL" sz="2400" b="0" dirty="0">
                          <a:solidFill>
                            <a:schemeClr val="tx1"/>
                          </a:solidFill>
                        </a:rPr>
                        <a:t> </a:t>
                      </a:r>
                      <a:r>
                        <a:rPr lang="nl-NL" sz="2400" b="0" dirty="0" err="1">
                          <a:solidFill>
                            <a:schemeClr val="tx1"/>
                          </a:solidFill>
                        </a:rPr>
                        <a:t>be</a:t>
                      </a:r>
                      <a:r>
                        <a:rPr lang="nl-NL" sz="2400" b="0" dirty="0">
                          <a:solidFill>
                            <a:schemeClr val="tx1"/>
                          </a:solidFill>
                        </a:rPr>
                        <a:t> </a:t>
                      </a:r>
                      <a:r>
                        <a:rPr lang="nl-NL" sz="2400" b="0" dirty="0" err="1">
                          <a:solidFill>
                            <a:schemeClr val="tx1"/>
                          </a:solidFill>
                        </a:rPr>
                        <a:t>initiated</a:t>
                      </a:r>
                      <a:r>
                        <a:rPr lang="nl-NL" sz="2400" b="0" dirty="0">
                          <a:solidFill>
                            <a:schemeClr val="tx1"/>
                          </a:solidFill>
                        </a:rPr>
                        <a:t> on treatment or </a:t>
                      </a:r>
                      <a:r>
                        <a:rPr lang="nl-NL" sz="2400" b="0" dirty="0" err="1">
                          <a:solidFill>
                            <a:schemeClr val="tx1"/>
                          </a:solidFill>
                        </a:rPr>
                        <a:t>experience</a:t>
                      </a:r>
                      <a:r>
                        <a:rPr lang="nl-NL" sz="2400" b="0" dirty="0">
                          <a:solidFill>
                            <a:schemeClr val="tx1"/>
                          </a:solidFill>
                        </a:rPr>
                        <a:t> treatment </a:t>
                      </a:r>
                      <a:r>
                        <a:rPr lang="nl-NL" sz="2400" b="0" dirty="0" err="1">
                          <a:solidFill>
                            <a:schemeClr val="tx1"/>
                          </a:solidFill>
                        </a:rPr>
                        <a:t>challenges</a:t>
                      </a:r>
                      <a:endParaRPr lang="nl-NL" sz="2400" b="0" dirty="0">
                        <a:solidFill>
                          <a:schemeClr val="tx1"/>
                        </a:solidFill>
                      </a:endParaRPr>
                    </a:p>
                  </a:txBody>
                  <a:tcPr>
                    <a:solidFill>
                      <a:schemeClr val="bg1"/>
                    </a:solidFill>
                  </a:tcPr>
                </a:tc>
                <a:extLst>
                  <a:ext uri="{0D108BD9-81ED-4DB2-BD59-A6C34878D82A}">
                    <a16:rowId xmlns:a16="http://schemas.microsoft.com/office/drawing/2014/main" val="525422208"/>
                  </a:ext>
                </a:extLst>
              </a:tr>
            </a:tbl>
          </a:graphicData>
        </a:graphic>
      </p:graphicFrame>
      <p:sp>
        <p:nvSpPr>
          <p:cNvPr id="2" name="TextBox 1">
            <a:extLst>
              <a:ext uri="{FF2B5EF4-FFF2-40B4-BE49-F238E27FC236}">
                <a16:creationId xmlns:a16="http://schemas.microsoft.com/office/drawing/2014/main" id="{0154A458-F8BE-7543-9D7E-4E5839882581}"/>
              </a:ext>
            </a:extLst>
          </p:cNvPr>
          <p:cNvSpPr txBox="1"/>
          <p:nvPr/>
        </p:nvSpPr>
        <p:spPr>
          <a:xfrm>
            <a:off x="5048250" y="323850"/>
            <a:ext cx="184731" cy="369332"/>
          </a:xfrm>
          <a:prstGeom prst="rect">
            <a:avLst/>
          </a:prstGeom>
          <a:noFill/>
        </p:spPr>
        <p:txBody>
          <a:bodyPr wrap="none" rtlCol="0">
            <a:spAutoFit/>
          </a:bodyPr>
          <a:lstStyle/>
          <a:p>
            <a:endParaRPr lang="en-NL" dirty="0"/>
          </a:p>
        </p:txBody>
      </p:sp>
    </p:spTree>
    <p:extLst>
      <p:ext uri="{BB962C8B-B14F-4D97-AF65-F5344CB8AC3E}">
        <p14:creationId xmlns:p14="http://schemas.microsoft.com/office/powerpoint/2010/main" val="2501491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B939E72F-D9C4-2649-8FA4-1B5422198C79}"/>
              </a:ext>
            </a:extLst>
          </p:cNvPr>
          <p:cNvSpPr txBox="1">
            <a:spLocks/>
          </p:cNvSpPr>
          <p:nvPr/>
        </p:nvSpPr>
        <p:spPr>
          <a:xfrm>
            <a:off x="80138" y="595263"/>
            <a:ext cx="12111862" cy="15921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5000"/>
              </a:lnSpc>
              <a:spcBef>
                <a:spcPts val="0"/>
              </a:spcBef>
              <a:spcAft>
                <a:spcPts val="600"/>
              </a:spcAft>
            </a:pPr>
            <a:r>
              <a:rPr lang="en-GB" sz="2400" spc="25" dirty="0">
                <a:ea typeface="Yu Gothic Light" panose="020B0300000000000000" pitchFamily="34" charset="-128"/>
                <a:cs typeface="Times New Roman" panose="02020603050405020304" pitchFamily="18" charset="0"/>
              </a:rPr>
              <a:t>Like TB-IPC implementation at health facility level (HSR 2020, Voce et al.), ICI implementation is influenced by local variations in clinic infrastructure, organisation of space, organisational culture and resources</a:t>
            </a:r>
            <a:endParaRPr lang="en-GB" sz="2400" dirty="0">
              <a:ea typeface="MS Mincho" panose="02020609040205080304" pitchFamily="49" charset="-128"/>
              <a:cs typeface="Times New Roman" panose="02020603050405020304" pitchFamily="18" charset="0"/>
            </a:endParaRPr>
          </a:p>
          <a:p>
            <a:pPr>
              <a:lnSpc>
                <a:spcPct val="105000"/>
              </a:lnSpc>
              <a:spcBef>
                <a:spcPts val="0"/>
              </a:spcBef>
            </a:pPr>
            <a:r>
              <a:rPr lang="en-GB" sz="2400" dirty="0">
                <a:ea typeface="MS Mincho" panose="02020609040205080304" pitchFamily="49" charset="-128"/>
                <a:cs typeface="Times New Roman" panose="02020603050405020304" pitchFamily="18" charset="0"/>
              </a:rPr>
              <a:t>Effective implementation of policies for health system strengthening and of guidelines for improving programme effectiveness requires:</a:t>
            </a:r>
          </a:p>
          <a:p>
            <a:pPr lvl="1">
              <a:lnSpc>
                <a:spcPct val="105000"/>
              </a:lnSpc>
              <a:spcBef>
                <a:spcPts val="0"/>
              </a:spcBef>
            </a:pPr>
            <a:r>
              <a:rPr lang="en-GB" dirty="0">
                <a:ea typeface="MS Mincho" panose="02020609040205080304" pitchFamily="49" charset="-128"/>
                <a:cs typeface="Times New Roman" panose="02020603050405020304" pitchFamily="18" charset="0"/>
              </a:rPr>
              <a:t>An analysis of interacting imperatives</a:t>
            </a:r>
            <a:r>
              <a:rPr lang="en-NL" dirty="0">
                <a:ea typeface="MS Mincho" panose="02020609040205080304" pitchFamily="49" charset="-128"/>
                <a:cs typeface="Times New Roman" panose="02020603050405020304" pitchFamily="18" charset="0"/>
              </a:rPr>
              <a:t> </a:t>
            </a:r>
            <a:endParaRPr lang="nl-NL" dirty="0">
              <a:ea typeface="MS Mincho" panose="02020609040205080304" pitchFamily="49" charset="-128"/>
              <a:cs typeface="Times New Roman" panose="02020603050405020304" pitchFamily="18" charset="0"/>
            </a:endParaRPr>
          </a:p>
          <a:p>
            <a:pPr lvl="1">
              <a:lnSpc>
                <a:spcPct val="105000"/>
              </a:lnSpc>
              <a:spcBef>
                <a:spcPts val="0"/>
              </a:spcBef>
            </a:pPr>
            <a:r>
              <a:rPr lang="nl-NL" dirty="0">
                <a:ea typeface="MS Mincho" panose="02020609040205080304" pitchFamily="49" charset="-128"/>
                <a:cs typeface="Times New Roman" panose="02020603050405020304" pitchFamily="18" charset="0"/>
              </a:rPr>
              <a:t>A </a:t>
            </a:r>
            <a:r>
              <a:rPr lang="nl-NL" dirty="0" err="1">
                <a:ea typeface="MS Mincho" panose="02020609040205080304" pitchFamily="49" charset="-128"/>
                <a:cs typeface="Times New Roman" panose="02020603050405020304" pitchFamily="18" charset="0"/>
              </a:rPr>
              <a:t>concerted</a:t>
            </a:r>
            <a:r>
              <a:rPr lang="nl-NL" dirty="0">
                <a:ea typeface="MS Mincho" panose="02020609040205080304" pitchFamily="49" charset="-128"/>
                <a:cs typeface="Times New Roman" panose="02020603050405020304" pitchFamily="18" charset="0"/>
              </a:rPr>
              <a:t> response </a:t>
            </a:r>
            <a:r>
              <a:rPr lang="nl-NL" dirty="0" err="1">
                <a:ea typeface="MS Mincho" panose="02020609040205080304" pitchFamily="49" charset="-128"/>
                <a:cs typeface="Times New Roman" panose="02020603050405020304" pitchFamily="18" charset="0"/>
              </a:rPr>
              <a:t>to</a:t>
            </a:r>
            <a:r>
              <a:rPr lang="nl-NL" dirty="0">
                <a:ea typeface="MS Mincho" panose="02020609040205080304" pitchFamily="49" charset="-128"/>
                <a:cs typeface="Times New Roman" panose="02020603050405020304" pitchFamily="18" charset="0"/>
              </a:rPr>
              <a:t> shared </a:t>
            </a:r>
            <a:r>
              <a:rPr lang="nl-NL" dirty="0" err="1">
                <a:ea typeface="MS Mincho" panose="02020609040205080304" pitchFamily="49" charset="-128"/>
                <a:cs typeface="Times New Roman" panose="02020603050405020304" pitchFamily="18" charset="0"/>
              </a:rPr>
              <a:t>implementation</a:t>
            </a:r>
            <a:r>
              <a:rPr lang="nl-NL" dirty="0">
                <a:ea typeface="MS Mincho" panose="02020609040205080304" pitchFamily="49" charset="-128"/>
                <a:cs typeface="Times New Roman" panose="02020603050405020304" pitchFamily="18" charset="0"/>
              </a:rPr>
              <a:t> </a:t>
            </a:r>
            <a:r>
              <a:rPr lang="nl-NL" dirty="0" err="1">
                <a:ea typeface="MS Mincho" panose="02020609040205080304" pitchFamily="49" charset="-128"/>
                <a:cs typeface="Times New Roman" panose="02020603050405020304" pitchFamily="18" charset="0"/>
              </a:rPr>
              <a:t>opportunities</a:t>
            </a:r>
            <a:r>
              <a:rPr lang="nl-NL" dirty="0">
                <a:ea typeface="MS Mincho" panose="02020609040205080304" pitchFamily="49" charset="-128"/>
                <a:cs typeface="Times New Roman" panose="02020603050405020304" pitchFamily="18" charset="0"/>
              </a:rPr>
              <a:t> </a:t>
            </a:r>
            <a:r>
              <a:rPr lang="nl-NL" dirty="0" err="1">
                <a:ea typeface="MS Mincho" panose="02020609040205080304" pitchFamily="49" charset="-128"/>
                <a:cs typeface="Times New Roman" panose="02020603050405020304" pitchFamily="18" charset="0"/>
              </a:rPr>
              <a:t>and</a:t>
            </a:r>
            <a:r>
              <a:rPr lang="nl-NL" dirty="0">
                <a:ea typeface="MS Mincho" panose="02020609040205080304" pitchFamily="49" charset="-128"/>
                <a:cs typeface="Times New Roman" panose="02020603050405020304" pitchFamily="18" charset="0"/>
              </a:rPr>
              <a:t> </a:t>
            </a:r>
            <a:r>
              <a:rPr lang="nl-NL" dirty="0" err="1">
                <a:ea typeface="MS Mincho" panose="02020609040205080304" pitchFamily="49" charset="-128"/>
                <a:cs typeface="Times New Roman" panose="02020603050405020304" pitchFamily="18" charset="0"/>
              </a:rPr>
              <a:t>hindrances</a:t>
            </a:r>
            <a:r>
              <a:rPr lang="nl-NL" dirty="0">
                <a:ea typeface="MS Mincho" panose="02020609040205080304" pitchFamily="49" charset="-128"/>
                <a:cs typeface="Times New Roman" panose="02020603050405020304" pitchFamily="18" charset="0"/>
              </a:rPr>
              <a:t> </a:t>
            </a:r>
            <a:endParaRPr lang="en-GB" spc="25" dirty="0">
              <a:ea typeface="Yu Gothic Light" panose="020B0300000000000000" pitchFamily="34" charset="-128"/>
              <a:cs typeface="Times New Roman" panose="02020603050405020304" pitchFamily="18" charset="0"/>
            </a:endParaRPr>
          </a:p>
          <a:p>
            <a:pPr marL="0" indent="0">
              <a:lnSpc>
                <a:spcPct val="105000"/>
              </a:lnSpc>
              <a:spcAft>
                <a:spcPts val="1000"/>
              </a:spcAft>
              <a:buFont typeface="Arial" panose="020B0604020202020204" pitchFamily="34" charset="0"/>
              <a:buNone/>
            </a:pPr>
            <a:endParaRPr lang="x-none" sz="2400" dirty="0">
              <a:ea typeface="Yu Gothic Light" panose="020B0300000000000000" pitchFamily="34" charset="-128"/>
              <a:cs typeface="Times New Roman" panose="02020603050405020304" pitchFamily="18" charset="0"/>
            </a:endParaRPr>
          </a:p>
          <a:p>
            <a:pPr marL="0" indent="0">
              <a:buFont typeface="Arial" panose="020B0604020202020204" pitchFamily="34" charset="0"/>
              <a:buNone/>
            </a:pPr>
            <a:endParaRPr lang="x-none" sz="2400" dirty="0"/>
          </a:p>
        </p:txBody>
      </p:sp>
      <p:sp>
        <p:nvSpPr>
          <p:cNvPr id="3" name="Content Placeholder 2">
            <a:extLst>
              <a:ext uri="{FF2B5EF4-FFF2-40B4-BE49-F238E27FC236}">
                <a16:creationId xmlns:a16="http://schemas.microsoft.com/office/drawing/2014/main" id="{3E4DF742-C8D6-AC4C-B7A2-42F6B528FF05}"/>
              </a:ext>
            </a:extLst>
          </p:cNvPr>
          <p:cNvSpPr>
            <a:spLocks noGrp="1"/>
          </p:cNvSpPr>
          <p:nvPr>
            <p:ph idx="1"/>
          </p:nvPr>
        </p:nvSpPr>
        <p:spPr>
          <a:xfrm>
            <a:off x="67494" y="5072863"/>
            <a:ext cx="12191999" cy="871545"/>
          </a:xfrm>
          <a:solidFill>
            <a:schemeClr val="bg1"/>
          </a:solidFill>
        </p:spPr>
        <p:txBody>
          <a:bodyPr>
            <a:noAutofit/>
          </a:bodyPr>
          <a:lstStyle/>
          <a:p>
            <a:pPr marL="0" indent="0">
              <a:lnSpc>
                <a:spcPct val="100000"/>
              </a:lnSpc>
              <a:spcBef>
                <a:spcPts val="0"/>
              </a:spcBef>
              <a:buNone/>
            </a:pPr>
            <a:endParaRPr lang="en-GB" sz="2400" b="1" spc="25" dirty="0">
              <a:latin typeface="Calibri Light" panose="020F0302020204030204" pitchFamily="34" charset="0"/>
              <a:ea typeface="Yu Gothic Light" panose="020B0300000000000000" pitchFamily="34" charset="-128"/>
              <a:cs typeface="Times New Roman" panose="02020603050405020304" pitchFamily="18" charset="0"/>
            </a:endParaRPr>
          </a:p>
          <a:p>
            <a:pPr marL="0" indent="0">
              <a:lnSpc>
                <a:spcPct val="100000"/>
              </a:lnSpc>
              <a:spcBef>
                <a:spcPts val="0"/>
              </a:spcBef>
              <a:buNone/>
            </a:pPr>
            <a:endParaRPr lang="en-GB" sz="2400" b="1" spc="25" dirty="0">
              <a:latin typeface="Calibri Light" panose="020F0302020204030204" pitchFamily="34" charset="0"/>
              <a:ea typeface="Yu Gothic Light" panose="020B0300000000000000" pitchFamily="34" charset="-128"/>
              <a:cs typeface="Times New Roman" panose="02020603050405020304" pitchFamily="18" charset="0"/>
            </a:endParaRPr>
          </a:p>
          <a:p>
            <a:r>
              <a:rPr lang="nl-NL" sz="2400" dirty="0"/>
              <a:t>The </a:t>
            </a:r>
            <a:r>
              <a:rPr lang="nl-NL" sz="2400" dirty="0" err="1"/>
              <a:t>alignment</a:t>
            </a:r>
            <a:r>
              <a:rPr lang="nl-NL" sz="2400" dirty="0"/>
              <a:t> of TB-IPC </a:t>
            </a:r>
            <a:r>
              <a:rPr lang="nl-NL" sz="2400" dirty="0" err="1"/>
              <a:t>guidelines</a:t>
            </a:r>
            <a:r>
              <a:rPr lang="nl-NL" sz="2400" dirty="0"/>
              <a:t> </a:t>
            </a:r>
            <a:r>
              <a:rPr lang="nl-NL" sz="2400" dirty="0" err="1"/>
              <a:t>and</a:t>
            </a:r>
            <a:r>
              <a:rPr lang="nl-NL" sz="2400" dirty="0"/>
              <a:t> ICI policy as well as </a:t>
            </a:r>
            <a:r>
              <a:rPr lang="nl-NL" sz="2400" dirty="0" err="1"/>
              <a:t>the</a:t>
            </a:r>
            <a:r>
              <a:rPr lang="nl-NL" sz="2400" dirty="0"/>
              <a:t> </a:t>
            </a:r>
            <a:r>
              <a:rPr lang="nl-NL" sz="2400" dirty="0" err="1"/>
              <a:t>integration</a:t>
            </a:r>
            <a:r>
              <a:rPr lang="nl-NL" sz="2400" dirty="0"/>
              <a:t> of </a:t>
            </a:r>
            <a:r>
              <a:rPr lang="nl-NL" sz="2400" dirty="0" err="1"/>
              <a:t>their</a:t>
            </a:r>
            <a:r>
              <a:rPr lang="nl-NL" sz="2400" dirty="0"/>
              <a:t> </a:t>
            </a:r>
            <a:r>
              <a:rPr lang="nl-NL" sz="2400" dirty="0" err="1"/>
              <a:t>implementation</a:t>
            </a:r>
            <a:r>
              <a:rPr lang="nl-NL" sz="2400" dirty="0"/>
              <a:t> are </a:t>
            </a:r>
            <a:r>
              <a:rPr lang="nl-NL" sz="2400" dirty="0" err="1"/>
              <a:t>unexploited</a:t>
            </a:r>
            <a:r>
              <a:rPr lang="nl-NL" sz="2400" dirty="0"/>
              <a:t> </a:t>
            </a:r>
            <a:r>
              <a:rPr lang="nl-NL" sz="2400" dirty="0" err="1"/>
              <a:t>opportunities</a:t>
            </a:r>
            <a:r>
              <a:rPr lang="nl-NL" sz="2400" dirty="0"/>
              <a:t>.</a:t>
            </a:r>
            <a:endParaRPr lang="x-none" sz="2400" dirty="0"/>
          </a:p>
        </p:txBody>
      </p:sp>
      <p:sp>
        <p:nvSpPr>
          <p:cNvPr id="32" name="Title 1">
            <a:extLst>
              <a:ext uri="{FF2B5EF4-FFF2-40B4-BE49-F238E27FC236}">
                <a16:creationId xmlns:a16="http://schemas.microsoft.com/office/drawing/2014/main" id="{6C0BCDE6-DA01-4D4F-B351-163A2958E9E3}"/>
              </a:ext>
            </a:extLst>
          </p:cNvPr>
          <p:cNvSpPr txBox="1">
            <a:spLocks/>
          </p:cNvSpPr>
          <p:nvPr/>
        </p:nvSpPr>
        <p:spPr>
          <a:xfrm>
            <a:off x="0" y="5330123"/>
            <a:ext cx="12192000" cy="483516"/>
          </a:xfrm>
          <a:prstGeom prst="rect">
            <a:avLst/>
          </a:prstGeom>
          <a:solidFill>
            <a:srgbClr val="DCCFF4"/>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200" b="1" spc="300" dirty="0" err="1">
                <a:solidFill>
                  <a:prstClr val="black"/>
                </a:solidFill>
                <a:latin typeface="Calibri" panose="020F0502020204030204"/>
              </a:rPr>
              <a:t>Conclusion</a:t>
            </a:r>
            <a:endParaRPr lang="x-none" sz="3200" b="1" spc="300" dirty="0"/>
          </a:p>
        </p:txBody>
      </p:sp>
      <p:sp>
        <p:nvSpPr>
          <p:cNvPr id="4" name="Title 1">
            <a:extLst>
              <a:ext uri="{FF2B5EF4-FFF2-40B4-BE49-F238E27FC236}">
                <a16:creationId xmlns:a16="http://schemas.microsoft.com/office/drawing/2014/main" id="{2C6FE1A9-8A01-0A45-A484-786F415DFF16}"/>
              </a:ext>
            </a:extLst>
          </p:cNvPr>
          <p:cNvSpPr txBox="1">
            <a:spLocks/>
          </p:cNvSpPr>
          <p:nvPr/>
        </p:nvSpPr>
        <p:spPr>
          <a:xfrm>
            <a:off x="0" y="-16951"/>
            <a:ext cx="12192000" cy="527077"/>
          </a:xfrm>
          <a:prstGeom prst="rect">
            <a:avLst/>
          </a:prstGeom>
          <a:solidFill>
            <a:srgbClr val="DCCFF4"/>
          </a:solidFill>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x-none" sz="3200" b="1" spc="300" dirty="0">
                <a:solidFill>
                  <a:prstClr val="black"/>
                </a:solidFill>
                <a:latin typeface="Calibri" panose="020F0502020204030204"/>
              </a:rPr>
              <a:t>Discussion</a:t>
            </a:r>
            <a:endParaRPr lang="x-none" sz="3200" b="1" spc="300" dirty="0"/>
          </a:p>
        </p:txBody>
      </p:sp>
      <p:sp>
        <p:nvSpPr>
          <p:cNvPr id="36" name="Rounded Rectangle 35">
            <a:extLst>
              <a:ext uri="{FF2B5EF4-FFF2-40B4-BE49-F238E27FC236}">
                <a16:creationId xmlns:a16="http://schemas.microsoft.com/office/drawing/2014/main" id="{CA3E795A-52AB-F44D-B989-8E9D4DBE3364}"/>
              </a:ext>
            </a:extLst>
          </p:cNvPr>
          <p:cNvSpPr/>
          <p:nvPr/>
        </p:nvSpPr>
        <p:spPr>
          <a:xfrm>
            <a:off x="6519877" y="3926521"/>
            <a:ext cx="2701792" cy="782373"/>
          </a:xfrm>
          <a:prstGeom prst="roundRect">
            <a:avLst/>
          </a:prstGeom>
          <a:ln w="19050">
            <a:solidFill>
              <a:srgbClr val="008F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x-none" dirty="0"/>
              <a:t>Organisation and location </a:t>
            </a:r>
          </a:p>
          <a:p>
            <a:pPr algn="ctr"/>
            <a:r>
              <a:rPr lang="x-none" dirty="0"/>
              <a:t>of service delivery points</a:t>
            </a:r>
          </a:p>
        </p:txBody>
      </p:sp>
      <p:sp>
        <p:nvSpPr>
          <p:cNvPr id="37" name="Rounded Rectangle 36">
            <a:extLst>
              <a:ext uri="{FF2B5EF4-FFF2-40B4-BE49-F238E27FC236}">
                <a16:creationId xmlns:a16="http://schemas.microsoft.com/office/drawing/2014/main" id="{A594C854-62E2-3F46-88D7-3F2C38E17815}"/>
              </a:ext>
            </a:extLst>
          </p:cNvPr>
          <p:cNvSpPr/>
          <p:nvPr/>
        </p:nvSpPr>
        <p:spPr>
          <a:xfrm>
            <a:off x="9560698" y="3454503"/>
            <a:ext cx="2299855" cy="867185"/>
          </a:xfrm>
          <a:prstGeom prst="roundRect">
            <a:avLst/>
          </a:prstGeom>
          <a:ln>
            <a:solidFill>
              <a:srgbClr val="C0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x-none"/>
              <a:t>Movement</a:t>
            </a:r>
            <a:r>
              <a:rPr lang="nl-NL" dirty="0"/>
              <a:t> </a:t>
            </a:r>
            <a:r>
              <a:rPr lang="nl-NL" dirty="0" err="1"/>
              <a:t>and</a:t>
            </a:r>
            <a:r>
              <a:rPr lang="nl-NL" dirty="0"/>
              <a:t> </a:t>
            </a:r>
            <a:r>
              <a:rPr lang="nl-NL" dirty="0" err="1"/>
              <a:t>number</a:t>
            </a:r>
            <a:r>
              <a:rPr lang="nl-NL" dirty="0"/>
              <a:t> </a:t>
            </a:r>
            <a:r>
              <a:rPr lang="x-none"/>
              <a:t>of </a:t>
            </a:r>
            <a:r>
              <a:rPr lang="x-none" dirty="0"/>
              <a:t>workers and users</a:t>
            </a:r>
          </a:p>
        </p:txBody>
      </p:sp>
      <p:sp>
        <p:nvSpPr>
          <p:cNvPr id="38" name="Rounded Rectangle 37">
            <a:extLst>
              <a:ext uri="{FF2B5EF4-FFF2-40B4-BE49-F238E27FC236}">
                <a16:creationId xmlns:a16="http://schemas.microsoft.com/office/drawing/2014/main" id="{1BEACAF6-EE1E-9C40-948E-86C664AF6221}"/>
              </a:ext>
            </a:extLst>
          </p:cNvPr>
          <p:cNvSpPr/>
          <p:nvPr/>
        </p:nvSpPr>
        <p:spPr>
          <a:xfrm>
            <a:off x="9574987" y="4339617"/>
            <a:ext cx="2299855" cy="867186"/>
          </a:xfrm>
          <a:prstGeom prst="roundRect">
            <a:avLst/>
          </a:prstGeom>
          <a:ln>
            <a:solidFill>
              <a:srgbClr val="C0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x-none" dirty="0"/>
              <a:t>Time </a:t>
            </a:r>
            <a:r>
              <a:rPr lang="x-none"/>
              <a:t>spent </a:t>
            </a:r>
            <a:r>
              <a:rPr lang="nl-NL" dirty="0" err="1"/>
              <a:t>together</a:t>
            </a:r>
            <a:r>
              <a:rPr lang="nl-NL" dirty="0"/>
              <a:t> </a:t>
            </a:r>
            <a:r>
              <a:rPr lang="nl-NL" dirty="0" err="1"/>
              <a:t>by</a:t>
            </a:r>
            <a:r>
              <a:rPr lang="nl-NL" dirty="0"/>
              <a:t> different types of </a:t>
            </a:r>
            <a:r>
              <a:rPr lang="nl-NL" dirty="0" err="1"/>
              <a:t>workers</a:t>
            </a:r>
            <a:r>
              <a:rPr lang="nl-NL" dirty="0"/>
              <a:t> </a:t>
            </a:r>
            <a:r>
              <a:rPr lang="nl-NL" dirty="0" err="1"/>
              <a:t>and</a:t>
            </a:r>
            <a:r>
              <a:rPr lang="nl-NL" dirty="0"/>
              <a:t> users</a:t>
            </a:r>
            <a:endParaRPr lang="x-none" dirty="0"/>
          </a:p>
        </p:txBody>
      </p:sp>
      <p:sp>
        <p:nvSpPr>
          <p:cNvPr id="39" name="Rounded Rectangle 38">
            <a:extLst>
              <a:ext uri="{FF2B5EF4-FFF2-40B4-BE49-F238E27FC236}">
                <a16:creationId xmlns:a16="http://schemas.microsoft.com/office/drawing/2014/main" id="{25B040BA-C63E-9C49-9149-0AC427C2FDF3}"/>
              </a:ext>
            </a:extLst>
          </p:cNvPr>
          <p:cNvSpPr/>
          <p:nvPr/>
        </p:nvSpPr>
        <p:spPr>
          <a:xfrm>
            <a:off x="3639689" y="3562876"/>
            <a:ext cx="2549236" cy="734291"/>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x-none" dirty="0"/>
              <a:t>Ideal Clinic </a:t>
            </a:r>
            <a:r>
              <a:rPr lang="x-none"/>
              <a:t>Initiative implementation</a:t>
            </a:r>
            <a:endParaRPr lang="x-none" dirty="0"/>
          </a:p>
        </p:txBody>
      </p:sp>
      <p:sp>
        <p:nvSpPr>
          <p:cNvPr id="40" name="Rounded Rectangle 39">
            <a:extLst>
              <a:ext uri="{FF2B5EF4-FFF2-40B4-BE49-F238E27FC236}">
                <a16:creationId xmlns:a16="http://schemas.microsoft.com/office/drawing/2014/main" id="{E30C9860-6E08-DB42-8FC1-C4687386BD64}"/>
              </a:ext>
            </a:extLst>
          </p:cNvPr>
          <p:cNvSpPr/>
          <p:nvPr/>
        </p:nvSpPr>
        <p:spPr>
          <a:xfrm>
            <a:off x="3639913" y="4375118"/>
            <a:ext cx="2549236" cy="68826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nl-NL" dirty="0"/>
              <a:t>TB-IPC </a:t>
            </a:r>
            <a:r>
              <a:rPr lang="nl-NL" dirty="0" err="1"/>
              <a:t>implementation</a:t>
            </a:r>
            <a:endParaRPr lang="x-none" dirty="0"/>
          </a:p>
        </p:txBody>
      </p:sp>
      <p:sp>
        <p:nvSpPr>
          <p:cNvPr id="41" name="Rounded Rectangle 40">
            <a:extLst>
              <a:ext uri="{FF2B5EF4-FFF2-40B4-BE49-F238E27FC236}">
                <a16:creationId xmlns:a16="http://schemas.microsoft.com/office/drawing/2014/main" id="{FD36C1D3-EAAB-7C46-8D5A-AC63E465FD7D}"/>
              </a:ext>
            </a:extLst>
          </p:cNvPr>
          <p:cNvSpPr/>
          <p:nvPr/>
        </p:nvSpPr>
        <p:spPr>
          <a:xfrm>
            <a:off x="323663" y="3978027"/>
            <a:ext cx="2967088" cy="7642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x-none" dirty="0"/>
              <a:t>Present clinic infrastructure and organisational culture</a:t>
            </a:r>
          </a:p>
        </p:txBody>
      </p:sp>
      <p:sp>
        <p:nvSpPr>
          <p:cNvPr id="42" name="Notched Right Arrow 41">
            <a:extLst>
              <a:ext uri="{FF2B5EF4-FFF2-40B4-BE49-F238E27FC236}">
                <a16:creationId xmlns:a16="http://schemas.microsoft.com/office/drawing/2014/main" id="{A98D28C4-FD5B-7740-8671-4088815D7764}"/>
              </a:ext>
            </a:extLst>
          </p:cNvPr>
          <p:cNvSpPr/>
          <p:nvPr/>
        </p:nvSpPr>
        <p:spPr>
          <a:xfrm>
            <a:off x="3163293" y="3972909"/>
            <a:ext cx="472242" cy="30052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3" name="Notched Right Arrow 42">
            <a:extLst>
              <a:ext uri="{FF2B5EF4-FFF2-40B4-BE49-F238E27FC236}">
                <a16:creationId xmlns:a16="http://schemas.microsoft.com/office/drawing/2014/main" id="{B62A01C5-BAAC-4D43-922D-538EB5EB8BE7}"/>
              </a:ext>
            </a:extLst>
          </p:cNvPr>
          <p:cNvSpPr/>
          <p:nvPr/>
        </p:nvSpPr>
        <p:spPr>
          <a:xfrm>
            <a:off x="3163293" y="4400305"/>
            <a:ext cx="472242" cy="30052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4" name="Notched Right Arrow 43">
            <a:extLst>
              <a:ext uri="{FF2B5EF4-FFF2-40B4-BE49-F238E27FC236}">
                <a16:creationId xmlns:a16="http://schemas.microsoft.com/office/drawing/2014/main" id="{98E3D77C-F976-5D48-BABA-78DC5F951299}"/>
              </a:ext>
            </a:extLst>
          </p:cNvPr>
          <p:cNvSpPr/>
          <p:nvPr/>
        </p:nvSpPr>
        <p:spPr>
          <a:xfrm>
            <a:off x="6039529" y="3948801"/>
            <a:ext cx="472242" cy="30052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5" name="Notched Right Arrow 44">
            <a:extLst>
              <a:ext uri="{FF2B5EF4-FFF2-40B4-BE49-F238E27FC236}">
                <a16:creationId xmlns:a16="http://schemas.microsoft.com/office/drawing/2014/main" id="{742CDC22-01BD-884D-A0CF-3243AA5D0C9C}"/>
              </a:ext>
            </a:extLst>
          </p:cNvPr>
          <p:cNvSpPr/>
          <p:nvPr/>
        </p:nvSpPr>
        <p:spPr>
          <a:xfrm>
            <a:off x="6047635" y="4375118"/>
            <a:ext cx="472242" cy="30052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6" name="Notched Right Arrow 45">
            <a:extLst>
              <a:ext uri="{FF2B5EF4-FFF2-40B4-BE49-F238E27FC236}">
                <a16:creationId xmlns:a16="http://schemas.microsoft.com/office/drawing/2014/main" id="{417CD5B1-D146-4847-8D7A-9A3C19A1ACEA}"/>
              </a:ext>
            </a:extLst>
          </p:cNvPr>
          <p:cNvSpPr/>
          <p:nvPr/>
        </p:nvSpPr>
        <p:spPr>
          <a:xfrm>
            <a:off x="9087323" y="3918382"/>
            <a:ext cx="472242" cy="30052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7" name="Notched Right Arrow 46">
            <a:extLst>
              <a:ext uri="{FF2B5EF4-FFF2-40B4-BE49-F238E27FC236}">
                <a16:creationId xmlns:a16="http://schemas.microsoft.com/office/drawing/2014/main" id="{A417D264-4B97-3C4F-BDC4-4C7D35BF7CD1}"/>
              </a:ext>
            </a:extLst>
          </p:cNvPr>
          <p:cNvSpPr/>
          <p:nvPr/>
        </p:nvSpPr>
        <p:spPr>
          <a:xfrm>
            <a:off x="9101805" y="4365630"/>
            <a:ext cx="472242" cy="30052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Tree>
    <p:extLst>
      <p:ext uri="{BB962C8B-B14F-4D97-AF65-F5344CB8AC3E}">
        <p14:creationId xmlns:p14="http://schemas.microsoft.com/office/powerpoint/2010/main" val="2050755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6D099AA-0861-7B41-9994-974079754D65}"/>
              </a:ext>
            </a:extLst>
          </p:cNvPr>
          <p:cNvSpPr txBox="1">
            <a:spLocks/>
          </p:cNvSpPr>
          <p:nvPr/>
        </p:nvSpPr>
        <p:spPr>
          <a:xfrm>
            <a:off x="3894142" y="627832"/>
            <a:ext cx="7790688" cy="93107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a:latin typeface="Calibri" panose="020F0502020204030204" pitchFamily="34" charset="0"/>
              </a:rPr>
              <a:t>The support of the Economic and Social Research Council (UK) is gratefully acknowledged.</a:t>
            </a:r>
          </a:p>
          <a:p>
            <a:pPr marL="0" indent="0">
              <a:buFont typeface="Arial" panose="020B0604020202020204" pitchFamily="34" charset="0"/>
              <a:buNone/>
            </a:pPr>
            <a:endParaRPr lang="en-NL" sz="2400" dirty="0"/>
          </a:p>
        </p:txBody>
      </p:sp>
      <p:pic>
        <p:nvPicPr>
          <p:cNvPr id="5" name="Picture 23">
            <a:extLst>
              <a:ext uri="{FF2B5EF4-FFF2-40B4-BE49-F238E27FC236}">
                <a16:creationId xmlns:a16="http://schemas.microsoft.com/office/drawing/2014/main" id="{732679F9-6F22-FA44-9EDC-7E8587BAB6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097" y="2558838"/>
            <a:ext cx="3168352" cy="1545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4">
            <a:extLst>
              <a:ext uri="{FF2B5EF4-FFF2-40B4-BE49-F238E27FC236}">
                <a16:creationId xmlns:a16="http://schemas.microsoft.com/office/drawing/2014/main" id="{BCF57CFA-993E-4840-A9BB-9350290A468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9182" y="336898"/>
            <a:ext cx="1818180" cy="151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5">
            <a:extLst>
              <a:ext uri="{FF2B5EF4-FFF2-40B4-BE49-F238E27FC236}">
                <a16:creationId xmlns:a16="http://schemas.microsoft.com/office/drawing/2014/main" id="{5BFC2287-1B67-D247-9BC9-D8353C28B20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9333" y="4813091"/>
            <a:ext cx="2617879" cy="1561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a:extLst>
              <a:ext uri="{FF2B5EF4-FFF2-40B4-BE49-F238E27FC236}">
                <a16:creationId xmlns:a16="http://schemas.microsoft.com/office/drawing/2014/main" id="{FC28ECF3-B3B2-0841-820E-334F45D6CDD5}"/>
              </a:ext>
            </a:extLst>
          </p:cNvPr>
          <p:cNvSpPr/>
          <p:nvPr/>
        </p:nvSpPr>
        <p:spPr>
          <a:xfrm>
            <a:off x="3884310" y="2558838"/>
            <a:ext cx="7916895" cy="1200329"/>
          </a:xfrm>
          <a:prstGeom prst="rect">
            <a:avLst/>
          </a:prstGeom>
        </p:spPr>
        <p:txBody>
          <a:bodyPr wrap="square">
            <a:spAutoFit/>
          </a:bodyPr>
          <a:lstStyle/>
          <a:p>
            <a:r>
              <a:rPr lang="en-GB" sz="2400" dirty="0">
                <a:latin typeface="Calibri" panose="020F0502020204030204" pitchFamily="34" charset="0"/>
              </a:rPr>
              <a:t>This project is partly-funded by The Antimicrobial Resistance Cross Council Initiative supported by the seven research councils in partnership with other funders.</a:t>
            </a:r>
          </a:p>
        </p:txBody>
      </p:sp>
      <p:sp>
        <p:nvSpPr>
          <p:cNvPr id="9" name="Rectangle 8">
            <a:extLst>
              <a:ext uri="{FF2B5EF4-FFF2-40B4-BE49-F238E27FC236}">
                <a16:creationId xmlns:a16="http://schemas.microsoft.com/office/drawing/2014/main" id="{7E27BEBA-1EC2-A743-9D6F-46561142FBD7}"/>
              </a:ext>
            </a:extLst>
          </p:cNvPr>
          <p:cNvSpPr/>
          <p:nvPr/>
        </p:nvSpPr>
        <p:spPr>
          <a:xfrm>
            <a:off x="3884310" y="4439582"/>
            <a:ext cx="8253984" cy="2308324"/>
          </a:xfrm>
          <a:prstGeom prst="rect">
            <a:avLst/>
          </a:prstGeom>
        </p:spPr>
        <p:txBody>
          <a:bodyPr wrap="square">
            <a:spAutoFit/>
          </a:bodyPr>
          <a:lstStyle/>
          <a:p>
            <a:r>
              <a:rPr lang="en-US" sz="2400" dirty="0">
                <a:latin typeface="Calibri" panose="020F0502020204030204" pitchFamily="34" charset="0"/>
              </a:rPr>
              <a:t>This project contributes to the GCRF challenge areas of </a:t>
            </a:r>
            <a:r>
              <a:rPr lang="en-US" sz="2400" b="1" dirty="0">
                <a:latin typeface="Calibri" panose="020F0502020204030204" pitchFamily="34" charset="0"/>
              </a:rPr>
              <a:t>‘Equitable Access to Sustainable Development’ </a:t>
            </a:r>
            <a:r>
              <a:rPr lang="en-US" sz="2400" dirty="0">
                <a:latin typeface="Calibri" panose="020F0502020204030204" pitchFamily="34" charset="0"/>
              </a:rPr>
              <a:t>and ‘</a:t>
            </a:r>
            <a:r>
              <a:rPr lang="en-US" sz="2400" b="1" dirty="0">
                <a:latin typeface="Calibri" panose="020F0502020204030204" pitchFamily="34" charset="0"/>
              </a:rPr>
              <a:t>Good Governance and Social Justice’</a:t>
            </a:r>
            <a:r>
              <a:rPr lang="en-US" sz="2400" dirty="0">
                <a:latin typeface="Calibri" panose="020F0502020204030204" pitchFamily="34" charset="0"/>
              </a:rPr>
              <a:t> by promoting locally appropriate, systems-based approaches to sustainable health and wellbeing for both patients and health workers in South African health facilities.</a:t>
            </a:r>
          </a:p>
        </p:txBody>
      </p:sp>
      <p:cxnSp>
        <p:nvCxnSpPr>
          <p:cNvPr id="11" name="Straight Connector 10">
            <a:extLst>
              <a:ext uri="{FF2B5EF4-FFF2-40B4-BE49-F238E27FC236}">
                <a16:creationId xmlns:a16="http://schemas.microsoft.com/office/drawing/2014/main" id="{0E917D4A-A3A5-D74D-B8EC-C28048E6328D}"/>
              </a:ext>
            </a:extLst>
          </p:cNvPr>
          <p:cNvCxnSpPr>
            <a:cxnSpLocks/>
          </p:cNvCxnSpPr>
          <p:nvPr/>
        </p:nvCxnSpPr>
        <p:spPr>
          <a:xfrm flipV="1">
            <a:off x="3502643" y="1"/>
            <a:ext cx="0" cy="685799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CB1C55C-7B90-0A4E-BAF5-642D67168AE0}"/>
              </a:ext>
            </a:extLst>
          </p:cNvPr>
          <p:cNvCxnSpPr>
            <a:cxnSpLocks/>
          </p:cNvCxnSpPr>
          <p:nvPr/>
        </p:nvCxnSpPr>
        <p:spPr>
          <a:xfrm flipV="1">
            <a:off x="3558717" y="0"/>
            <a:ext cx="0" cy="6941574"/>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CFC84D4-F354-AB4C-B9E8-9F9F9CA0BA5B}"/>
              </a:ext>
            </a:extLst>
          </p:cNvPr>
          <p:cNvCxnSpPr>
            <a:cxnSpLocks/>
          </p:cNvCxnSpPr>
          <p:nvPr/>
        </p:nvCxnSpPr>
        <p:spPr>
          <a:xfrm>
            <a:off x="3620623" y="0"/>
            <a:ext cx="0" cy="694157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24B50B0-8BE2-634C-9279-C35166F82BB2}"/>
              </a:ext>
            </a:extLst>
          </p:cNvPr>
          <p:cNvCxnSpPr>
            <a:cxnSpLocks/>
          </p:cNvCxnSpPr>
          <p:nvPr/>
        </p:nvCxnSpPr>
        <p:spPr>
          <a:xfrm flipV="1">
            <a:off x="3677906" y="0"/>
            <a:ext cx="0" cy="6858000"/>
          </a:xfrm>
          <a:prstGeom prst="line">
            <a:avLst/>
          </a:prstGeom>
          <a:ln w="19050">
            <a:solidFill>
              <a:srgbClr val="008F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F326CFA-9925-A847-B230-23722045E062}"/>
              </a:ext>
            </a:extLst>
          </p:cNvPr>
          <p:cNvCxnSpPr>
            <a:cxnSpLocks/>
          </p:cNvCxnSpPr>
          <p:nvPr/>
        </p:nvCxnSpPr>
        <p:spPr>
          <a:xfrm flipV="1">
            <a:off x="3738632" y="0"/>
            <a:ext cx="0" cy="697408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0929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13579</TotalTime>
  <Words>1058</Words>
  <Application>Microsoft Macintosh PowerPoint</Application>
  <PresentationFormat>Widescreen</PresentationFormat>
  <Paragraphs>76</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Interacting Policy Imperatives: Is the Clinic a Safe Space for its Workers and Users?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Competing Policy Imperatives: Is the Clinic a Safe Space for its Workers and Users?</dc:title>
  <dc:creator>Gimenne Zwama</dc:creator>
  <cp:lastModifiedBy>Gimenne Zwama</cp:lastModifiedBy>
  <cp:revision>180</cp:revision>
  <dcterms:created xsi:type="dcterms:W3CDTF">2020-10-07T10:06:05Z</dcterms:created>
  <dcterms:modified xsi:type="dcterms:W3CDTF">2020-11-13T12:30:32Z</dcterms:modified>
</cp:coreProperties>
</file>