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82"/>
  </p:notesMasterIdLst>
  <p:sldIdLst>
    <p:sldId id="256" r:id="rId3"/>
    <p:sldId id="258" r:id="rId4"/>
    <p:sldId id="257" r:id="rId5"/>
    <p:sldId id="273" r:id="rId6"/>
    <p:sldId id="274" r:id="rId7"/>
    <p:sldId id="275" r:id="rId8"/>
    <p:sldId id="276" r:id="rId9"/>
    <p:sldId id="277" r:id="rId10"/>
    <p:sldId id="278" r:id="rId11"/>
    <p:sldId id="279" r:id="rId12"/>
    <p:sldId id="280" r:id="rId13"/>
    <p:sldId id="286" r:id="rId14"/>
    <p:sldId id="281" r:id="rId15"/>
    <p:sldId id="282" r:id="rId16"/>
    <p:sldId id="283" r:id="rId17"/>
    <p:sldId id="284" r:id="rId18"/>
    <p:sldId id="285" r:id="rId19"/>
    <p:sldId id="287" r:id="rId20"/>
    <p:sldId id="289" r:id="rId21"/>
    <p:sldId id="288" r:id="rId22"/>
    <p:sldId id="290" r:id="rId23"/>
    <p:sldId id="291" r:id="rId24"/>
    <p:sldId id="292" r:id="rId25"/>
    <p:sldId id="293" r:id="rId26"/>
    <p:sldId id="343" r:id="rId27"/>
    <p:sldId id="339" r:id="rId28"/>
    <p:sldId id="344" r:id="rId29"/>
    <p:sldId id="340" r:id="rId30"/>
    <p:sldId id="345" r:id="rId31"/>
    <p:sldId id="341" r:id="rId32"/>
    <p:sldId id="342" r:id="rId33"/>
    <p:sldId id="299" r:id="rId34"/>
    <p:sldId id="346" r:id="rId35"/>
    <p:sldId id="300" r:id="rId36"/>
    <p:sldId id="301" r:id="rId37"/>
    <p:sldId id="302" r:id="rId38"/>
    <p:sldId id="347" r:id="rId39"/>
    <p:sldId id="264" r:id="rId40"/>
    <p:sldId id="303" r:id="rId41"/>
    <p:sldId id="304" r:id="rId42"/>
    <p:sldId id="305" r:id="rId43"/>
    <p:sldId id="265" r:id="rId44"/>
    <p:sldId id="306" r:id="rId45"/>
    <p:sldId id="307" r:id="rId46"/>
    <p:sldId id="308" r:id="rId47"/>
    <p:sldId id="309" r:id="rId48"/>
    <p:sldId id="310" r:id="rId49"/>
    <p:sldId id="311" r:id="rId50"/>
    <p:sldId id="266" r:id="rId51"/>
    <p:sldId id="312" r:id="rId52"/>
    <p:sldId id="313" r:id="rId53"/>
    <p:sldId id="314" r:id="rId54"/>
    <p:sldId id="315" r:id="rId55"/>
    <p:sldId id="316" r:id="rId56"/>
    <p:sldId id="348" r:id="rId57"/>
    <p:sldId id="267" r:id="rId58"/>
    <p:sldId id="320" r:id="rId59"/>
    <p:sldId id="321" r:id="rId60"/>
    <p:sldId id="322" r:id="rId61"/>
    <p:sldId id="323" r:id="rId62"/>
    <p:sldId id="324" r:id="rId63"/>
    <p:sldId id="329" r:id="rId64"/>
    <p:sldId id="330" r:id="rId65"/>
    <p:sldId id="268" r:id="rId66"/>
    <p:sldId id="325" r:id="rId67"/>
    <p:sldId id="326" r:id="rId68"/>
    <p:sldId id="327" r:id="rId69"/>
    <p:sldId id="269" r:id="rId70"/>
    <p:sldId id="331" r:id="rId71"/>
    <p:sldId id="332" r:id="rId72"/>
    <p:sldId id="333" r:id="rId73"/>
    <p:sldId id="334" r:id="rId74"/>
    <p:sldId id="270" r:id="rId75"/>
    <p:sldId id="335" r:id="rId76"/>
    <p:sldId id="336" r:id="rId77"/>
    <p:sldId id="337" r:id="rId78"/>
    <p:sldId id="338" r:id="rId79"/>
    <p:sldId id="271" r:id="rId80"/>
    <p:sldId id="272" r:id="rId8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5B9C"/>
    <a:srgbClr val="0C6AA2"/>
    <a:srgbClr val="0C64A2"/>
    <a:srgbClr val="0C57A2"/>
    <a:srgbClr val="0C51A2"/>
    <a:srgbClr val="0C59A2"/>
    <a:srgbClr val="0C00F3"/>
    <a:srgbClr val="0842C4"/>
    <a:srgbClr val="0071CF"/>
    <a:srgbClr val="005BC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65" autoAdjust="0"/>
    <p:restoredTop sz="94674" autoAdjust="0"/>
  </p:normalViewPr>
  <p:slideViewPr>
    <p:cSldViewPr snapToGrid="0" snapToObjects="1">
      <p:cViewPr varScale="1">
        <p:scale>
          <a:sx n="124" d="100"/>
          <a:sy n="124" d="100"/>
        </p:scale>
        <p:origin x="936" y="1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notesMaster" Target="notesMasters/notesMaster1.xml"/><Relationship Id="rId83" Type="http://schemas.openxmlformats.org/officeDocument/2006/relationships/presProps" Target="presProps.xml"/><Relationship Id="rId84" Type="http://schemas.openxmlformats.org/officeDocument/2006/relationships/viewProps" Target="viewProps.xml"/><Relationship Id="rId85" Type="http://schemas.openxmlformats.org/officeDocument/2006/relationships/theme" Target="theme/theme1.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1D20F2-C697-F24E-B210-E949CAEDE48C}" type="datetimeFigureOut">
              <a:rPr lang="x-none" smtClean="0"/>
              <a:t>11/12/2017</a:t>
            </a:fld>
            <a:endParaRP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88FABB-9054-2E4F-9074-9BE737F0A855}" type="slidenum">
              <a:rPr lang="en-US" smtClean="0"/>
              <a:t>‹#›</a:t>
            </a:fld>
            <a:endParaRPr/>
          </a:p>
        </p:txBody>
      </p:sp>
    </p:spTree>
    <p:extLst>
      <p:ext uri="{BB962C8B-B14F-4D97-AF65-F5344CB8AC3E}">
        <p14:creationId xmlns:p14="http://schemas.microsoft.com/office/powerpoint/2010/main" val="2018014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Test</a:t>
            </a:r>
            <a:endParaRPr lang="en-US" dirty="0"/>
          </a:p>
        </p:txBody>
      </p:sp>
      <p:sp>
        <p:nvSpPr>
          <p:cNvPr id="4" name="Slide Number Placeholder 3"/>
          <p:cNvSpPr>
            <a:spLocks noGrp="1"/>
          </p:cNvSpPr>
          <p:nvPr>
            <p:ph type="sldNum" sz="quarter" idx="10"/>
          </p:nvPr>
        </p:nvSpPr>
        <p:spPr/>
        <p:txBody>
          <a:bodyPr/>
          <a:lstStyle/>
          <a:p>
            <a:fld id="{9A88FABB-9054-2E4F-9074-9BE737F0A855}" type="slidenum">
              <a:rPr lang="en-US" smtClean="0"/>
              <a:t>1</a:t>
            </a:fld>
            <a:endParaRPr lang="en-US"/>
          </a:p>
        </p:txBody>
      </p:sp>
    </p:spTree>
    <p:extLst>
      <p:ext uri="{BB962C8B-B14F-4D97-AF65-F5344CB8AC3E}">
        <p14:creationId xmlns:p14="http://schemas.microsoft.com/office/powerpoint/2010/main" val="2058988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65A26A0-278F-A546-AF12-FDDC21A31D86}" type="datetimeFigureOut">
              <a:rPr lang="en-US" smtClean="0"/>
              <a:t>12/11/17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A4A8420-B68C-B04B-B943-711F7568FA55}" type="slidenum">
              <a:rPr lang="en-US" smtClean="0"/>
              <a:t>‹#›</a:t>
            </a:fld>
            <a:endParaRPr lang="en-US"/>
          </a:p>
        </p:txBody>
      </p:sp>
    </p:spTree>
    <p:extLst>
      <p:ext uri="{BB962C8B-B14F-4D97-AF65-F5344CB8AC3E}">
        <p14:creationId xmlns:p14="http://schemas.microsoft.com/office/powerpoint/2010/main" val="1366491126"/>
      </p:ext>
    </p:extLst>
  </p:cSld>
  <p:clrMapOvr>
    <a:masterClrMapping/>
  </p:clrMapOvr>
  <mc:AlternateContent xmlns:mc="http://schemas.openxmlformats.org/markup-compatibility/2006" xmlns:p14="http://schemas.microsoft.com/office/powerpoint/2010/main">
    <mc:Choice Requires="p14">
      <p:transition spd="slow" p14:dur="2000" advClick="0" advTm="5652"/>
    </mc:Choice>
    <mc:Fallback xmlns="">
      <p:transition spd="slow" advClick="0" advTm="5652"/>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65A26A0-278F-A546-AF12-FDDC21A31D86}" type="datetimeFigureOut">
              <a:rPr lang="en-US" smtClean="0"/>
              <a:t>12/11/17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A4A8420-B68C-B04B-B943-711F7568FA55}" type="slidenum">
              <a:rPr lang="en-US" smtClean="0"/>
              <a:t>‹#›</a:t>
            </a:fld>
            <a:endParaRPr lang="en-US"/>
          </a:p>
        </p:txBody>
      </p:sp>
    </p:spTree>
    <p:extLst>
      <p:ext uri="{BB962C8B-B14F-4D97-AF65-F5344CB8AC3E}">
        <p14:creationId xmlns:p14="http://schemas.microsoft.com/office/powerpoint/2010/main" val="2601427996"/>
      </p:ext>
    </p:extLst>
  </p:cSld>
  <p:clrMapOvr>
    <a:masterClrMapping/>
  </p:clrMapOvr>
  <mc:AlternateContent xmlns:mc="http://schemas.openxmlformats.org/markup-compatibility/2006" xmlns:p14="http://schemas.microsoft.com/office/powerpoint/2010/main">
    <mc:Choice Requires="p14">
      <p:transition spd="slow" p14:dur="2000" advClick="0" advTm="5652"/>
    </mc:Choice>
    <mc:Fallback xmlns="">
      <p:transition spd="slow" advClick="0" advTm="5652"/>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65A26A0-278F-A546-AF12-FDDC21A31D86}" type="datetimeFigureOut">
              <a:rPr lang="en-US" smtClean="0"/>
              <a:t>12/11/17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A4A8420-B68C-B04B-B943-711F7568FA55}" type="slidenum">
              <a:rPr lang="en-US" smtClean="0"/>
              <a:t>‹#›</a:t>
            </a:fld>
            <a:endParaRPr lang="en-US"/>
          </a:p>
        </p:txBody>
      </p:sp>
    </p:spTree>
    <p:extLst>
      <p:ext uri="{BB962C8B-B14F-4D97-AF65-F5344CB8AC3E}">
        <p14:creationId xmlns:p14="http://schemas.microsoft.com/office/powerpoint/2010/main" val="1061961968"/>
      </p:ext>
    </p:extLst>
  </p:cSld>
  <p:clrMapOvr>
    <a:masterClrMapping/>
  </p:clrMapOvr>
  <mc:AlternateContent xmlns:mc="http://schemas.openxmlformats.org/markup-compatibility/2006" xmlns:p14="http://schemas.microsoft.com/office/powerpoint/2010/main">
    <mc:Choice Requires="p14">
      <p:transition spd="slow" p14:dur="2000" advClick="0" advTm="5652"/>
    </mc:Choice>
    <mc:Fallback xmlns="">
      <p:transition spd="slow" advClick="0" advTm="5652"/>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A10D846-452F-DF44-B44B-96D1BD8CAC43}" type="datetimeFigureOut">
              <a:rPr lang="en-US" smtClean="0"/>
              <a:t>12/11/17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6973E2F-F50A-2C42-90FB-243D4F10618E}" type="slidenum">
              <a:rPr lang="en-US" smtClean="0"/>
              <a:t>‹#›</a:t>
            </a:fld>
            <a:endParaRPr lang="en-US"/>
          </a:p>
        </p:txBody>
      </p:sp>
    </p:spTree>
    <p:extLst>
      <p:ext uri="{BB962C8B-B14F-4D97-AF65-F5344CB8AC3E}">
        <p14:creationId xmlns:p14="http://schemas.microsoft.com/office/powerpoint/2010/main" val="3579014662"/>
      </p:ext>
    </p:extLst>
  </p:cSld>
  <p:clrMapOvr>
    <a:masterClrMapping/>
  </p:clrMapOvr>
  <mc:AlternateContent xmlns:mc="http://schemas.openxmlformats.org/markup-compatibility/2006" xmlns:p14="http://schemas.microsoft.com/office/powerpoint/2010/main">
    <mc:Choice Requires="p14">
      <p:transition spd="slow" p14:dur="2000" advClick="0" advTm="5652"/>
    </mc:Choice>
    <mc:Fallback xmlns="">
      <p:transition spd="slow" advClick="0" advTm="5652"/>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A10D846-452F-DF44-B44B-96D1BD8CAC43}" type="datetimeFigureOut">
              <a:rPr lang="en-US" smtClean="0"/>
              <a:t>12/11/17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6973E2F-F50A-2C42-90FB-243D4F10618E}" type="slidenum">
              <a:rPr lang="en-US" smtClean="0"/>
              <a:t>‹#›</a:t>
            </a:fld>
            <a:endParaRPr lang="en-US"/>
          </a:p>
        </p:txBody>
      </p:sp>
    </p:spTree>
    <p:extLst>
      <p:ext uri="{BB962C8B-B14F-4D97-AF65-F5344CB8AC3E}">
        <p14:creationId xmlns:p14="http://schemas.microsoft.com/office/powerpoint/2010/main" val="1568588152"/>
      </p:ext>
    </p:extLst>
  </p:cSld>
  <p:clrMapOvr>
    <a:masterClrMapping/>
  </p:clrMapOvr>
  <mc:AlternateContent xmlns:mc="http://schemas.openxmlformats.org/markup-compatibility/2006" xmlns:p14="http://schemas.microsoft.com/office/powerpoint/2010/main">
    <mc:Choice Requires="p14">
      <p:transition spd="slow" p14:dur="2000" advClick="0" advTm="5652"/>
    </mc:Choice>
    <mc:Fallback xmlns="">
      <p:transition spd="slow" advClick="0" advTm="5652"/>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A10D846-452F-DF44-B44B-96D1BD8CAC43}" type="datetimeFigureOut">
              <a:rPr lang="en-US" smtClean="0"/>
              <a:t>12/11/17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6973E2F-F50A-2C42-90FB-243D4F10618E}" type="slidenum">
              <a:rPr lang="en-US" smtClean="0"/>
              <a:t>‹#›</a:t>
            </a:fld>
            <a:endParaRPr lang="en-US"/>
          </a:p>
        </p:txBody>
      </p:sp>
    </p:spTree>
    <p:extLst>
      <p:ext uri="{BB962C8B-B14F-4D97-AF65-F5344CB8AC3E}">
        <p14:creationId xmlns:p14="http://schemas.microsoft.com/office/powerpoint/2010/main" val="1082625145"/>
      </p:ext>
    </p:extLst>
  </p:cSld>
  <p:clrMapOvr>
    <a:masterClrMapping/>
  </p:clrMapOvr>
  <mc:AlternateContent xmlns:mc="http://schemas.openxmlformats.org/markup-compatibility/2006" xmlns:p14="http://schemas.microsoft.com/office/powerpoint/2010/main">
    <mc:Choice Requires="p14">
      <p:transition spd="slow" p14:dur="2000" advClick="0" advTm="5652"/>
    </mc:Choice>
    <mc:Fallback xmlns="">
      <p:transition spd="slow" advClick="0" advTm="5652"/>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A10D846-452F-DF44-B44B-96D1BD8CAC43}" type="datetimeFigureOut">
              <a:rPr lang="en-US" smtClean="0"/>
              <a:t>12/11/17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6973E2F-F50A-2C42-90FB-243D4F10618E}" type="slidenum">
              <a:rPr lang="en-US" smtClean="0"/>
              <a:t>‹#›</a:t>
            </a:fld>
            <a:endParaRPr lang="en-US"/>
          </a:p>
        </p:txBody>
      </p:sp>
    </p:spTree>
    <p:extLst>
      <p:ext uri="{BB962C8B-B14F-4D97-AF65-F5344CB8AC3E}">
        <p14:creationId xmlns:p14="http://schemas.microsoft.com/office/powerpoint/2010/main" val="384374324"/>
      </p:ext>
    </p:extLst>
  </p:cSld>
  <p:clrMapOvr>
    <a:masterClrMapping/>
  </p:clrMapOvr>
  <mc:AlternateContent xmlns:mc="http://schemas.openxmlformats.org/markup-compatibility/2006" xmlns:p14="http://schemas.microsoft.com/office/powerpoint/2010/main">
    <mc:Choice Requires="p14">
      <p:transition spd="slow" p14:dur="2000" advClick="0" advTm="5652"/>
    </mc:Choice>
    <mc:Fallback xmlns="">
      <p:transition spd="slow" advClick="0" advTm="5652"/>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5A10D846-452F-DF44-B44B-96D1BD8CAC43}" type="datetimeFigureOut">
              <a:rPr lang="en-US" smtClean="0"/>
              <a:t>12/11/17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F6973E2F-F50A-2C42-90FB-243D4F10618E}" type="slidenum">
              <a:rPr lang="en-US" smtClean="0"/>
              <a:t>‹#›</a:t>
            </a:fld>
            <a:endParaRPr lang="en-US"/>
          </a:p>
        </p:txBody>
      </p:sp>
    </p:spTree>
    <p:extLst>
      <p:ext uri="{BB962C8B-B14F-4D97-AF65-F5344CB8AC3E}">
        <p14:creationId xmlns:p14="http://schemas.microsoft.com/office/powerpoint/2010/main" val="3548201987"/>
      </p:ext>
    </p:extLst>
  </p:cSld>
  <p:clrMapOvr>
    <a:masterClrMapping/>
  </p:clrMapOvr>
  <mc:AlternateContent xmlns:mc="http://schemas.openxmlformats.org/markup-compatibility/2006" xmlns:p14="http://schemas.microsoft.com/office/powerpoint/2010/main">
    <mc:Choice Requires="p14">
      <p:transition spd="slow" p14:dur="2000" advClick="0" advTm="5652"/>
    </mc:Choice>
    <mc:Fallback xmlns="">
      <p:transition spd="slow" advClick="0" advTm="5652"/>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A10D846-452F-DF44-B44B-96D1BD8CAC43}" type="datetimeFigureOut">
              <a:rPr lang="en-US" smtClean="0"/>
              <a:t>12/11/17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6973E2F-F50A-2C42-90FB-243D4F10618E}" type="slidenum">
              <a:rPr lang="en-US" smtClean="0"/>
              <a:t>‹#›</a:t>
            </a:fld>
            <a:endParaRPr lang="en-US"/>
          </a:p>
        </p:txBody>
      </p:sp>
    </p:spTree>
    <p:extLst>
      <p:ext uri="{BB962C8B-B14F-4D97-AF65-F5344CB8AC3E}">
        <p14:creationId xmlns:p14="http://schemas.microsoft.com/office/powerpoint/2010/main" val="3175890409"/>
      </p:ext>
    </p:extLst>
  </p:cSld>
  <p:clrMapOvr>
    <a:masterClrMapping/>
  </p:clrMapOvr>
  <mc:AlternateContent xmlns:mc="http://schemas.openxmlformats.org/markup-compatibility/2006" xmlns:p14="http://schemas.microsoft.com/office/powerpoint/2010/main">
    <mc:Choice Requires="p14">
      <p:transition spd="slow" p14:dur="2000" advClick="0" advTm="5652"/>
    </mc:Choice>
    <mc:Fallback xmlns="">
      <p:transition spd="slow" advClick="0" advTm="5652"/>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A10D846-452F-DF44-B44B-96D1BD8CAC43}" type="datetimeFigureOut">
              <a:rPr lang="en-US" smtClean="0"/>
              <a:t>12/11/17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6973E2F-F50A-2C42-90FB-243D4F10618E}" type="slidenum">
              <a:rPr lang="en-US" smtClean="0"/>
              <a:t>‹#›</a:t>
            </a:fld>
            <a:endParaRPr lang="en-US"/>
          </a:p>
        </p:txBody>
      </p:sp>
    </p:spTree>
    <p:extLst>
      <p:ext uri="{BB962C8B-B14F-4D97-AF65-F5344CB8AC3E}">
        <p14:creationId xmlns:p14="http://schemas.microsoft.com/office/powerpoint/2010/main" val="4268915176"/>
      </p:ext>
    </p:extLst>
  </p:cSld>
  <p:clrMapOvr>
    <a:masterClrMapping/>
  </p:clrMapOvr>
  <mc:AlternateContent xmlns:mc="http://schemas.openxmlformats.org/markup-compatibility/2006" xmlns:p14="http://schemas.microsoft.com/office/powerpoint/2010/main">
    <mc:Choice Requires="p14">
      <p:transition spd="slow" p14:dur="2000" advClick="0" advTm="5652"/>
    </mc:Choice>
    <mc:Fallback xmlns="">
      <p:transition spd="slow" advClick="0" advTm="5652"/>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A10D846-452F-DF44-B44B-96D1BD8CAC43}" type="datetimeFigureOut">
              <a:rPr lang="en-US" smtClean="0"/>
              <a:t>12/11/17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6973E2F-F50A-2C42-90FB-243D4F10618E}" type="slidenum">
              <a:rPr lang="en-US" smtClean="0"/>
              <a:t>‹#›</a:t>
            </a:fld>
            <a:endParaRPr lang="en-US"/>
          </a:p>
        </p:txBody>
      </p:sp>
    </p:spTree>
    <p:extLst>
      <p:ext uri="{BB962C8B-B14F-4D97-AF65-F5344CB8AC3E}">
        <p14:creationId xmlns:p14="http://schemas.microsoft.com/office/powerpoint/2010/main" val="2538453445"/>
      </p:ext>
    </p:extLst>
  </p:cSld>
  <p:clrMapOvr>
    <a:masterClrMapping/>
  </p:clrMapOvr>
  <mc:AlternateContent xmlns:mc="http://schemas.openxmlformats.org/markup-compatibility/2006" xmlns:p14="http://schemas.microsoft.com/office/powerpoint/2010/main">
    <mc:Choice Requires="p14">
      <p:transition spd="slow" p14:dur="2000" advClick="0" advTm="5652"/>
    </mc:Choice>
    <mc:Fallback xmlns="">
      <p:transition spd="slow" advClick="0" advTm="5652"/>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65A26A0-278F-A546-AF12-FDDC21A31D86}" type="datetimeFigureOut">
              <a:rPr lang="en-US" smtClean="0"/>
              <a:t>12/11/17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A4A8420-B68C-B04B-B943-711F7568FA55}" type="slidenum">
              <a:rPr lang="en-US" smtClean="0"/>
              <a:t>‹#›</a:t>
            </a:fld>
            <a:endParaRPr lang="en-US"/>
          </a:p>
        </p:txBody>
      </p:sp>
    </p:spTree>
    <p:extLst>
      <p:ext uri="{BB962C8B-B14F-4D97-AF65-F5344CB8AC3E}">
        <p14:creationId xmlns:p14="http://schemas.microsoft.com/office/powerpoint/2010/main" val="1506927097"/>
      </p:ext>
    </p:extLst>
  </p:cSld>
  <p:clrMapOvr>
    <a:masterClrMapping/>
  </p:clrMapOvr>
  <mc:AlternateContent xmlns:mc="http://schemas.openxmlformats.org/markup-compatibility/2006" xmlns:p14="http://schemas.microsoft.com/office/powerpoint/2010/main">
    <mc:Choice Requires="p14">
      <p:transition spd="slow" p14:dur="2000" advClick="0" advTm="5652"/>
    </mc:Choice>
    <mc:Fallback xmlns="">
      <p:transition spd="slow" advClick="0" advTm="5652"/>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A10D846-452F-DF44-B44B-96D1BD8CAC43}" type="datetimeFigureOut">
              <a:rPr lang="en-US" smtClean="0"/>
              <a:t>12/11/17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6973E2F-F50A-2C42-90FB-243D4F10618E}" type="slidenum">
              <a:rPr lang="en-US" smtClean="0"/>
              <a:t>‹#›</a:t>
            </a:fld>
            <a:endParaRPr lang="en-US"/>
          </a:p>
        </p:txBody>
      </p:sp>
    </p:spTree>
    <p:extLst>
      <p:ext uri="{BB962C8B-B14F-4D97-AF65-F5344CB8AC3E}">
        <p14:creationId xmlns:p14="http://schemas.microsoft.com/office/powerpoint/2010/main" val="3883651592"/>
      </p:ext>
    </p:extLst>
  </p:cSld>
  <p:clrMapOvr>
    <a:masterClrMapping/>
  </p:clrMapOvr>
  <mc:AlternateContent xmlns:mc="http://schemas.openxmlformats.org/markup-compatibility/2006" xmlns:p14="http://schemas.microsoft.com/office/powerpoint/2010/main">
    <mc:Choice Requires="p14">
      <p:transition spd="slow" p14:dur="2000" advClick="0" advTm="5652"/>
    </mc:Choice>
    <mc:Fallback xmlns="">
      <p:transition spd="slow" advClick="0" advTm="5652"/>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A10D846-452F-DF44-B44B-96D1BD8CAC43}" type="datetimeFigureOut">
              <a:rPr lang="en-US" smtClean="0"/>
              <a:t>12/11/17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6973E2F-F50A-2C42-90FB-243D4F10618E}" type="slidenum">
              <a:rPr lang="en-US" smtClean="0"/>
              <a:t>‹#›</a:t>
            </a:fld>
            <a:endParaRPr lang="en-US"/>
          </a:p>
        </p:txBody>
      </p:sp>
    </p:spTree>
    <p:extLst>
      <p:ext uri="{BB962C8B-B14F-4D97-AF65-F5344CB8AC3E}">
        <p14:creationId xmlns:p14="http://schemas.microsoft.com/office/powerpoint/2010/main" val="112004463"/>
      </p:ext>
    </p:extLst>
  </p:cSld>
  <p:clrMapOvr>
    <a:masterClrMapping/>
  </p:clrMapOvr>
  <mc:AlternateContent xmlns:mc="http://schemas.openxmlformats.org/markup-compatibility/2006" xmlns:p14="http://schemas.microsoft.com/office/powerpoint/2010/main">
    <mc:Choice Requires="p14">
      <p:transition spd="slow" p14:dur="2000" advClick="0" advTm="5652"/>
    </mc:Choice>
    <mc:Fallback xmlns="">
      <p:transition spd="slow" advClick="0" advTm="5652"/>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A10D846-452F-DF44-B44B-96D1BD8CAC43}" type="datetimeFigureOut">
              <a:rPr lang="en-US" smtClean="0"/>
              <a:t>12/11/17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6973E2F-F50A-2C42-90FB-243D4F10618E}" type="slidenum">
              <a:rPr lang="en-US" smtClean="0"/>
              <a:t>‹#›</a:t>
            </a:fld>
            <a:endParaRPr lang="en-US"/>
          </a:p>
        </p:txBody>
      </p:sp>
    </p:spTree>
    <p:extLst>
      <p:ext uri="{BB962C8B-B14F-4D97-AF65-F5344CB8AC3E}">
        <p14:creationId xmlns:p14="http://schemas.microsoft.com/office/powerpoint/2010/main" val="3086965157"/>
      </p:ext>
    </p:extLst>
  </p:cSld>
  <p:clrMapOvr>
    <a:masterClrMapping/>
  </p:clrMapOvr>
  <mc:AlternateContent xmlns:mc="http://schemas.openxmlformats.org/markup-compatibility/2006" xmlns:p14="http://schemas.microsoft.com/office/powerpoint/2010/main">
    <mc:Choice Requires="p14">
      <p:transition spd="slow" p14:dur="2000" advClick="0" advTm="5652"/>
    </mc:Choice>
    <mc:Fallback xmlns="">
      <p:transition spd="slow" advClick="0" advTm="5652"/>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65A26A0-278F-A546-AF12-FDDC21A31D86}" type="datetimeFigureOut">
              <a:rPr lang="en-US" smtClean="0"/>
              <a:t>12/11/17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A4A8420-B68C-B04B-B943-711F7568FA55}" type="slidenum">
              <a:rPr lang="en-US" smtClean="0"/>
              <a:t>‹#›</a:t>
            </a:fld>
            <a:endParaRPr lang="en-US"/>
          </a:p>
        </p:txBody>
      </p:sp>
    </p:spTree>
    <p:extLst>
      <p:ext uri="{BB962C8B-B14F-4D97-AF65-F5344CB8AC3E}">
        <p14:creationId xmlns:p14="http://schemas.microsoft.com/office/powerpoint/2010/main" val="2326804082"/>
      </p:ext>
    </p:extLst>
  </p:cSld>
  <p:clrMapOvr>
    <a:masterClrMapping/>
  </p:clrMapOvr>
  <mc:AlternateContent xmlns:mc="http://schemas.openxmlformats.org/markup-compatibility/2006" xmlns:p14="http://schemas.microsoft.com/office/powerpoint/2010/main">
    <mc:Choice Requires="p14">
      <p:transition spd="slow" p14:dur="2000" advClick="0" advTm="5652"/>
    </mc:Choice>
    <mc:Fallback xmlns="">
      <p:transition spd="slow" advClick="0" advTm="5652"/>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65A26A0-278F-A546-AF12-FDDC21A31D86}" type="datetimeFigureOut">
              <a:rPr lang="en-US" smtClean="0"/>
              <a:t>12/11/17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A4A8420-B68C-B04B-B943-711F7568FA55}" type="slidenum">
              <a:rPr lang="en-US" smtClean="0"/>
              <a:t>‹#›</a:t>
            </a:fld>
            <a:endParaRPr lang="en-US"/>
          </a:p>
        </p:txBody>
      </p:sp>
    </p:spTree>
    <p:extLst>
      <p:ext uri="{BB962C8B-B14F-4D97-AF65-F5344CB8AC3E}">
        <p14:creationId xmlns:p14="http://schemas.microsoft.com/office/powerpoint/2010/main" val="3892122621"/>
      </p:ext>
    </p:extLst>
  </p:cSld>
  <p:clrMapOvr>
    <a:masterClrMapping/>
  </p:clrMapOvr>
  <mc:AlternateContent xmlns:mc="http://schemas.openxmlformats.org/markup-compatibility/2006" xmlns:p14="http://schemas.microsoft.com/office/powerpoint/2010/main">
    <mc:Choice Requires="p14">
      <p:transition spd="slow" p14:dur="2000" advClick="0" advTm="5652"/>
    </mc:Choice>
    <mc:Fallback xmlns="">
      <p:transition spd="slow" advClick="0" advTm="5652"/>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65A26A0-278F-A546-AF12-FDDC21A31D86}" type="datetimeFigureOut">
              <a:rPr lang="en-US" smtClean="0"/>
              <a:t>12/11/17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AA4A8420-B68C-B04B-B943-711F7568FA55}" type="slidenum">
              <a:rPr lang="en-US" smtClean="0"/>
              <a:t>‹#›</a:t>
            </a:fld>
            <a:endParaRPr lang="en-US"/>
          </a:p>
        </p:txBody>
      </p:sp>
    </p:spTree>
    <p:extLst>
      <p:ext uri="{BB962C8B-B14F-4D97-AF65-F5344CB8AC3E}">
        <p14:creationId xmlns:p14="http://schemas.microsoft.com/office/powerpoint/2010/main" val="572672589"/>
      </p:ext>
    </p:extLst>
  </p:cSld>
  <p:clrMapOvr>
    <a:masterClrMapping/>
  </p:clrMapOvr>
  <mc:AlternateContent xmlns:mc="http://schemas.openxmlformats.org/markup-compatibility/2006" xmlns:p14="http://schemas.microsoft.com/office/powerpoint/2010/main">
    <mc:Choice Requires="p14">
      <p:transition spd="slow" p14:dur="2000" advClick="0" advTm="5652"/>
    </mc:Choice>
    <mc:Fallback xmlns="">
      <p:transition spd="slow" advClick="0" advTm="5652"/>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65A26A0-278F-A546-AF12-FDDC21A31D86}" type="datetimeFigureOut">
              <a:rPr lang="en-US" smtClean="0"/>
              <a:t>12/11/17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A4A8420-B68C-B04B-B943-711F7568FA55}" type="slidenum">
              <a:rPr lang="en-US" smtClean="0"/>
              <a:t>‹#›</a:t>
            </a:fld>
            <a:endParaRPr lang="en-US"/>
          </a:p>
        </p:txBody>
      </p:sp>
    </p:spTree>
    <p:extLst>
      <p:ext uri="{BB962C8B-B14F-4D97-AF65-F5344CB8AC3E}">
        <p14:creationId xmlns:p14="http://schemas.microsoft.com/office/powerpoint/2010/main" val="2785210101"/>
      </p:ext>
    </p:extLst>
  </p:cSld>
  <p:clrMapOvr>
    <a:masterClrMapping/>
  </p:clrMapOvr>
  <mc:AlternateContent xmlns:mc="http://schemas.openxmlformats.org/markup-compatibility/2006" xmlns:p14="http://schemas.microsoft.com/office/powerpoint/2010/main">
    <mc:Choice Requires="p14">
      <p:transition spd="slow" p14:dur="2000" advClick="0" advTm="5652"/>
    </mc:Choice>
    <mc:Fallback xmlns="">
      <p:transition spd="slow" advClick="0" advTm="5652"/>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65A26A0-278F-A546-AF12-FDDC21A31D86}" type="datetimeFigureOut">
              <a:rPr lang="en-US" smtClean="0"/>
              <a:t>12/11/17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A4A8420-B68C-B04B-B943-711F7568FA55}" type="slidenum">
              <a:rPr lang="en-US" smtClean="0"/>
              <a:t>‹#›</a:t>
            </a:fld>
            <a:endParaRPr lang="en-US"/>
          </a:p>
        </p:txBody>
      </p:sp>
    </p:spTree>
    <p:extLst>
      <p:ext uri="{BB962C8B-B14F-4D97-AF65-F5344CB8AC3E}">
        <p14:creationId xmlns:p14="http://schemas.microsoft.com/office/powerpoint/2010/main" val="4132440825"/>
      </p:ext>
    </p:extLst>
  </p:cSld>
  <p:clrMapOvr>
    <a:masterClrMapping/>
  </p:clrMapOvr>
  <mc:AlternateContent xmlns:mc="http://schemas.openxmlformats.org/markup-compatibility/2006" xmlns:p14="http://schemas.microsoft.com/office/powerpoint/2010/main">
    <mc:Choice Requires="p14">
      <p:transition spd="slow" p14:dur="2000" advClick="0" advTm="5652"/>
    </mc:Choice>
    <mc:Fallback xmlns="">
      <p:transition spd="slow" advClick="0" advTm="5652"/>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65A26A0-278F-A546-AF12-FDDC21A31D86}" type="datetimeFigureOut">
              <a:rPr lang="en-US" smtClean="0"/>
              <a:t>12/11/17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A4A8420-B68C-B04B-B943-711F7568FA55}" type="slidenum">
              <a:rPr lang="en-US" smtClean="0"/>
              <a:t>‹#›</a:t>
            </a:fld>
            <a:endParaRPr lang="en-US"/>
          </a:p>
        </p:txBody>
      </p:sp>
    </p:spTree>
    <p:extLst>
      <p:ext uri="{BB962C8B-B14F-4D97-AF65-F5344CB8AC3E}">
        <p14:creationId xmlns:p14="http://schemas.microsoft.com/office/powerpoint/2010/main" val="3427965486"/>
      </p:ext>
    </p:extLst>
  </p:cSld>
  <p:clrMapOvr>
    <a:masterClrMapping/>
  </p:clrMapOvr>
  <mc:AlternateContent xmlns:mc="http://schemas.openxmlformats.org/markup-compatibility/2006" xmlns:p14="http://schemas.microsoft.com/office/powerpoint/2010/main">
    <mc:Choice Requires="p14">
      <p:transition spd="slow" p14:dur="2000" advClick="0" advTm="5652"/>
    </mc:Choice>
    <mc:Fallback xmlns="">
      <p:transition spd="slow" advClick="0" advTm="5652"/>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65A26A0-278F-A546-AF12-FDDC21A31D86}" type="datetimeFigureOut">
              <a:rPr lang="en-US" smtClean="0"/>
              <a:t>12/11/17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A4A8420-B68C-B04B-B943-711F7568FA55}" type="slidenum">
              <a:rPr lang="en-US" smtClean="0"/>
              <a:t>‹#›</a:t>
            </a:fld>
            <a:endParaRPr lang="en-US"/>
          </a:p>
        </p:txBody>
      </p:sp>
    </p:spTree>
    <p:extLst>
      <p:ext uri="{BB962C8B-B14F-4D97-AF65-F5344CB8AC3E}">
        <p14:creationId xmlns:p14="http://schemas.microsoft.com/office/powerpoint/2010/main" val="1278384714"/>
      </p:ext>
    </p:extLst>
  </p:cSld>
  <p:clrMapOvr>
    <a:masterClrMapping/>
  </p:clrMapOvr>
  <mc:AlternateContent xmlns:mc="http://schemas.openxmlformats.org/markup-compatibility/2006" xmlns:p14="http://schemas.microsoft.com/office/powerpoint/2010/main">
    <mc:Choice Requires="p14">
      <p:transition spd="slow" p14:dur="2000" advClick="0" advTm="5652"/>
    </mc:Choice>
    <mc:Fallback xmlns="">
      <p:transition spd="slow" advClick="0" advTm="5652"/>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National CKD Audit Logo.jpg"/>
          <p:cNvPicPr>
            <a:picLocks noChangeAspect="1"/>
          </p:cNvPicPr>
          <p:nvPr userDrawn="1"/>
        </p:nvPicPr>
        <p:blipFill rotWithShape="1">
          <a:blip r:embed="rId13" cstate="screen">
            <a:extLst>
              <a:ext uri="{28A0092B-C50C-407E-A947-70E740481C1C}">
                <a14:useLocalDpi xmlns:a14="http://schemas.microsoft.com/office/drawing/2010/main"/>
              </a:ext>
            </a:extLst>
          </a:blip>
          <a:srcRect/>
          <a:stretch/>
        </p:blipFill>
        <p:spPr>
          <a:xfrm>
            <a:off x="5941836" y="6143021"/>
            <a:ext cx="2929645" cy="491926"/>
          </a:xfrm>
          <a:prstGeom prst="rect">
            <a:avLst/>
          </a:prstGeom>
        </p:spPr>
      </p:pic>
    </p:spTree>
    <p:extLst>
      <p:ext uri="{BB962C8B-B14F-4D97-AF65-F5344CB8AC3E}">
        <p14:creationId xmlns:p14="http://schemas.microsoft.com/office/powerpoint/2010/main" val="11092973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5652"/>
    </mc:Choice>
    <mc:Fallback xmlns="">
      <p:transition spd="slow" advClick="0" advTm="5652"/>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92304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advClick="0" advTm="5652"/>
    </mc:Choice>
    <mc:Fallback xmlns="">
      <p:transition spd="slow" advClick="0" advTm="5652"/>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2.xml"/><Relationship Id="rId3" Type="http://schemas.openxmlformats.org/officeDocument/2006/relationships/image" Target="../media/image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4.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4.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4.jpg"/></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4.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2.xml"/><Relationship Id="rId3" Type="http://schemas.openxmlformats.org/officeDocument/2006/relationships/image" Target="../media/image3.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2.xml"/><Relationship Id="rId3" Type="http://schemas.openxmlformats.org/officeDocument/2006/relationships/image" Target="../media/image3.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2.xml"/><Relationship Id="rId3" Type="http://schemas.openxmlformats.org/officeDocument/2006/relationships/image" Target="../media/image3.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8.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2.xml"/><Relationship Id="rId3"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2.xml"/><Relationship Id="rId3"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9221 CKD Audit Report Summary Video Slides 2017 - Cover.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35529" cy="6858000"/>
          </a:xfrm>
          <a:prstGeom prst="rect">
            <a:avLst/>
          </a:prstGeom>
        </p:spPr>
      </p:pic>
    </p:spTree>
    <p:extLst>
      <p:ext uri="{BB962C8B-B14F-4D97-AF65-F5344CB8AC3E}">
        <p14:creationId xmlns:p14="http://schemas.microsoft.com/office/powerpoint/2010/main" val="3140595920"/>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CKD Report - Google Fusion Tables CMYK copy.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4741333" cy="6858000"/>
          </a:xfrm>
          <a:prstGeom prst="rect">
            <a:avLst/>
          </a:prstGeom>
        </p:spPr>
      </p:pic>
      <p:sp>
        <p:nvSpPr>
          <p:cNvPr id="12" name="TextBox 11"/>
          <p:cNvSpPr txBox="1"/>
          <p:nvPr/>
        </p:nvSpPr>
        <p:spPr>
          <a:xfrm>
            <a:off x="346390" y="320824"/>
            <a:ext cx="3689388" cy="461665"/>
          </a:xfrm>
          <a:prstGeom prst="rect">
            <a:avLst/>
          </a:prstGeom>
          <a:noFill/>
        </p:spPr>
        <p:txBody>
          <a:bodyPr wrap="square" rtlCol="0">
            <a:spAutoFit/>
          </a:bodyPr>
          <a:lstStyle/>
          <a:p>
            <a:r>
              <a:rPr lang="en-GB" sz="1200" dirty="0">
                <a:solidFill>
                  <a:srgbClr val="0A5DAC"/>
                </a:solidFill>
              </a:rPr>
              <a:t>Map of coverage of NCKDA within practices using </a:t>
            </a:r>
            <a:r>
              <a:rPr lang="en-GB" sz="1200" dirty="0" err="1">
                <a:solidFill>
                  <a:srgbClr val="0A5DAC"/>
                </a:solidFill>
              </a:rPr>
              <a:t>Informatic</a:t>
            </a:r>
            <a:r>
              <a:rPr lang="en-GB" sz="1200" dirty="0">
                <a:solidFill>
                  <a:srgbClr val="0A5DAC"/>
                </a:solidFill>
              </a:rPr>
              <a:t> Audit Plus software</a:t>
            </a:r>
          </a:p>
        </p:txBody>
      </p:sp>
      <p:sp>
        <p:nvSpPr>
          <p:cNvPr id="13" name="TextBox 12"/>
          <p:cNvSpPr txBox="1"/>
          <p:nvPr/>
        </p:nvSpPr>
        <p:spPr>
          <a:xfrm>
            <a:off x="10635392" y="-590073"/>
            <a:ext cx="184666" cy="369332"/>
          </a:xfrm>
          <a:prstGeom prst="rect">
            <a:avLst/>
          </a:prstGeom>
          <a:noFill/>
        </p:spPr>
        <p:txBody>
          <a:bodyPr wrap="none" rtlCol="0">
            <a:spAutoFit/>
          </a:bodyPr>
          <a:lstStyle/>
          <a:p>
            <a:endParaRPr lang="en-US" dirty="0"/>
          </a:p>
        </p:txBody>
      </p:sp>
      <p:sp>
        <p:nvSpPr>
          <p:cNvPr id="14" name="Content Placeholder 11"/>
          <p:cNvSpPr>
            <a:spLocks noGrp="1"/>
          </p:cNvSpPr>
          <p:nvPr>
            <p:ph sz="half" idx="4294967295"/>
          </p:nvPr>
        </p:nvSpPr>
        <p:spPr>
          <a:xfrm>
            <a:off x="5146240" y="1103446"/>
            <a:ext cx="3703699" cy="1843549"/>
          </a:xfrm>
          <a:prstGeom prst="rect">
            <a:avLst/>
          </a:prstGeom>
        </p:spPr>
        <p:txBody>
          <a:bodyPr/>
          <a:lstStyle/>
          <a:p>
            <a:pPr marL="0" indent="0">
              <a:buNone/>
            </a:pPr>
            <a:r>
              <a:rPr lang="en-GB" sz="2400" dirty="0">
                <a:solidFill>
                  <a:srgbClr val="0C6AA2"/>
                </a:solidFill>
              </a:rPr>
              <a:t>Aims</a:t>
            </a:r>
            <a:r>
              <a:rPr lang="en-GB" sz="2400" dirty="0" smtClean="0">
                <a:solidFill>
                  <a:srgbClr val="0C6AA2"/>
                </a:solidFill>
              </a:rPr>
              <a:t>: </a:t>
            </a:r>
            <a:r>
              <a:rPr lang="en-GB" dirty="0" smtClean="0">
                <a:solidFill>
                  <a:srgbClr val="0A5DAC"/>
                </a:solidFill>
              </a:rPr>
              <a:t/>
            </a:r>
            <a:br>
              <a:rPr lang="en-GB" dirty="0" smtClean="0">
                <a:solidFill>
                  <a:srgbClr val="0A5DAC"/>
                </a:solidFill>
              </a:rPr>
            </a:br>
            <a:r>
              <a:rPr lang="en-GB" sz="800" dirty="0" smtClean="0">
                <a:solidFill>
                  <a:srgbClr val="0A5DAC"/>
                </a:solidFill>
              </a:rPr>
              <a:t> </a:t>
            </a:r>
            <a:endParaRPr lang="en-GB" dirty="0">
              <a:solidFill>
                <a:srgbClr val="0A5DAC"/>
              </a:solidFill>
            </a:endParaRPr>
          </a:p>
          <a:p>
            <a:pPr lvl="1">
              <a:buClr>
                <a:srgbClr val="0A5DAC"/>
              </a:buClr>
              <a:buFont typeface="Arial"/>
              <a:buChar char="•"/>
            </a:pPr>
            <a:r>
              <a:rPr lang="en-GB" sz="1800" dirty="0">
                <a:solidFill>
                  <a:schemeClr val="tx1">
                    <a:lumMod val="65000"/>
                    <a:lumOff val="35000"/>
                  </a:schemeClr>
                </a:solidFill>
              </a:rPr>
              <a:t>To review identification and management of CKD in primary </a:t>
            </a:r>
            <a:r>
              <a:rPr lang="en-GB" sz="1800" dirty="0" smtClean="0">
                <a:solidFill>
                  <a:schemeClr val="tx1">
                    <a:lumMod val="65000"/>
                    <a:lumOff val="35000"/>
                  </a:schemeClr>
                </a:solidFill>
              </a:rPr>
              <a:t>care</a:t>
            </a:r>
          </a:p>
          <a:p>
            <a:pPr marL="457200" lvl="1" indent="0">
              <a:buClr>
                <a:srgbClr val="0A5DAC"/>
              </a:buClr>
              <a:buNone/>
            </a:pPr>
            <a:endParaRPr lang="en-GB" sz="800" dirty="0">
              <a:solidFill>
                <a:srgbClr val="595959"/>
              </a:solidFill>
            </a:endParaRPr>
          </a:p>
          <a:p>
            <a:pPr lvl="1">
              <a:buClr>
                <a:srgbClr val="0A5DAC"/>
              </a:buClr>
              <a:buFont typeface="Arial"/>
              <a:buChar char="•"/>
            </a:pPr>
            <a:r>
              <a:rPr lang="en-GB" sz="1800" dirty="0">
                <a:solidFill>
                  <a:srgbClr val="595959"/>
                </a:solidFill>
              </a:rPr>
              <a:t>To describe patient outcomes </a:t>
            </a:r>
          </a:p>
        </p:txBody>
      </p:sp>
      <p:sp>
        <p:nvSpPr>
          <p:cNvPr id="15" name="Content Placeholder 11"/>
          <p:cNvSpPr>
            <a:spLocks noGrp="1"/>
          </p:cNvSpPr>
          <p:nvPr>
            <p:ph sz="half" idx="4294967295"/>
          </p:nvPr>
        </p:nvSpPr>
        <p:spPr>
          <a:xfrm>
            <a:off x="5146240" y="3399601"/>
            <a:ext cx="3900070" cy="1843549"/>
          </a:xfrm>
          <a:prstGeom prst="rect">
            <a:avLst/>
          </a:prstGeom>
        </p:spPr>
        <p:txBody>
          <a:bodyPr/>
          <a:lstStyle/>
          <a:p>
            <a:pPr marL="0" indent="0">
              <a:buNone/>
            </a:pPr>
            <a:r>
              <a:rPr lang="en-GB" sz="2400" dirty="0">
                <a:solidFill>
                  <a:srgbClr val="0C6AA2"/>
                </a:solidFill>
              </a:rPr>
              <a:t>Measures</a:t>
            </a:r>
            <a:r>
              <a:rPr lang="en-GB" sz="2400" dirty="0" smtClean="0">
                <a:solidFill>
                  <a:srgbClr val="0C6AA2"/>
                </a:solidFill>
              </a:rPr>
              <a:t>:</a:t>
            </a:r>
          </a:p>
          <a:p>
            <a:pPr marL="0" indent="0">
              <a:buNone/>
            </a:pPr>
            <a:r>
              <a:rPr lang="en-GB" sz="800" dirty="0">
                <a:solidFill>
                  <a:srgbClr val="0A5DAC"/>
                </a:solidFill>
              </a:rPr>
              <a:t> </a:t>
            </a:r>
          </a:p>
          <a:p>
            <a:pPr lvl="1">
              <a:buClr>
                <a:srgbClr val="0A5DAC"/>
              </a:buClr>
              <a:buFont typeface="Arial"/>
              <a:buChar char="•"/>
            </a:pPr>
            <a:r>
              <a:rPr lang="en-GB" sz="1800" dirty="0">
                <a:solidFill>
                  <a:srgbClr val="595959"/>
                </a:solidFill>
              </a:rPr>
              <a:t>Performance against NICE quality standards</a:t>
            </a:r>
          </a:p>
          <a:p>
            <a:pPr marL="457200" lvl="1" indent="0">
              <a:buClr>
                <a:srgbClr val="0A5DAC"/>
              </a:buClr>
              <a:buNone/>
            </a:pPr>
            <a:endParaRPr lang="en-GB" sz="800" dirty="0">
              <a:solidFill>
                <a:srgbClr val="595959"/>
              </a:solidFill>
            </a:endParaRPr>
          </a:p>
          <a:p>
            <a:pPr lvl="1">
              <a:buClr>
                <a:srgbClr val="0A5DAC"/>
              </a:buClr>
              <a:buFont typeface="Arial"/>
              <a:buChar char="•"/>
            </a:pPr>
            <a:r>
              <a:rPr lang="en-GB" sz="1800" dirty="0">
                <a:solidFill>
                  <a:srgbClr val="595959"/>
                </a:solidFill>
              </a:rPr>
              <a:t>Variation</a:t>
            </a:r>
          </a:p>
        </p:txBody>
      </p:sp>
      <p:grpSp>
        <p:nvGrpSpPr>
          <p:cNvPr id="2" name="Group 1"/>
          <p:cNvGrpSpPr/>
          <p:nvPr/>
        </p:nvGrpSpPr>
        <p:grpSpPr>
          <a:xfrm>
            <a:off x="445167" y="961424"/>
            <a:ext cx="3360025" cy="369332"/>
            <a:chOff x="445167" y="961424"/>
            <a:chExt cx="3360025" cy="369332"/>
          </a:xfrm>
        </p:grpSpPr>
        <p:sp>
          <p:nvSpPr>
            <p:cNvPr id="8" name="Rectangle 7"/>
            <p:cNvSpPr/>
            <p:nvPr/>
          </p:nvSpPr>
          <p:spPr>
            <a:xfrm>
              <a:off x="445167" y="1073150"/>
              <a:ext cx="206688" cy="206688"/>
            </a:xfrm>
            <a:prstGeom prst="rect">
              <a:avLst/>
            </a:prstGeom>
            <a:solidFill>
              <a:srgbClr val="5FB53F"/>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8" name="TextBox 17"/>
            <p:cNvSpPr txBox="1"/>
            <p:nvPr/>
          </p:nvSpPr>
          <p:spPr>
            <a:xfrm>
              <a:off x="746892" y="961424"/>
              <a:ext cx="3058300" cy="369332"/>
            </a:xfrm>
            <a:prstGeom prst="rect">
              <a:avLst/>
            </a:prstGeom>
            <a:noFill/>
          </p:spPr>
          <p:txBody>
            <a:bodyPr wrap="square" rtlCol="0">
              <a:spAutoFit/>
            </a:bodyPr>
            <a:lstStyle/>
            <a:p>
              <a:r>
                <a:rPr lang="en-US" dirty="0" smtClean="0">
                  <a:solidFill>
                    <a:schemeClr val="bg1"/>
                  </a:solidFill>
                </a:rPr>
                <a:t>&gt;75% of possible</a:t>
              </a:r>
              <a:endParaRPr lang="en-US" dirty="0">
                <a:solidFill>
                  <a:schemeClr val="bg1"/>
                </a:solidFill>
              </a:endParaRPr>
            </a:p>
          </p:txBody>
        </p:sp>
      </p:grpSp>
      <p:grpSp>
        <p:nvGrpSpPr>
          <p:cNvPr id="3" name="Group 2"/>
          <p:cNvGrpSpPr/>
          <p:nvPr/>
        </p:nvGrpSpPr>
        <p:grpSpPr>
          <a:xfrm>
            <a:off x="445167" y="1311824"/>
            <a:ext cx="3360025" cy="369332"/>
            <a:chOff x="445167" y="1311824"/>
            <a:chExt cx="3360025" cy="369332"/>
          </a:xfrm>
        </p:grpSpPr>
        <p:sp>
          <p:nvSpPr>
            <p:cNvPr id="7" name="Rectangle 6"/>
            <p:cNvSpPr/>
            <p:nvPr/>
          </p:nvSpPr>
          <p:spPr>
            <a:xfrm>
              <a:off x="445167" y="1409700"/>
              <a:ext cx="206688" cy="206688"/>
            </a:xfrm>
            <a:prstGeom prst="rect">
              <a:avLst/>
            </a:prstGeom>
            <a:solidFill>
              <a:srgbClr val="F4EB24"/>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19" name="TextBox 18"/>
            <p:cNvSpPr txBox="1"/>
            <p:nvPr/>
          </p:nvSpPr>
          <p:spPr>
            <a:xfrm>
              <a:off x="746892" y="1311824"/>
              <a:ext cx="3058300" cy="369332"/>
            </a:xfrm>
            <a:prstGeom prst="rect">
              <a:avLst/>
            </a:prstGeom>
            <a:noFill/>
          </p:spPr>
          <p:txBody>
            <a:bodyPr wrap="square" rtlCol="0">
              <a:spAutoFit/>
            </a:bodyPr>
            <a:lstStyle/>
            <a:p>
              <a:r>
                <a:rPr lang="en-US" dirty="0" smtClean="0">
                  <a:solidFill>
                    <a:schemeClr val="bg1"/>
                  </a:solidFill>
                </a:rPr>
                <a:t>50 – 75%</a:t>
              </a:r>
              <a:endParaRPr lang="en-US" dirty="0">
                <a:solidFill>
                  <a:schemeClr val="bg1"/>
                </a:solidFill>
              </a:endParaRPr>
            </a:p>
          </p:txBody>
        </p:sp>
      </p:grpSp>
      <p:grpSp>
        <p:nvGrpSpPr>
          <p:cNvPr id="4" name="Group 3"/>
          <p:cNvGrpSpPr/>
          <p:nvPr/>
        </p:nvGrpSpPr>
        <p:grpSpPr>
          <a:xfrm>
            <a:off x="445167" y="1652067"/>
            <a:ext cx="3360025" cy="369332"/>
            <a:chOff x="445167" y="1652067"/>
            <a:chExt cx="3360025" cy="369332"/>
          </a:xfrm>
        </p:grpSpPr>
        <p:sp>
          <p:nvSpPr>
            <p:cNvPr id="9" name="Rectangle 8"/>
            <p:cNvSpPr/>
            <p:nvPr/>
          </p:nvSpPr>
          <p:spPr>
            <a:xfrm>
              <a:off x="445167" y="1746250"/>
              <a:ext cx="206688" cy="206688"/>
            </a:xfrm>
            <a:prstGeom prst="rect">
              <a:avLst/>
            </a:prstGeom>
            <a:solidFill>
              <a:srgbClr val="F18928"/>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extBox 19"/>
            <p:cNvSpPr txBox="1"/>
            <p:nvPr/>
          </p:nvSpPr>
          <p:spPr>
            <a:xfrm>
              <a:off x="746892" y="1652067"/>
              <a:ext cx="3058300" cy="369332"/>
            </a:xfrm>
            <a:prstGeom prst="rect">
              <a:avLst/>
            </a:prstGeom>
            <a:noFill/>
          </p:spPr>
          <p:txBody>
            <a:bodyPr wrap="square" rtlCol="0">
              <a:spAutoFit/>
            </a:bodyPr>
            <a:lstStyle/>
            <a:p>
              <a:r>
                <a:rPr lang="en-US" dirty="0" smtClean="0">
                  <a:solidFill>
                    <a:schemeClr val="bg1"/>
                  </a:solidFill>
                </a:rPr>
                <a:t>25 – 50%</a:t>
              </a:r>
              <a:endParaRPr lang="en-US" dirty="0">
                <a:solidFill>
                  <a:schemeClr val="bg1"/>
                </a:solidFill>
              </a:endParaRPr>
            </a:p>
          </p:txBody>
        </p:sp>
      </p:grpSp>
      <p:grpSp>
        <p:nvGrpSpPr>
          <p:cNvPr id="6" name="Group 5"/>
          <p:cNvGrpSpPr/>
          <p:nvPr/>
        </p:nvGrpSpPr>
        <p:grpSpPr>
          <a:xfrm>
            <a:off x="445167" y="1983670"/>
            <a:ext cx="3360025" cy="369332"/>
            <a:chOff x="445167" y="1983670"/>
            <a:chExt cx="3360025" cy="369332"/>
          </a:xfrm>
        </p:grpSpPr>
        <p:sp>
          <p:nvSpPr>
            <p:cNvPr id="10" name="Rectangle 9"/>
            <p:cNvSpPr/>
            <p:nvPr/>
          </p:nvSpPr>
          <p:spPr>
            <a:xfrm>
              <a:off x="445167" y="2082800"/>
              <a:ext cx="206688" cy="206688"/>
            </a:xfrm>
            <a:prstGeom prst="rect">
              <a:avLst/>
            </a:prstGeom>
            <a:solidFill>
              <a:srgbClr val="E51D2B"/>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extBox 20"/>
            <p:cNvSpPr txBox="1"/>
            <p:nvPr/>
          </p:nvSpPr>
          <p:spPr>
            <a:xfrm>
              <a:off x="746892" y="1983670"/>
              <a:ext cx="3058300" cy="369332"/>
            </a:xfrm>
            <a:prstGeom prst="rect">
              <a:avLst/>
            </a:prstGeom>
            <a:noFill/>
          </p:spPr>
          <p:txBody>
            <a:bodyPr wrap="square" rtlCol="0">
              <a:spAutoFit/>
            </a:bodyPr>
            <a:lstStyle/>
            <a:p>
              <a:r>
                <a:rPr lang="en-US" dirty="0" smtClean="0">
                  <a:solidFill>
                    <a:schemeClr val="bg1"/>
                  </a:solidFill>
                </a:rPr>
                <a:t>&lt;25 %</a:t>
              </a:r>
              <a:endParaRPr lang="en-US" dirty="0">
                <a:solidFill>
                  <a:schemeClr val="bg1"/>
                </a:solidFill>
              </a:endParaRPr>
            </a:p>
          </p:txBody>
        </p:sp>
      </p:grpSp>
      <p:grpSp>
        <p:nvGrpSpPr>
          <p:cNvPr id="16" name="Group 15"/>
          <p:cNvGrpSpPr/>
          <p:nvPr/>
        </p:nvGrpSpPr>
        <p:grpSpPr>
          <a:xfrm>
            <a:off x="445167" y="2324780"/>
            <a:ext cx="3360025" cy="369332"/>
            <a:chOff x="445167" y="2324780"/>
            <a:chExt cx="3360025" cy="369332"/>
          </a:xfrm>
        </p:grpSpPr>
        <p:sp>
          <p:nvSpPr>
            <p:cNvPr id="11" name="Rectangle 10"/>
            <p:cNvSpPr/>
            <p:nvPr/>
          </p:nvSpPr>
          <p:spPr>
            <a:xfrm>
              <a:off x="445167" y="2419350"/>
              <a:ext cx="206688" cy="206688"/>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TextBox 21"/>
            <p:cNvSpPr txBox="1"/>
            <p:nvPr/>
          </p:nvSpPr>
          <p:spPr>
            <a:xfrm>
              <a:off x="746892" y="2324780"/>
              <a:ext cx="3058300" cy="369332"/>
            </a:xfrm>
            <a:prstGeom prst="rect">
              <a:avLst/>
            </a:prstGeom>
            <a:noFill/>
          </p:spPr>
          <p:txBody>
            <a:bodyPr wrap="square" rtlCol="0">
              <a:spAutoFit/>
            </a:bodyPr>
            <a:lstStyle/>
            <a:p>
              <a:r>
                <a:rPr lang="en-US" dirty="0" smtClean="0">
                  <a:solidFill>
                    <a:schemeClr val="bg1"/>
                  </a:solidFill>
                </a:rPr>
                <a:t>No possible participants</a:t>
              </a:r>
              <a:endParaRPr lang="en-US" dirty="0">
                <a:solidFill>
                  <a:schemeClr val="bg1"/>
                </a:solidFill>
              </a:endParaRPr>
            </a:p>
          </p:txBody>
        </p:sp>
      </p:grpSp>
      <p:sp>
        <p:nvSpPr>
          <p:cNvPr id="25" name="Title 1"/>
          <p:cNvSpPr>
            <a:spLocks noGrp="1"/>
          </p:cNvSpPr>
          <p:nvPr>
            <p:ph type="title"/>
          </p:nvPr>
        </p:nvSpPr>
        <p:spPr>
          <a:xfrm>
            <a:off x="5146240" y="58703"/>
            <a:ext cx="9144000" cy="711543"/>
          </a:xfrm>
          <a:noFill/>
        </p:spPr>
        <p:txBody>
          <a:bodyPr/>
          <a:lstStyle/>
          <a:p>
            <a:pPr algn="l"/>
            <a:r>
              <a:rPr lang="en-GB" sz="3600" b="1" dirty="0" smtClean="0">
                <a:solidFill>
                  <a:srgbClr val="0C6AA2"/>
                </a:solidFill>
              </a:rPr>
              <a:t>Aims </a:t>
            </a:r>
            <a:endParaRPr lang="en-GB" sz="3600" b="1" dirty="0">
              <a:solidFill>
                <a:srgbClr val="0C6AA2"/>
              </a:solidFill>
            </a:endParaRPr>
          </a:p>
        </p:txBody>
      </p:sp>
      <p:sp>
        <p:nvSpPr>
          <p:cNvPr id="26" name="Rectangle 25"/>
          <p:cNvSpPr/>
          <p:nvPr/>
        </p:nvSpPr>
        <p:spPr>
          <a:xfrm rot="5400000">
            <a:off x="5648334" y="-460373"/>
            <a:ext cx="133331" cy="984249"/>
          </a:xfrm>
          <a:prstGeom prst="rect">
            <a:avLst/>
          </a:prstGeom>
          <a:solidFill>
            <a:srgbClr val="025B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8" name="Rectangle 27"/>
          <p:cNvSpPr/>
          <p:nvPr/>
        </p:nvSpPr>
        <p:spPr>
          <a:xfrm>
            <a:off x="-1" y="5846613"/>
            <a:ext cx="9144001" cy="1011387"/>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263088" y="5988943"/>
            <a:ext cx="9144000" cy="923330"/>
          </a:xfrm>
          <a:prstGeom prst="rect">
            <a:avLst/>
          </a:prstGeom>
          <a:noFill/>
        </p:spPr>
        <p:txBody>
          <a:bodyPr wrap="square" rtlCol="0">
            <a:spAutoFit/>
          </a:bodyPr>
          <a:lstStyle/>
          <a:p>
            <a:pPr lvl="1"/>
            <a:r>
              <a:rPr lang="en-GB" dirty="0">
                <a:solidFill>
                  <a:srgbClr val="FFFFFF"/>
                </a:solidFill>
              </a:rPr>
              <a:t>Still, this reflects the worldwide largest dataset addressing patients with CKD in primary care and provides insights into processes of care and data collection</a:t>
            </a:r>
          </a:p>
          <a:p>
            <a:endParaRPr lang="en-US" dirty="0"/>
          </a:p>
        </p:txBody>
      </p:sp>
    </p:spTree>
    <p:custDataLst>
      <p:tags r:id="rId1"/>
    </p:custDataLst>
    <p:extLst>
      <p:ext uri="{BB962C8B-B14F-4D97-AF65-F5344CB8AC3E}">
        <p14:creationId xmlns:p14="http://schemas.microsoft.com/office/powerpoint/2010/main" val="3429478158"/>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40430" y="163346"/>
            <a:ext cx="9144000" cy="711543"/>
          </a:xfrm>
        </p:spPr>
        <p:txBody>
          <a:bodyPr/>
          <a:lstStyle/>
          <a:p>
            <a:pPr algn="l"/>
            <a:r>
              <a:rPr lang="en-GB" sz="3600" b="1" dirty="0">
                <a:solidFill>
                  <a:srgbClr val="0C6AA2"/>
                </a:solidFill>
              </a:rPr>
              <a:t>Methods</a:t>
            </a:r>
          </a:p>
        </p:txBody>
      </p:sp>
      <p:graphicFrame>
        <p:nvGraphicFramePr>
          <p:cNvPr id="5" name="Table 4"/>
          <p:cNvGraphicFramePr>
            <a:graphicFrameLocks noGrp="1"/>
          </p:cNvGraphicFramePr>
          <p:nvPr>
            <p:extLst>
              <p:ext uri="{D42A27DB-BD31-4B8C-83A1-F6EECF244321}">
                <p14:modId xmlns:p14="http://schemas.microsoft.com/office/powerpoint/2010/main" val="3029271825"/>
              </p:ext>
            </p:extLst>
          </p:nvPr>
        </p:nvGraphicFramePr>
        <p:xfrm>
          <a:off x="458309" y="1646445"/>
          <a:ext cx="8103801" cy="3968930"/>
        </p:xfrm>
        <a:graphic>
          <a:graphicData uri="http://schemas.openxmlformats.org/drawingml/2006/table">
            <a:tbl>
              <a:tblPr/>
              <a:tblGrid>
                <a:gridCol w="946429">
                  <a:extLst>
                    <a:ext uri="{9D8B030D-6E8A-4147-A177-3AD203B41FA5}">
                      <a16:colId xmlns:a16="http://schemas.microsoft.com/office/drawing/2014/main" xmlns="" val="3326020419"/>
                    </a:ext>
                  </a:extLst>
                </a:gridCol>
                <a:gridCol w="2681550">
                  <a:extLst>
                    <a:ext uri="{9D8B030D-6E8A-4147-A177-3AD203B41FA5}">
                      <a16:colId xmlns:a16="http://schemas.microsoft.com/office/drawing/2014/main" xmlns="" val="2789635546"/>
                    </a:ext>
                  </a:extLst>
                </a:gridCol>
                <a:gridCol w="946429">
                  <a:extLst>
                    <a:ext uri="{9D8B030D-6E8A-4147-A177-3AD203B41FA5}">
                      <a16:colId xmlns:a16="http://schemas.microsoft.com/office/drawing/2014/main" xmlns="" val="102370193"/>
                    </a:ext>
                  </a:extLst>
                </a:gridCol>
                <a:gridCol w="1321058">
                  <a:extLst>
                    <a:ext uri="{9D8B030D-6E8A-4147-A177-3AD203B41FA5}">
                      <a16:colId xmlns:a16="http://schemas.microsoft.com/office/drawing/2014/main" xmlns="" val="339643537"/>
                    </a:ext>
                  </a:extLst>
                </a:gridCol>
                <a:gridCol w="1222470">
                  <a:extLst>
                    <a:ext uri="{9D8B030D-6E8A-4147-A177-3AD203B41FA5}">
                      <a16:colId xmlns:a16="http://schemas.microsoft.com/office/drawing/2014/main" xmlns="" val="2431283106"/>
                    </a:ext>
                  </a:extLst>
                </a:gridCol>
                <a:gridCol w="985865">
                  <a:extLst>
                    <a:ext uri="{9D8B030D-6E8A-4147-A177-3AD203B41FA5}">
                      <a16:colId xmlns:a16="http://schemas.microsoft.com/office/drawing/2014/main" xmlns="" val="165610743"/>
                    </a:ext>
                  </a:extLst>
                </a:gridCol>
              </a:tblGrid>
              <a:tr h="906090">
                <a:tc>
                  <a:txBody>
                    <a:bodyPr/>
                    <a:lstStyle/>
                    <a:p>
                      <a:pPr algn="ctr" fontAlgn="b"/>
                      <a:endParaRPr lang="en-GB" sz="1100" b="0" i="0" u="none" strike="noStrike">
                        <a:solidFill>
                          <a:srgbClr val="595959"/>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endParaRPr lang="en-GB" sz="1100" b="0" i="0" u="none" strike="noStrike" dirty="0">
                        <a:solidFill>
                          <a:srgbClr val="595959"/>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endParaRPr lang="en-GB" sz="1100" b="0" i="0" u="none" strike="noStrike">
                        <a:solidFill>
                          <a:srgbClr val="595959"/>
                        </a:solidFill>
                        <a:effectLst/>
                        <a:latin typeface="Calibri" panose="020F050202020403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ctr"/>
                      <a:r>
                        <a:rPr lang="en-GB" sz="1400" b="0" i="0" u="none" strike="noStrike" dirty="0">
                          <a:solidFill>
                            <a:srgbClr val="595959"/>
                          </a:solidFill>
                          <a:effectLst/>
                          <a:latin typeface="Calibri" panose="020F0502020204030204" pitchFamily="34" charset="0"/>
                        </a:rPr>
                        <a:t>Kidney damage stage</a:t>
                      </a:r>
                      <a:br>
                        <a:rPr lang="en-GB" sz="1400" b="0" i="0" u="none" strike="noStrike" dirty="0">
                          <a:solidFill>
                            <a:srgbClr val="595959"/>
                          </a:solidFill>
                          <a:effectLst/>
                          <a:latin typeface="Calibri" panose="020F0502020204030204" pitchFamily="34" charset="0"/>
                        </a:rPr>
                      </a:br>
                      <a:r>
                        <a:rPr lang="en-GB" sz="1400" b="0" i="0" u="none" strike="noStrike" dirty="0">
                          <a:solidFill>
                            <a:srgbClr val="595959"/>
                          </a:solidFill>
                          <a:effectLst/>
                          <a:latin typeface="Calibri" panose="020F0502020204030204" pitchFamily="34" charset="0"/>
                        </a:rPr>
                        <a:t>albumin/creatinine ratio</a:t>
                      </a:r>
                      <a:br>
                        <a:rPr lang="en-GB" sz="1400" b="0" i="0" u="none" strike="noStrike" dirty="0">
                          <a:solidFill>
                            <a:srgbClr val="595959"/>
                          </a:solidFill>
                          <a:effectLst/>
                          <a:latin typeface="Calibri" panose="020F0502020204030204" pitchFamily="34" charset="0"/>
                        </a:rPr>
                      </a:br>
                      <a:r>
                        <a:rPr lang="en-GB" sz="1400" b="0" i="0" u="none" strike="noStrike" dirty="0">
                          <a:solidFill>
                            <a:srgbClr val="595959"/>
                          </a:solidFill>
                          <a:effectLst/>
                          <a:latin typeface="Calibri" panose="020F0502020204030204" pitchFamily="34" charset="0"/>
                        </a:rPr>
                        <a:t>Description and range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3831287090"/>
                  </a:ext>
                </a:extLst>
              </a:tr>
              <a:tr h="306284">
                <a:tc>
                  <a:txBody>
                    <a:bodyPr/>
                    <a:lstStyle/>
                    <a:p>
                      <a:pPr algn="ctr" fontAlgn="b"/>
                      <a:endParaRPr lang="en-GB" sz="1100" b="0" i="0" u="none" strike="noStrike">
                        <a:solidFill>
                          <a:srgbClr val="595959"/>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GB" sz="1100" b="0" i="0" u="none" strike="noStrike">
                        <a:solidFill>
                          <a:srgbClr val="595959"/>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GB" sz="1100" b="0" i="0" u="none" strike="noStrike" dirty="0">
                        <a:solidFill>
                          <a:srgbClr val="595959"/>
                        </a:solidFill>
                        <a:effectLst/>
                        <a:latin typeface="Calibri" panose="020F050202020403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595959"/>
                          </a:solidFill>
                          <a:effectLst/>
                          <a:latin typeface="Calibri" panose="020F0502020204030204" pitchFamily="34" charset="0"/>
                        </a:rPr>
                        <a:t>A1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dirty="0">
                          <a:solidFill>
                            <a:srgbClr val="595959"/>
                          </a:solidFill>
                          <a:effectLst/>
                          <a:latin typeface="Calibri" panose="020F0502020204030204" pitchFamily="34" charset="0"/>
                        </a:rPr>
                        <a:t>A2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A3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97028854"/>
                  </a:ext>
                </a:extLst>
              </a:tr>
              <a:tr h="918852">
                <a:tc gridSpan="3">
                  <a:txBody>
                    <a:bodyPr/>
                    <a:lstStyle/>
                    <a:p>
                      <a:pPr algn="ctr" fontAlgn="ctr"/>
                      <a:r>
                        <a:rPr lang="en-GB" sz="1400" b="0" i="0" u="none" strike="noStrike" dirty="0">
                          <a:solidFill>
                            <a:srgbClr val="595959"/>
                          </a:solidFill>
                          <a:effectLst/>
                          <a:latin typeface="Calibri" panose="020F0502020204030204" pitchFamily="34" charset="0"/>
                        </a:rPr>
                        <a:t>Kidney function stage </a:t>
                      </a:r>
                      <a:br>
                        <a:rPr lang="en-GB" sz="1400" b="0" i="0" u="none" strike="noStrike" dirty="0">
                          <a:solidFill>
                            <a:srgbClr val="595959"/>
                          </a:solidFill>
                          <a:effectLst/>
                          <a:latin typeface="Calibri" panose="020F0502020204030204" pitchFamily="34" charset="0"/>
                        </a:rPr>
                      </a:br>
                      <a:r>
                        <a:rPr lang="en-GB" sz="1400" b="0" i="0" u="none" strike="noStrike" dirty="0">
                          <a:solidFill>
                            <a:srgbClr val="595959"/>
                          </a:solidFill>
                          <a:effectLst/>
                          <a:latin typeface="Calibri" panose="020F0502020204030204" pitchFamily="34" charset="0"/>
                        </a:rPr>
                        <a:t>eGFR (ml/min/1.73m)</a:t>
                      </a:r>
                      <a:br>
                        <a:rPr lang="en-GB" sz="1400" b="0" i="0" u="none" strike="noStrike" dirty="0">
                          <a:solidFill>
                            <a:srgbClr val="595959"/>
                          </a:solidFill>
                          <a:effectLst/>
                          <a:latin typeface="Calibri" panose="020F0502020204030204" pitchFamily="34" charset="0"/>
                        </a:rPr>
                      </a:br>
                      <a:r>
                        <a:rPr lang="en-GB" sz="1400" b="0" i="0" u="none" strike="noStrike" dirty="0">
                          <a:solidFill>
                            <a:srgbClr val="595959"/>
                          </a:solidFill>
                          <a:effectLst/>
                          <a:latin typeface="Calibri" panose="020F0502020204030204" pitchFamily="34" charset="0"/>
                        </a:rPr>
                        <a:t>Description and range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algn="ctr" fontAlgn="ctr"/>
                      <a:r>
                        <a:rPr lang="en-GB" sz="1400" b="0" i="0" u="none" strike="noStrike" dirty="0" smtClean="0">
                          <a:solidFill>
                            <a:srgbClr val="595959"/>
                          </a:solidFill>
                          <a:effectLst/>
                          <a:latin typeface="Calibri" panose="020F0502020204030204" pitchFamily="34" charset="0"/>
                        </a:rPr>
                        <a:t>Normal to mild increase</a:t>
                      </a:r>
                      <a:br>
                        <a:rPr lang="en-GB" sz="1400" b="0" i="0" u="none" strike="noStrike" dirty="0" smtClean="0">
                          <a:solidFill>
                            <a:srgbClr val="595959"/>
                          </a:solidFill>
                          <a:effectLst/>
                          <a:latin typeface="Calibri" panose="020F0502020204030204" pitchFamily="34" charset="0"/>
                        </a:rPr>
                      </a:br>
                      <a:r>
                        <a:rPr lang="en-GB" sz="1400" b="0" i="0" u="none" strike="noStrike" dirty="0" smtClean="0">
                          <a:solidFill>
                            <a:srgbClr val="595959"/>
                          </a:solidFill>
                          <a:effectLst/>
                          <a:latin typeface="Calibri" panose="020F0502020204030204" pitchFamily="34" charset="0"/>
                        </a:rPr>
                        <a:t>&lt;30mg/g</a:t>
                      </a:r>
                      <a:endParaRPr lang="en-GB" sz="1400" b="0" i="0" u="none" strike="noStrike" dirty="0">
                        <a:solidFill>
                          <a:srgbClr val="595959"/>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dirty="0">
                          <a:solidFill>
                            <a:srgbClr val="595959"/>
                          </a:solidFill>
                          <a:effectLst/>
                          <a:latin typeface="Calibri" panose="020F0502020204030204" pitchFamily="34" charset="0"/>
                        </a:rPr>
                        <a:t>Moderate increase</a:t>
                      </a:r>
                      <a:br>
                        <a:rPr lang="en-GB" sz="1400" b="0" i="0" u="none" strike="noStrike" dirty="0">
                          <a:solidFill>
                            <a:srgbClr val="595959"/>
                          </a:solidFill>
                          <a:effectLst/>
                          <a:latin typeface="Calibri" panose="020F0502020204030204" pitchFamily="34" charset="0"/>
                        </a:rPr>
                      </a:br>
                      <a:r>
                        <a:rPr lang="en-GB" sz="1400" b="0" i="0" u="none" strike="noStrike" dirty="0">
                          <a:solidFill>
                            <a:srgbClr val="595959"/>
                          </a:solidFill>
                          <a:effectLst/>
                          <a:latin typeface="Calibri" panose="020F0502020204030204" pitchFamily="34" charset="0"/>
                        </a:rPr>
                        <a:t>30-300mg/g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dirty="0">
                          <a:solidFill>
                            <a:srgbClr val="595959"/>
                          </a:solidFill>
                          <a:effectLst/>
                          <a:latin typeface="Calibri" panose="020F0502020204030204" pitchFamily="34" charset="0"/>
                        </a:rPr>
                        <a:t>Severe increase</a:t>
                      </a:r>
                      <a:br>
                        <a:rPr lang="en-GB" sz="1400" b="0" i="0" u="none" strike="noStrike" dirty="0">
                          <a:solidFill>
                            <a:srgbClr val="595959"/>
                          </a:solidFill>
                          <a:effectLst/>
                          <a:latin typeface="Calibri" panose="020F0502020204030204" pitchFamily="34" charset="0"/>
                        </a:rPr>
                      </a:br>
                      <a:r>
                        <a:rPr lang="en-GB" sz="1400" b="0" i="0" u="none" strike="noStrike" dirty="0">
                          <a:solidFill>
                            <a:srgbClr val="595959"/>
                          </a:solidFill>
                          <a:effectLst/>
                          <a:latin typeface="Calibri" panose="020F0502020204030204" pitchFamily="34" charset="0"/>
                        </a:rPr>
                        <a:t>&gt;300mg/g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752976369"/>
                  </a:ext>
                </a:extLst>
              </a:tr>
              <a:tr h="306284">
                <a:tc>
                  <a:txBody>
                    <a:bodyPr/>
                    <a:lstStyle/>
                    <a:p>
                      <a:pPr algn="ctr" fontAlgn="ctr"/>
                      <a:r>
                        <a:rPr lang="en-GB" sz="1400" b="0" i="0" u="none" strike="noStrike">
                          <a:solidFill>
                            <a:srgbClr val="595959"/>
                          </a:solidFill>
                          <a:effectLst/>
                          <a:latin typeface="Calibri" panose="020F0502020204030204" pitchFamily="34" charset="0"/>
                        </a:rPr>
                        <a:t>G1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dirty="0">
                          <a:solidFill>
                            <a:srgbClr val="595959"/>
                          </a:solidFill>
                          <a:effectLst/>
                          <a:latin typeface="Calibri" panose="020F0502020204030204" pitchFamily="34" charset="0"/>
                        </a:rPr>
                        <a:t>Normal or high</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≥90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61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GB" sz="1100" b="0" i="0" u="none" strike="noStrike" dirty="0">
                          <a:solidFill>
                            <a:srgbClr val="9C65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GB" sz="1100" b="0" i="0" u="none" strike="noStrike">
                          <a:solidFill>
                            <a:srgbClr val="3F3F7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xmlns="" val="1529402846"/>
                  </a:ext>
                </a:extLst>
              </a:tr>
              <a:tr h="306284">
                <a:tc>
                  <a:txBody>
                    <a:bodyPr/>
                    <a:lstStyle/>
                    <a:p>
                      <a:pPr algn="ctr" fontAlgn="ctr"/>
                      <a:r>
                        <a:rPr lang="en-GB" sz="1400" b="0" i="0" u="none" strike="noStrike">
                          <a:solidFill>
                            <a:srgbClr val="595959"/>
                          </a:solidFill>
                          <a:effectLst/>
                          <a:latin typeface="Calibri" panose="020F0502020204030204" pitchFamily="34" charset="0"/>
                        </a:rPr>
                        <a:t>G2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Mild decrease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60-89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dirty="0">
                          <a:solidFill>
                            <a:srgbClr val="0061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GB" sz="1100" b="0" i="0" u="none" strike="noStrike">
                          <a:solidFill>
                            <a:srgbClr val="9C65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GB" sz="1100" b="0" i="0" u="none" strike="noStrike" dirty="0">
                          <a:solidFill>
                            <a:srgbClr val="3F3F7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xmlns="" val="15769503"/>
                  </a:ext>
                </a:extLst>
              </a:tr>
              <a:tr h="306284">
                <a:tc>
                  <a:txBody>
                    <a:bodyPr/>
                    <a:lstStyle/>
                    <a:p>
                      <a:pPr algn="ctr" fontAlgn="ctr"/>
                      <a:r>
                        <a:rPr lang="en-GB" sz="1400" b="0" i="0" u="none" strike="noStrike">
                          <a:solidFill>
                            <a:srgbClr val="595959"/>
                          </a:solidFill>
                          <a:effectLst/>
                          <a:latin typeface="Calibri" panose="020F0502020204030204" pitchFamily="34" charset="0"/>
                        </a:rPr>
                        <a:t>G3a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Mild to moderate decrease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45-59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9C65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GB" sz="1100" b="0" i="0" u="none" strike="noStrike">
                          <a:solidFill>
                            <a:srgbClr val="3F3F7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1100" b="0" i="0" u="none" strike="noStrike">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xmlns="" val="1934480050"/>
                  </a:ext>
                </a:extLst>
              </a:tr>
              <a:tr h="306284">
                <a:tc>
                  <a:txBody>
                    <a:bodyPr/>
                    <a:lstStyle/>
                    <a:p>
                      <a:pPr algn="ctr" fontAlgn="ctr"/>
                      <a:r>
                        <a:rPr lang="en-GB" sz="1400" b="0" i="0" u="none" strike="noStrike">
                          <a:solidFill>
                            <a:srgbClr val="595959"/>
                          </a:solidFill>
                          <a:effectLst/>
                          <a:latin typeface="Calibri" panose="020F0502020204030204" pitchFamily="34" charset="0"/>
                        </a:rPr>
                        <a:t>G3b</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Moderate to severe decrease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30-44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3F3F7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1100" b="0" i="0" u="none" strike="noStrike">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GB" sz="1100" b="0" i="0" u="none" strike="noStrike" dirty="0">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xmlns="" val="242966281"/>
                  </a:ext>
                </a:extLst>
              </a:tr>
              <a:tr h="306284">
                <a:tc>
                  <a:txBody>
                    <a:bodyPr/>
                    <a:lstStyle/>
                    <a:p>
                      <a:pPr algn="ctr" fontAlgn="ctr"/>
                      <a:r>
                        <a:rPr lang="en-GB" sz="1400" b="0" i="0" u="none" strike="noStrike">
                          <a:solidFill>
                            <a:srgbClr val="595959"/>
                          </a:solidFill>
                          <a:effectLst/>
                          <a:latin typeface="Calibri" panose="020F0502020204030204" pitchFamily="34" charset="0"/>
                        </a:rPr>
                        <a:t>G4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Severe decrease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15-29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GB" sz="1100" b="0" i="0" u="none" strike="noStrike">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GB" sz="1100" b="0" i="0" u="none" strike="noStrike">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xmlns="" val="2130987320"/>
                  </a:ext>
                </a:extLst>
              </a:tr>
              <a:tr h="306284">
                <a:tc>
                  <a:txBody>
                    <a:bodyPr/>
                    <a:lstStyle/>
                    <a:p>
                      <a:pPr algn="ctr" fontAlgn="ctr"/>
                      <a:r>
                        <a:rPr lang="en-GB" sz="1400" b="0" i="0" u="none" strike="noStrike" dirty="0">
                          <a:solidFill>
                            <a:srgbClr val="595959"/>
                          </a:solidFill>
                          <a:effectLst/>
                          <a:latin typeface="Calibri" panose="020F0502020204030204" pitchFamily="34" charset="0"/>
                        </a:rPr>
                        <a:t>G5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Kidney failure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dirty="0">
                          <a:solidFill>
                            <a:srgbClr val="595959"/>
                          </a:solidFill>
                          <a:effectLst/>
                          <a:latin typeface="Calibri" panose="020F0502020204030204" pitchFamily="34" charset="0"/>
                        </a:rPr>
                        <a:t>&lt;15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GB" sz="1100" b="0" i="0" u="none" strike="noStrike">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GB" sz="1100" b="0" i="0" u="none" strike="noStrike" dirty="0">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xmlns="" val="1799546005"/>
                  </a:ext>
                </a:extLst>
              </a:tr>
            </a:tbl>
          </a:graphicData>
        </a:graphic>
      </p:graphicFrame>
      <p:sp>
        <p:nvSpPr>
          <p:cNvPr id="6" name="Text Placeholder 12"/>
          <p:cNvSpPr txBox="1">
            <a:spLocks/>
          </p:cNvSpPr>
          <p:nvPr/>
        </p:nvSpPr>
        <p:spPr>
          <a:xfrm>
            <a:off x="340430" y="1073645"/>
            <a:ext cx="7837714" cy="823912"/>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1600" dirty="0" smtClean="0">
                <a:solidFill>
                  <a:schemeClr val="tx1">
                    <a:lumMod val="65000"/>
                    <a:lumOff val="35000"/>
                  </a:schemeClr>
                </a:solidFill>
              </a:rPr>
              <a:t>Prognosis of CKD by </a:t>
            </a:r>
            <a:r>
              <a:rPr lang="en-GB" sz="1600" dirty="0" err="1" smtClean="0">
                <a:solidFill>
                  <a:schemeClr val="tx1">
                    <a:lumMod val="65000"/>
                    <a:lumOff val="35000"/>
                  </a:schemeClr>
                </a:solidFill>
              </a:rPr>
              <a:t>eGFR</a:t>
            </a:r>
            <a:r>
              <a:rPr lang="en-GB" sz="1600" dirty="0" smtClean="0">
                <a:solidFill>
                  <a:schemeClr val="tx1">
                    <a:lumMod val="65000"/>
                    <a:lumOff val="35000"/>
                  </a:schemeClr>
                </a:solidFill>
              </a:rPr>
              <a:t> and proteinuria categories</a:t>
            </a:r>
            <a:endParaRPr lang="en-GB" sz="1600" dirty="0">
              <a:solidFill>
                <a:schemeClr val="tx1">
                  <a:lumMod val="65000"/>
                  <a:lumOff val="35000"/>
                </a:schemeClr>
              </a:solidFill>
            </a:endParaRPr>
          </a:p>
        </p:txBody>
      </p:sp>
      <p:sp>
        <p:nvSpPr>
          <p:cNvPr id="7" name="Rectangle 6"/>
          <p:cNvSpPr/>
          <p:nvPr/>
        </p:nvSpPr>
        <p:spPr>
          <a:xfrm rot="5400000">
            <a:off x="1235354" y="-835563"/>
            <a:ext cx="133331" cy="1748013"/>
          </a:xfrm>
          <a:prstGeom prst="rect">
            <a:avLst/>
          </a:prstGeom>
          <a:solidFill>
            <a:srgbClr val="025B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8" name="Rectangle 7"/>
          <p:cNvSpPr/>
          <p:nvPr/>
        </p:nvSpPr>
        <p:spPr>
          <a:xfrm>
            <a:off x="357223" y="5751098"/>
            <a:ext cx="6449977" cy="430887"/>
          </a:xfrm>
          <a:prstGeom prst="rect">
            <a:avLst/>
          </a:prstGeom>
        </p:spPr>
        <p:txBody>
          <a:bodyPr wrap="square">
            <a:spAutoFit/>
          </a:bodyPr>
          <a:lstStyle/>
          <a:p>
            <a:r>
              <a:rPr lang="en-GB" sz="1100" dirty="0">
                <a:solidFill>
                  <a:srgbClr val="595959"/>
                </a:solidFill>
                <a:latin typeface="Calibri" panose="020F0502020204030204" pitchFamily="34" charset="0"/>
                <a:ea typeface="Calibri" panose="020F0502020204030204" pitchFamily="34" charset="0"/>
                <a:cs typeface="Calibri" panose="020F0502020204030204" pitchFamily="34" charset="0"/>
              </a:rPr>
              <a:t>Kidney Disease: Improving Global Outcomes (KDIGO) CKD Work Group. KDIGO 2012 Clinical Practice Guideline for the Evaluation and Management of Chronic Kidney Disease. Kidney </a:t>
            </a:r>
            <a:r>
              <a:rPr lang="en-GB" sz="1100" dirty="0" err="1">
                <a:solidFill>
                  <a:srgbClr val="595959"/>
                </a:solidFill>
                <a:latin typeface="Calibri" panose="020F0502020204030204" pitchFamily="34" charset="0"/>
                <a:ea typeface="Calibri" panose="020F0502020204030204" pitchFamily="34" charset="0"/>
                <a:cs typeface="Calibri" panose="020F0502020204030204" pitchFamily="34" charset="0"/>
              </a:rPr>
              <a:t>Int</a:t>
            </a:r>
            <a:r>
              <a:rPr lang="en-GB" sz="1100" dirty="0">
                <a:solidFill>
                  <a:srgbClr val="595959"/>
                </a:solidFill>
                <a:latin typeface="Calibri" panose="020F0502020204030204" pitchFamily="34" charset="0"/>
                <a:ea typeface="Calibri" panose="020F0502020204030204" pitchFamily="34" charset="0"/>
                <a:cs typeface="Calibri" panose="020F0502020204030204" pitchFamily="34" charset="0"/>
              </a:rPr>
              <a:t> Suppl. 2013;3(1):1–150</a:t>
            </a:r>
            <a:endParaRPr lang="en-GB" sz="1100" dirty="0">
              <a:solidFill>
                <a:srgbClr val="595959"/>
              </a:solidFill>
            </a:endParaRPr>
          </a:p>
        </p:txBody>
      </p:sp>
    </p:spTree>
    <p:extLst>
      <p:ext uri="{BB962C8B-B14F-4D97-AF65-F5344CB8AC3E}">
        <p14:creationId xmlns:p14="http://schemas.microsoft.com/office/powerpoint/2010/main" val="220162402"/>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40430" y="163346"/>
            <a:ext cx="9144000" cy="711543"/>
          </a:xfrm>
        </p:spPr>
        <p:txBody>
          <a:bodyPr/>
          <a:lstStyle/>
          <a:p>
            <a:pPr algn="l"/>
            <a:r>
              <a:rPr lang="en-GB" sz="3600" b="1" dirty="0">
                <a:solidFill>
                  <a:srgbClr val="0C6AA2"/>
                </a:solidFill>
              </a:rPr>
              <a:t>Methods</a:t>
            </a:r>
          </a:p>
        </p:txBody>
      </p:sp>
      <p:graphicFrame>
        <p:nvGraphicFramePr>
          <p:cNvPr id="5" name="Table 4"/>
          <p:cNvGraphicFramePr>
            <a:graphicFrameLocks noGrp="1"/>
          </p:cNvGraphicFramePr>
          <p:nvPr>
            <p:extLst>
              <p:ext uri="{D42A27DB-BD31-4B8C-83A1-F6EECF244321}">
                <p14:modId xmlns:p14="http://schemas.microsoft.com/office/powerpoint/2010/main" val="1887089934"/>
              </p:ext>
            </p:extLst>
          </p:nvPr>
        </p:nvGraphicFramePr>
        <p:xfrm>
          <a:off x="458309" y="1646445"/>
          <a:ext cx="8103801" cy="3968930"/>
        </p:xfrm>
        <a:graphic>
          <a:graphicData uri="http://schemas.openxmlformats.org/drawingml/2006/table">
            <a:tbl>
              <a:tblPr/>
              <a:tblGrid>
                <a:gridCol w="946429">
                  <a:extLst>
                    <a:ext uri="{9D8B030D-6E8A-4147-A177-3AD203B41FA5}">
                      <a16:colId xmlns:a16="http://schemas.microsoft.com/office/drawing/2014/main" xmlns="" val="3326020419"/>
                    </a:ext>
                  </a:extLst>
                </a:gridCol>
                <a:gridCol w="2681550">
                  <a:extLst>
                    <a:ext uri="{9D8B030D-6E8A-4147-A177-3AD203B41FA5}">
                      <a16:colId xmlns:a16="http://schemas.microsoft.com/office/drawing/2014/main" xmlns="" val="2789635546"/>
                    </a:ext>
                  </a:extLst>
                </a:gridCol>
                <a:gridCol w="946429">
                  <a:extLst>
                    <a:ext uri="{9D8B030D-6E8A-4147-A177-3AD203B41FA5}">
                      <a16:colId xmlns:a16="http://schemas.microsoft.com/office/drawing/2014/main" xmlns="" val="102370193"/>
                    </a:ext>
                  </a:extLst>
                </a:gridCol>
                <a:gridCol w="1321058">
                  <a:extLst>
                    <a:ext uri="{9D8B030D-6E8A-4147-A177-3AD203B41FA5}">
                      <a16:colId xmlns:a16="http://schemas.microsoft.com/office/drawing/2014/main" xmlns="" val="339643537"/>
                    </a:ext>
                  </a:extLst>
                </a:gridCol>
                <a:gridCol w="1222470">
                  <a:extLst>
                    <a:ext uri="{9D8B030D-6E8A-4147-A177-3AD203B41FA5}">
                      <a16:colId xmlns:a16="http://schemas.microsoft.com/office/drawing/2014/main" xmlns="" val="2431283106"/>
                    </a:ext>
                  </a:extLst>
                </a:gridCol>
                <a:gridCol w="985865">
                  <a:extLst>
                    <a:ext uri="{9D8B030D-6E8A-4147-A177-3AD203B41FA5}">
                      <a16:colId xmlns:a16="http://schemas.microsoft.com/office/drawing/2014/main" xmlns="" val="165610743"/>
                    </a:ext>
                  </a:extLst>
                </a:gridCol>
              </a:tblGrid>
              <a:tr h="906090">
                <a:tc>
                  <a:txBody>
                    <a:bodyPr/>
                    <a:lstStyle/>
                    <a:p>
                      <a:pPr algn="ctr" fontAlgn="b"/>
                      <a:endParaRPr lang="en-GB" sz="1100" b="0" i="0" u="none" strike="noStrike">
                        <a:solidFill>
                          <a:srgbClr val="595959"/>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endParaRPr lang="en-GB" sz="1100" b="0" i="0" u="none" strike="noStrike" dirty="0">
                        <a:solidFill>
                          <a:srgbClr val="595959"/>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endParaRPr lang="en-GB" sz="1100" b="0" i="0" u="none" strike="noStrike">
                        <a:solidFill>
                          <a:srgbClr val="595959"/>
                        </a:solidFill>
                        <a:effectLst/>
                        <a:latin typeface="Calibri" panose="020F050202020403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ctr"/>
                      <a:r>
                        <a:rPr lang="en-GB" sz="1400" b="0" i="0" u="none" strike="noStrike" dirty="0">
                          <a:solidFill>
                            <a:srgbClr val="595959"/>
                          </a:solidFill>
                          <a:effectLst/>
                          <a:latin typeface="Calibri" panose="020F0502020204030204" pitchFamily="34" charset="0"/>
                        </a:rPr>
                        <a:t>Kidney damage stage</a:t>
                      </a:r>
                      <a:br>
                        <a:rPr lang="en-GB" sz="1400" b="0" i="0" u="none" strike="noStrike" dirty="0">
                          <a:solidFill>
                            <a:srgbClr val="595959"/>
                          </a:solidFill>
                          <a:effectLst/>
                          <a:latin typeface="Calibri" panose="020F0502020204030204" pitchFamily="34" charset="0"/>
                        </a:rPr>
                      </a:br>
                      <a:r>
                        <a:rPr lang="en-GB" sz="1400" b="0" i="0" u="none" strike="noStrike" dirty="0">
                          <a:solidFill>
                            <a:srgbClr val="595959"/>
                          </a:solidFill>
                          <a:effectLst/>
                          <a:latin typeface="Calibri" panose="020F0502020204030204" pitchFamily="34" charset="0"/>
                        </a:rPr>
                        <a:t>albumin/creatinine ratio</a:t>
                      </a:r>
                      <a:br>
                        <a:rPr lang="en-GB" sz="1400" b="0" i="0" u="none" strike="noStrike" dirty="0">
                          <a:solidFill>
                            <a:srgbClr val="595959"/>
                          </a:solidFill>
                          <a:effectLst/>
                          <a:latin typeface="Calibri" panose="020F0502020204030204" pitchFamily="34" charset="0"/>
                        </a:rPr>
                      </a:br>
                      <a:r>
                        <a:rPr lang="en-GB" sz="1400" b="0" i="0" u="none" strike="noStrike" dirty="0">
                          <a:solidFill>
                            <a:srgbClr val="595959"/>
                          </a:solidFill>
                          <a:effectLst/>
                          <a:latin typeface="Calibri" panose="020F0502020204030204" pitchFamily="34" charset="0"/>
                        </a:rPr>
                        <a:t>Description and range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3831287090"/>
                  </a:ext>
                </a:extLst>
              </a:tr>
              <a:tr h="306284">
                <a:tc>
                  <a:txBody>
                    <a:bodyPr/>
                    <a:lstStyle/>
                    <a:p>
                      <a:pPr algn="ctr" fontAlgn="b"/>
                      <a:endParaRPr lang="en-GB" sz="1100" b="0" i="0" u="none" strike="noStrike">
                        <a:solidFill>
                          <a:srgbClr val="595959"/>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GB" sz="1100" b="0" i="0" u="none" strike="noStrike">
                        <a:solidFill>
                          <a:srgbClr val="595959"/>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GB" sz="1100" b="0" i="0" u="none" strike="noStrike" dirty="0">
                        <a:solidFill>
                          <a:srgbClr val="595959"/>
                        </a:solidFill>
                        <a:effectLst/>
                        <a:latin typeface="Calibri" panose="020F050202020403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595959"/>
                          </a:solidFill>
                          <a:effectLst/>
                          <a:latin typeface="Calibri" panose="020F0502020204030204" pitchFamily="34" charset="0"/>
                        </a:rPr>
                        <a:t>A1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dirty="0">
                          <a:solidFill>
                            <a:srgbClr val="595959"/>
                          </a:solidFill>
                          <a:effectLst/>
                          <a:latin typeface="Calibri" panose="020F0502020204030204" pitchFamily="34" charset="0"/>
                        </a:rPr>
                        <a:t>A2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A3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97028854"/>
                  </a:ext>
                </a:extLst>
              </a:tr>
              <a:tr h="918852">
                <a:tc gridSpan="3">
                  <a:txBody>
                    <a:bodyPr/>
                    <a:lstStyle/>
                    <a:p>
                      <a:pPr algn="ctr" fontAlgn="ctr"/>
                      <a:r>
                        <a:rPr lang="en-GB" sz="1400" b="0" i="0" u="none" strike="noStrike" dirty="0">
                          <a:solidFill>
                            <a:srgbClr val="595959"/>
                          </a:solidFill>
                          <a:effectLst/>
                          <a:latin typeface="Calibri" panose="020F0502020204030204" pitchFamily="34" charset="0"/>
                        </a:rPr>
                        <a:t>Kidney function stage </a:t>
                      </a:r>
                      <a:br>
                        <a:rPr lang="en-GB" sz="1400" b="0" i="0" u="none" strike="noStrike" dirty="0">
                          <a:solidFill>
                            <a:srgbClr val="595959"/>
                          </a:solidFill>
                          <a:effectLst/>
                          <a:latin typeface="Calibri" panose="020F0502020204030204" pitchFamily="34" charset="0"/>
                        </a:rPr>
                      </a:br>
                      <a:r>
                        <a:rPr lang="en-GB" sz="1400" b="0" i="0" u="none" strike="noStrike" dirty="0">
                          <a:solidFill>
                            <a:srgbClr val="595959"/>
                          </a:solidFill>
                          <a:effectLst/>
                          <a:latin typeface="Calibri" panose="020F0502020204030204" pitchFamily="34" charset="0"/>
                        </a:rPr>
                        <a:t>eGFR (ml/min/1.73m)</a:t>
                      </a:r>
                      <a:br>
                        <a:rPr lang="en-GB" sz="1400" b="0" i="0" u="none" strike="noStrike" dirty="0">
                          <a:solidFill>
                            <a:srgbClr val="595959"/>
                          </a:solidFill>
                          <a:effectLst/>
                          <a:latin typeface="Calibri" panose="020F0502020204030204" pitchFamily="34" charset="0"/>
                        </a:rPr>
                      </a:br>
                      <a:r>
                        <a:rPr lang="en-GB" sz="1400" b="0" i="0" u="none" strike="noStrike" dirty="0">
                          <a:solidFill>
                            <a:srgbClr val="595959"/>
                          </a:solidFill>
                          <a:effectLst/>
                          <a:latin typeface="Calibri" panose="020F0502020204030204" pitchFamily="34" charset="0"/>
                        </a:rPr>
                        <a:t>Description and range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algn="ctr" fontAlgn="ctr"/>
                      <a:r>
                        <a:rPr lang="en-GB" sz="1400" b="0" i="0" u="none" strike="noStrike" dirty="0" smtClean="0">
                          <a:solidFill>
                            <a:srgbClr val="595959"/>
                          </a:solidFill>
                          <a:effectLst/>
                          <a:latin typeface="Calibri" panose="020F0502020204030204" pitchFamily="34" charset="0"/>
                        </a:rPr>
                        <a:t>Normal to mild increase</a:t>
                      </a:r>
                      <a:br>
                        <a:rPr lang="en-GB" sz="1400" b="0" i="0" u="none" strike="noStrike" dirty="0" smtClean="0">
                          <a:solidFill>
                            <a:srgbClr val="595959"/>
                          </a:solidFill>
                          <a:effectLst/>
                          <a:latin typeface="Calibri" panose="020F0502020204030204" pitchFamily="34" charset="0"/>
                        </a:rPr>
                      </a:br>
                      <a:r>
                        <a:rPr lang="en-GB" sz="1400" b="0" i="0" u="none" strike="noStrike" dirty="0" smtClean="0">
                          <a:solidFill>
                            <a:srgbClr val="595959"/>
                          </a:solidFill>
                          <a:effectLst/>
                          <a:latin typeface="Calibri" panose="020F0502020204030204" pitchFamily="34" charset="0"/>
                        </a:rPr>
                        <a:t>&lt;30mg/g</a:t>
                      </a:r>
                      <a:endParaRPr lang="en-GB" sz="1400" b="0" i="0" u="none" strike="noStrike" dirty="0">
                        <a:solidFill>
                          <a:srgbClr val="595959"/>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dirty="0">
                          <a:solidFill>
                            <a:srgbClr val="595959"/>
                          </a:solidFill>
                          <a:effectLst/>
                          <a:latin typeface="Calibri" panose="020F0502020204030204" pitchFamily="34" charset="0"/>
                        </a:rPr>
                        <a:t>Moderate increase</a:t>
                      </a:r>
                      <a:br>
                        <a:rPr lang="en-GB" sz="1400" b="0" i="0" u="none" strike="noStrike" dirty="0">
                          <a:solidFill>
                            <a:srgbClr val="595959"/>
                          </a:solidFill>
                          <a:effectLst/>
                          <a:latin typeface="Calibri" panose="020F0502020204030204" pitchFamily="34" charset="0"/>
                        </a:rPr>
                      </a:br>
                      <a:r>
                        <a:rPr lang="en-GB" sz="1400" b="0" i="0" u="none" strike="noStrike" dirty="0">
                          <a:solidFill>
                            <a:srgbClr val="595959"/>
                          </a:solidFill>
                          <a:effectLst/>
                          <a:latin typeface="Calibri" panose="020F0502020204030204" pitchFamily="34" charset="0"/>
                        </a:rPr>
                        <a:t>30-300mg/g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dirty="0">
                          <a:solidFill>
                            <a:srgbClr val="595959"/>
                          </a:solidFill>
                          <a:effectLst/>
                          <a:latin typeface="Calibri" panose="020F0502020204030204" pitchFamily="34" charset="0"/>
                        </a:rPr>
                        <a:t>Severe increase</a:t>
                      </a:r>
                      <a:br>
                        <a:rPr lang="en-GB" sz="1400" b="0" i="0" u="none" strike="noStrike" dirty="0">
                          <a:solidFill>
                            <a:srgbClr val="595959"/>
                          </a:solidFill>
                          <a:effectLst/>
                          <a:latin typeface="Calibri" panose="020F0502020204030204" pitchFamily="34" charset="0"/>
                        </a:rPr>
                      </a:br>
                      <a:r>
                        <a:rPr lang="en-GB" sz="1400" b="0" i="0" u="none" strike="noStrike" dirty="0">
                          <a:solidFill>
                            <a:srgbClr val="595959"/>
                          </a:solidFill>
                          <a:effectLst/>
                          <a:latin typeface="Calibri" panose="020F0502020204030204" pitchFamily="34" charset="0"/>
                        </a:rPr>
                        <a:t>&gt;300mg/g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752976369"/>
                  </a:ext>
                </a:extLst>
              </a:tr>
              <a:tr h="306284">
                <a:tc>
                  <a:txBody>
                    <a:bodyPr/>
                    <a:lstStyle/>
                    <a:p>
                      <a:pPr algn="ctr" fontAlgn="ctr"/>
                      <a:r>
                        <a:rPr lang="en-GB" sz="1400" b="0" i="0" u="none" strike="noStrike">
                          <a:solidFill>
                            <a:srgbClr val="595959"/>
                          </a:solidFill>
                          <a:effectLst/>
                          <a:latin typeface="Calibri" panose="020F0502020204030204" pitchFamily="34" charset="0"/>
                        </a:rPr>
                        <a:t>G1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dirty="0">
                          <a:solidFill>
                            <a:srgbClr val="595959"/>
                          </a:solidFill>
                          <a:effectLst/>
                          <a:latin typeface="Calibri" panose="020F0502020204030204" pitchFamily="34" charset="0"/>
                        </a:rPr>
                        <a:t>Normal or high</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≥90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61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GB" sz="1100" b="0" i="0" u="none" strike="noStrike" dirty="0">
                          <a:solidFill>
                            <a:srgbClr val="9C65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GB" sz="1100" b="0" i="0" u="none" strike="noStrike">
                          <a:solidFill>
                            <a:srgbClr val="3F3F7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xmlns="" val="1529402846"/>
                  </a:ext>
                </a:extLst>
              </a:tr>
              <a:tr h="306284">
                <a:tc>
                  <a:txBody>
                    <a:bodyPr/>
                    <a:lstStyle/>
                    <a:p>
                      <a:pPr algn="ctr" fontAlgn="ctr"/>
                      <a:r>
                        <a:rPr lang="en-GB" sz="1400" b="0" i="0" u="none" strike="noStrike">
                          <a:solidFill>
                            <a:srgbClr val="595959"/>
                          </a:solidFill>
                          <a:effectLst/>
                          <a:latin typeface="Calibri" panose="020F0502020204030204" pitchFamily="34" charset="0"/>
                        </a:rPr>
                        <a:t>G2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Mild decrease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60-89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dirty="0">
                          <a:solidFill>
                            <a:srgbClr val="0061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GB" sz="1100" b="0" i="0" u="none" strike="noStrike">
                          <a:solidFill>
                            <a:srgbClr val="9C65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GB" sz="1100" b="0" i="0" u="none" strike="noStrike" dirty="0">
                          <a:solidFill>
                            <a:srgbClr val="3F3F7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xmlns="" val="15769503"/>
                  </a:ext>
                </a:extLst>
              </a:tr>
              <a:tr h="306284">
                <a:tc>
                  <a:txBody>
                    <a:bodyPr/>
                    <a:lstStyle/>
                    <a:p>
                      <a:pPr algn="ctr" fontAlgn="ctr"/>
                      <a:r>
                        <a:rPr lang="en-GB" sz="1400" b="0" i="0" u="none" strike="noStrike">
                          <a:solidFill>
                            <a:srgbClr val="595959"/>
                          </a:solidFill>
                          <a:effectLst/>
                          <a:latin typeface="Calibri" panose="020F0502020204030204" pitchFamily="34" charset="0"/>
                        </a:rPr>
                        <a:t>G3a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Mild to moderate decrease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45-59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9C65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GB" sz="1100" b="0" i="0" u="none" strike="noStrike">
                          <a:solidFill>
                            <a:srgbClr val="3F3F7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1100" b="0" i="0" u="none" strike="noStrike">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xmlns="" val="1934480050"/>
                  </a:ext>
                </a:extLst>
              </a:tr>
              <a:tr h="306284">
                <a:tc>
                  <a:txBody>
                    <a:bodyPr/>
                    <a:lstStyle/>
                    <a:p>
                      <a:pPr algn="ctr" fontAlgn="ctr"/>
                      <a:r>
                        <a:rPr lang="en-GB" sz="1400" b="0" i="0" u="none" strike="noStrike">
                          <a:solidFill>
                            <a:srgbClr val="595959"/>
                          </a:solidFill>
                          <a:effectLst/>
                          <a:latin typeface="Calibri" panose="020F0502020204030204" pitchFamily="34" charset="0"/>
                        </a:rPr>
                        <a:t>G3b</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Moderate to severe decrease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30-44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3F3F7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1100" b="0" i="0" u="none" strike="noStrike">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GB" sz="1100" b="0" i="0" u="none" strike="noStrike" dirty="0">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xmlns="" val="242966281"/>
                  </a:ext>
                </a:extLst>
              </a:tr>
              <a:tr h="306284">
                <a:tc>
                  <a:txBody>
                    <a:bodyPr/>
                    <a:lstStyle/>
                    <a:p>
                      <a:pPr algn="ctr" fontAlgn="ctr"/>
                      <a:r>
                        <a:rPr lang="en-GB" sz="1400" b="0" i="0" u="none" strike="noStrike">
                          <a:solidFill>
                            <a:srgbClr val="595959"/>
                          </a:solidFill>
                          <a:effectLst/>
                          <a:latin typeface="Calibri" panose="020F0502020204030204" pitchFamily="34" charset="0"/>
                        </a:rPr>
                        <a:t>G4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Severe decrease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15-29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GB" sz="1100" b="0" i="0" u="none" strike="noStrike">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GB" sz="1100" b="0" i="0" u="none" strike="noStrike">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xmlns="" val="2130987320"/>
                  </a:ext>
                </a:extLst>
              </a:tr>
              <a:tr h="306284">
                <a:tc>
                  <a:txBody>
                    <a:bodyPr/>
                    <a:lstStyle/>
                    <a:p>
                      <a:pPr algn="ctr" fontAlgn="ctr"/>
                      <a:r>
                        <a:rPr lang="en-GB" sz="1400" b="0" i="0" u="none" strike="noStrike" dirty="0">
                          <a:solidFill>
                            <a:srgbClr val="595959"/>
                          </a:solidFill>
                          <a:effectLst/>
                          <a:latin typeface="Calibri" panose="020F0502020204030204" pitchFamily="34" charset="0"/>
                        </a:rPr>
                        <a:t>G5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Kidney failure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dirty="0">
                          <a:solidFill>
                            <a:srgbClr val="595959"/>
                          </a:solidFill>
                          <a:effectLst/>
                          <a:latin typeface="Calibri" panose="020F0502020204030204" pitchFamily="34" charset="0"/>
                        </a:rPr>
                        <a:t>&lt;15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GB" sz="1100" b="0" i="0" u="none" strike="noStrike">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GB" sz="1100" b="0" i="0" u="none" strike="noStrike" dirty="0">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xmlns="" val="1799546005"/>
                  </a:ext>
                </a:extLst>
              </a:tr>
            </a:tbl>
          </a:graphicData>
        </a:graphic>
      </p:graphicFrame>
      <p:sp>
        <p:nvSpPr>
          <p:cNvPr id="6" name="Text Placeholder 12"/>
          <p:cNvSpPr txBox="1">
            <a:spLocks/>
          </p:cNvSpPr>
          <p:nvPr/>
        </p:nvSpPr>
        <p:spPr>
          <a:xfrm>
            <a:off x="340430" y="1073645"/>
            <a:ext cx="7837714" cy="823912"/>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1600" dirty="0" smtClean="0">
                <a:solidFill>
                  <a:schemeClr val="tx1">
                    <a:lumMod val="65000"/>
                    <a:lumOff val="35000"/>
                  </a:schemeClr>
                </a:solidFill>
              </a:rPr>
              <a:t>Prognosis of CKD by </a:t>
            </a:r>
            <a:r>
              <a:rPr lang="en-GB" sz="1600" dirty="0" err="1" smtClean="0">
                <a:solidFill>
                  <a:schemeClr val="tx1">
                    <a:lumMod val="65000"/>
                    <a:lumOff val="35000"/>
                  </a:schemeClr>
                </a:solidFill>
              </a:rPr>
              <a:t>eGFR</a:t>
            </a:r>
            <a:r>
              <a:rPr lang="en-GB" sz="1600" dirty="0" smtClean="0">
                <a:solidFill>
                  <a:schemeClr val="tx1">
                    <a:lumMod val="65000"/>
                    <a:lumOff val="35000"/>
                  </a:schemeClr>
                </a:solidFill>
              </a:rPr>
              <a:t> and proteinuria categories</a:t>
            </a:r>
            <a:endParaRPr lang="en-GB" sz="1600" dirty="0">
              <a:solidFill>
                <a:schemeClr val="tx1">
                  <a:lumMod val="65000"/>
                  <a:lumOff val="35000"/>
                </a:schemeClr>
              </a:solidFill>
            </a:endParaRPr>
          </a:p>
        </p:txBody>
      </p:sp>
      <p:sp>
        <p:nvSpPr>
          <p:cNvPr id="7" name="Rectangle 6"/>
          <p:cNvSpPr/>
          <p:nvPr/>
        </p:nvSpPr>
        <p:spPr>
          <a:xfrm rot="5400000">
            <a:off x="1235354" y="-835563"/>
            <a:ext cx="133331" cy="1748013"/>
          </a:xfrm>
          <a:prstGeom prst="rect">
            <a:avLst/>
          </a:prstGeom>
          <a:solidFill>
            <a:srgbClr val="025B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8" name="Rectangle 7"/>
          <p:cNvSpPr/>
          <p:nvPr/>
        </p:nvSpPr>
        <p:spPr>
          <a:xfrm>
            <a:off x="357223" y="5751098"/>
            <a:ext cx="6449977" cy="430887"/>
          </a:xfrm>
          <a:prstGeom prst="rect">
            <a:avLst/>
          </a:prstGeom>
        </p:spPr>
        <p:txBody>
          <a:bodyPr wrap="square">
            <a:spAutoFit/>
          </a:bodyPr>
          <a:lstStyle/>
          <a:p>
            <a:r>
              <a:rPr lang="en-GB" sz="1100" dirty="0">
                <a:solidFill>
                  <a:srgbClr val="595959"/>
                </a:solidFill>
                <a:latin typeface="Calibri" panose="020F0502020204030204" pitchFamily="34" charset="0"/>
                <a:ea typeface="Calibri" panose="020F0502020204030204" pitchFamily="34" charset="0"/>
                <a:cs typeface="Calibri" panose="020F0502020204030204" pitchFamily="34" charset="0"/>
              </a:rPr>
              <a:t>Kidney Disease: Improving Global Outcomes (KDIGO) CKD Work Group. KDIGO 2012 Clinical Practice Guideline for the Evaluation and Management of Chronic Kidney Disease. Kidney </a:t>
            </a:r>
            <a:r>
              <a:rPr lang="en-GB" sz="1100" dirty="0" err="1">
                <a:solidFill>
                  <a:srgbClr val="595959"/>
                </a:solidFill>
                <a:latin typeface="Calibri" panose="020F0502020204030204" pitchFamily="34" charset="0"/>
                <a:ea typeface="Calibri" panose="020F0502020204030204" pitchFamily="34" charset="0"/>
                <a:cs typeface="Calibri" panose="020F0502020204030204" pitchFamily="34" charset="0"/>
              </a:rPr>
              <a:t>Int</a:t>
            </a:r>
            <a:r>
              <a:rPr lang="en-GB" sz="1100" dirty="0">
                <a:solidFill>
                  <a:srgbClr val="595959"/>
                </a:solidFill>
                <a:latin typeface="Calibri" panose="020F0502020204030204" pitchFamily="34" charset="0"/>
                <a:ea typeface="Calibri" panose="020F0502020204030204" pitchFamily="34" charset="0"/>
                <a:cs typeface="Calibri" panose="020F0502020204030204" pitchFamily="34" charset="0"/>
              </a:rPr>
              <a:t> Suppl. 2013;3(1):1–150</a:t>
            </a:r>
            <a:endParaRPr lang="en-GB" sz="1100" dirty="0">
              <a:solidFill>
                <a:srgbClr val="595959"/>
              </a:solidFill>
            </a:endParaRPr>
          </a:p>
        </p:txBody>
      </p:sp>
      <p:sp>
        <p:nvSpPr>
          <p:cNvPr id="9" name="Rectangle 8"/>
          <p:cNvSpPr/>
          <p:nvPr/>
        </p:nvSpPr>
        <p:spPr>
          <a:xfrm>
            <a:off x="-1" y="5846613"/>
            <a:ext cx="9144001" cy="1011387"/>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194360" y="5988943"/>
            <a:ext cx="8472817" cy="923330"/>
          </a:xfrm>
          <a:prstGeom prst="rect">
            <a:avLst/>
          </a:prstGeom>
          <a:noFill/>
        </p:spPr>
        <p:txBody>
          <a:bodyPr wrap="square" rtlCol="0">
            <a:spAutoFit/>
          </a:bodyPr>
          <a:lstStyle/>
          <a:p>
            <a:r>
              <a:rPr lang="en-GB" dirty="0">
                <a:solidFill>
                  <a:srgbClr val="FFFFFF"/>
                </a:solidFill>
              </a:rPr>
              <a:t>CKD is often without symptoms until later stages and is only picked up by performing tests on blood and urine:</a:t>
            </a:r>
          </a:p>
          <a:p>
            <a:endParaRPr lang="en-US" dirty="0"/>
          </a:p>
        </p:txBody>
      </p:sp>
    </p:spTree>
    <p:extLst>
      <p:ext uri="{BB962C8B-B14F-4D97-AF65-F5344CB8AC3E}">
        <p14:creationId xmlns:p14="http://schemas.microsoft.com/office/powerpoint/2010/main" val="3771886066"/>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40430" y="163346"/>
            <a:ext cx="9144000" cy="711543"/>
          </a:xfrm>
        </p:spPr>
        <p:txBody>
          <a:bodyPr/>
          <a:lstStyle/>
          <a:p>
            <a:pPr algn="l"/>
            <a:r>
              <a:rPr lang="en-GB" sz="3600" b="1" dirty="0">
                <a:solidFill>
                  <a:srgbClr val="0C6AA2"/>
                </a:solidFill>
              </a:rPr>
              <a:t>Methods</a:t>
            </a:r>
          </a:p>
        </p:txBody>
      </p:sp>
      <p:graphicFrame>
        <p:nvGraphicFramePr>
          <p:cNvPr id="5" name="Table 4"/>
          <p:cNvGraphicFramePr>
            <a:graphicFrameLocks noGrp="1"/>
          </p:cNvGraphicFramePr>
          <p:nvPr>
            <p:extLst>
              <p:ext uri="{D42A27DB-BD31-4B8C-83A1-F6EECF244321}">
                <p14:modId xmlns:p14="http://schemas.microsoft.com/office/powerpoint/2010/main" val="2978538093"/>
              </p:ext>
            </p:extLst>
          </p:nvPr>
        </p:nvGraphicFramePr>
        <p:xfrm>
          <a:off x="458309" y="1646445"/>
          <a:ext cx="8103801" cy="3968930"/>
        </p:xfrm>
        <a:graphic>
          <a:graphicData uri="http://schemas.openxmlformats.org/drawingml/2006/table">
            <a:tbl>
              <a:tblPr/>
              <a:tblGrid>
                <a:gridCol w="946429">
                  <a:extLst>
                    <a:ext uri="{9D8B030D-6E8A-4147-A177-3AD203B41FA5}">
                      <a16:colId xmlns:a16="http://schemas.microsoft.com/office/drawing/2014/main" xmlns="" val="3326020419"/>
                    </a:ext>
                  </a:extLst>
                </a:gridCol>
                <a:gridCol w="2681550">
                  <a:extLst>
                    <a:ext uri="{9D8B030D-6E8A-4147-A177-3AD203B41FA5}">
                      <a16:colId xmlns:a16="http://schemas.microsoft.com/office/drawing/2014/main" xmlns="" val="2789635546"/>
                    </a:ext>
                  </a:extLst>
                </a:gridCol>
                <a:gridCol w="946429">
                  <a:extLst>
                    <a:ext uri="{9D8B030D-6E8A-4147-A177-3AD203B41FA5}">
                      <a16:colId xmlns:a16="http://schemas.microsoft.com/office/drawing/2014/main" xmlns="" val="102370193"/>
                    </a:ext>
                  </a:extLst>
                </a:gridCol>
                <a:gridCol w="1321058">
                  <a:extLst>
                    <a:ext uri="{9D8B030D-6E8A-4147-A177-3AD203B41FA5}">
                      <a16:colId xmlns:a16="http://schemas.microsoft.com/office/drawing/2014/main" xmlns="" val="339643537"/>
                    </a:ext>
                  </a:extLst>
                </a:gridCol>
                <a:gridCol w="1222470">
                  <a:extLst>
                    <a:ext uri="{9D8B030D-6E8A-4147-A177-3AD203B41FA5}">
                      <a16:colId xmlns:a16="http://schemas.microsoft.com/office/drawing/2014/main" xmlns="" val="2431283106"/>
                    </a:ext>
                  </a:extLst>
                </a:gridCol>
                <a:gridCol w="985865">
                  <a:extLst>
                    <a:ext uri="{9D8B030D-6E8A-4147-A177-3AD203B41FA5}">
                      <a16:colId xmlns:a16="http://schemas.microsoft.com/office/drawing/2014/main" xmlns="" val="165610743"/>
                    </a:ext>
                  </a:extLst>
                </a:gridCol>
              </a:tblGrid>
              <a:tr h="906090">
                <a:tc>
                  <a:txBody>
                    <a:bodyPr/>
                    <a:lstStyle/>
                    <a:p>
                      <a:pPr algn="ctr" fontAlgn="b"/>
                      <a:endParaRPr lang="en-GB" sz="1100" b="0" i="0" u="none" strike="noStrike">
                        <a:solidFill>
                          <a:srgbClr val="595959"/>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endParaRPr lang="en-GB" sz="1100" b="0" i="0" u="none" strike="noStrike" dirty="0">
                        <a:solidFill>
                          <a:srgbClr val="595959"/>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endParaRPr lang="en-GB" sz="1100" b="0" i="0" u="none" strike="noStrike">
                        <a:solidFill>
                          <a:srgbClr val="595959"/>
                        </a:solidFill>
                        <a:effectLst/>
                        <a:latin typeface="Calibri" panose="020F050202020403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ctr"/>
                      <a:r>
                        <a:rPr lang="en-GB" sz="1400" b="0" i="0" u="none" strike="noStrike" dirty="0">
                          <a:solidFill>
                            <a:srgbClr val="595959"/>
                          </a:solidFill>
                          <a:effectLst/>
                          <a:latin typeface="Calibri" panose="020F0502020204030204" pitchFamily="34" charset="0"/>
                        </a:rPr>
                        <a:t>Kidney damage stage</a:t>
                      </a:r>
                      <a:br>
                        <a:rPr lang="en-GB" sz="1400" b="0" i="0" u="none" strike="noStrike" dirty="0">
                          <a:solidFill>
                            <a:srgbClr val="595959"/>
                          </a:solidFill>
                          <a:effectLst/>
                          <a:latin typeface="Calibri" panose="020F0502020204030204" pitchFamily="34" charset="0"/>
                        </a:rPr>
                      </a:br>
                      <a:r>
                        <a:rPr lang="en-GB" sz="1400" b="0" i="0" u="none" strike="noStrike" dirty="0">
                          <a:solidFill>
                            <a:srgbClr val="595959"/>
                          </a:solidFill>
                          <a:effectLst/>
                          <a:latin typeface="Calibri" panose="020F0502020204030204" pitchFamily="34" charset="0"/>
                        </a:rPr>
                        <a:t>albumin/creatinine ratio</a:t>
                      </a:r>
                      <a:br>
                        <a:rPr lang="en-GB" sz="1400" b="0" i="0" u="none" strike="noStrike" dirty="0">
                          <a:solidFill>
                            <a:srgbClr val="595959"/>
                          </a:solidFill>
                          <a:effectLst/>
                          <a:latin typeface="Calibri" panose="020F0502020204030204" pitchFamily="34" charset="0"/>
                        </a:rPr>
                      </a:br>
                      <a:r>
                        <a:rPr lang="en-GB" sz="1400" b="0" i="0" u="none" strike="noStrike" dirty="0">
                          <a:solidFill>
                            <a:srgbClr val="595959"/>
                          </a:solidFill>
                          <a:effectLst/>
                          <a:latin typeface="Calibri" panose="020F0502020204030204" pitchFamily="34" charset="0"/>
                        </a:rPr>
                        <a:t>Description and range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3831287090"/>
                  </a:ext>
                </a:extLst>
              </a:tr>
              <a:tr h="306284">
                <a:tc>
                  <a:txBody>
                    <a:bodyPr/>
                    <a:lstStyle/>
                    <a:p>
                      <a:pPr algn="ctr" fontAlgn="b"/>
                      <a:endParaRPr lang="en-GB" sz="1100" b="0" i="0" u="none" strike="noStrike">
                        <a:solidFill>
                          <a:srgbClr val="595959"/>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GB" sz="1100" b="0" i="0" u="none" strike="noStrike">
                        <a:solidFill>
                          <a:srgbClr val="595959"/>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GB" sz="1100" b="0" i="0" u="none" strike="noStrike" dirty="0">
                        <a:solidFill>
                          <a:srgbClr val="595959"/>
                        </a:solidFill>
                        <a:effectLst/>
                        <a:latin typeface="Calibri" panose="020F050202020403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595959"/>
                          </a:solidFill>
                          <a:effectLst/>
                          <a:latin typeface="Calibri" panose="020F0502020204030204" pitchFamily="34" charset="0"/>
                        </a:rPr>
                        <a:t>A1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dirty="0">
                          <a:solidFill>
                            <a:srgbClr val="595959"/>
                          </a:solidFill>
                          <a:effectLst/>
                          <a:latin typeface="Calibri" panose="020F0502020204030204" pitchFamily="34" charset="0"/>
                        </a:rPr>
                        <a:t>A2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A3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97028854"/>
                  </a:ext>
                </a:extLst>
              </a:tr>
              <a:tr h="918852">
                <a:tc gridSpan="3">
                  <a:txBody>
                    <a:bodyPr/>
                    <a:lstStyle/>
                    <a:p>
                      <a:pPr algn="ctr" fontAlgn="ctr"/>
                      <a:r>
                        <a:rPr lang="en-GB" sz="1400" b="0" i="0" u="none" strike="noStrike" dirty="0">
                          <a:solidFill>
                            <a:srgbClr val="595959"/>
                          </a:solidFill>
                          <a:effectLst/>
                          <a:latin typeface="Calibri" panose="020F0502020204030204" pitchFamily="34" charset="0"/>
                        </a:rPr>
                        <a:t>Kidney function stage </a:t>
                      </a:r>
                      <a:br>
                        <a:rPr lang="en-GB" sz="1400" b="0" i="0" u="none" strike="noStrike" dirty="0">
                          <a:solidFill>
                            <a:srgbClr val="595959"/>
                          </a:solidFill>
                          <a:effectLst/>
                          <a:latin typeface="Calibri" panose="020F0502020204030204" pitchFamily="34" charset="0"/>
                        </a:rPr>
                      </a:br>
                      <a:r>
                        <a:rPr lang="en-GB" sz="1400" b="0" i="0" u="none" strike="noStrike" dirty="0">
                          <a:solidFill>
                            <a:srgbClr val="595959"/>
                          </a:solidFill>
                          <a:effectLst/>
                          <a:latin typeface="Calibri" panose="020F0502020204030204" pitchFamily="34" charset="0"/>
                        </a:rPr>
                        <a:t>eGFR (ml/min/1.73m)</a:t>
                      </a:r>
                      <a:br>
                        <a:rPr lang="en-GB" sz="1400" b="0" i="0" u="none" strike="noStrike" dirty="0">
                          <a:solidFill>
                            <a:srgbClr val="595959"/>
                          </a:solidFill>
                          <a:effectLst/>
                          <a:latin typeface="Calibri" panose="020F0502020204030204" pitchFamily="34" charset="0"/>
                        </a:rPr>
                      </a:br>
                      <a:r>
                        <a:rPr lang="en-GB" sz="1400" b="0" i="0" u="none" strike="noStrike" dirty="0">
                          <a:solidFill>
                            <a:srgbClr val="595959"/>
                          </a:solidFill>
                          <a:effectLst/>
                          <a:latin typeface="Calibri" panose="020F0502020204030204" pitchFamily="34" charset="0"/>
                        </a:rPr>
                        <a:t>Description and range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algn="ctr" fontAlgn="ctr"/>
                      <a:r>
                        <a:rPr lang="en-GB" sz="1400" b="0" i="0" u="none" strike="noStrike" dirty="0" smtClean="0">
                          <a:solidFill>
                            <a:srgbClr val="595959"/>
                          </a:solidFill>
                          <a:effectLst/>
                          <a:latin typeface="Calibri" panose="020F0502020204030204" pitchFamily="34" charset="0"/>
                        </a:rPr>
                        <a:t>Normal to mild increase</a:t>
                      </a:r>
                      <a:br>
                        <a:rPr lang="en-GB" sz="1400" b="0" i="0" u="none" strike="noStrike" dirty="0" smtClean="0">
                          <a:solidFill>
                            <a:srgbClr val="595959"/>
                          </a:solidFill>
                          <a:effectLst/>
                          <a:latin typeface="Calibri" panose="020F0502020204030204" pitchFamily="34" charset="0"/>
                        </a:rPr>
                      </a:br>
                      <a:r>
                        <a:rPr lang="en-GB" sz="1400" b="0" i="0" u="none" strike="noStrike" dirty="0" smtClean="0">
                          <a:solidFill>
                            <a:srgbClr val="595959"/>
                          </a:solidFill>
                          <a:effectLst/>
                          <a:latin typeface="Calibri" panose="020F0502020204030204" pitchFamily="34" charset="0"/>
                        </a:rPr>
                        <a:t>&lt;30mg/g</a:t>
                      </a:r>
                      <a:endParaRPr lang="en-GB" sz="1400" b="0" i="0" u="none" strike="noStrike" dirty="0">
                        <a:solidFill>
                          <a:srgbClr val="595959"/>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dirty="0">
                          <a:solidFill>
                            <a:srgbClr val="595959"/>
                          </a:solidFill>
                          <a:effectLst/>
                          <a:latin typeface="Calibri" panose="020F0502020204030204" pitchFamily="34" charset="0"/>
                        </a:rPr>
                        <a:t>Moderate increase</a:t>
                      </a:r>
                      <a:br>
                        <a:rPr lang="en-GB" sz="1400" b="0" i="0" u="none" strike="noStrike" dirty="0">
                          <a:solidFill>
                            <a:srgbClr val="595959"/>
                          </a:solidFill>
                          <a:effectLst/>
                          <a:latin typeface="Calibri" panose="020F0502020204030204" pitchFamily="34" charset="0"/>
                        </a:rPr>
                      </a:br>
                      <a:r>
                        <a:rPr lang="en-GB" sz="1400" b="0" i="0" u="none" strike="noStrike" dirty="0">
                          <a:solidFill>
                            <a:srgbClr val="595959"/>
                          </a:solidFill>
                          <a:effectLst/>
                          <a:latin typeface="Calibri" panose="020F0502020204030204" pitchFamily="34" charset="0"/>
                        </a:rPr>
                        <a:t>30-300mg/g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dirty="0">
                          <a:solidFill>
                            <a:srgbClr val="595959"/>
                          </a:solidFill>
                          <a:effectLst/>
                          <a:latin typeface="Calibri" panose="020F0502020204030204" pitchFamily="34" charset="0"/>
                        </a:rPr>
                        <a:t>Severe increase</a:t>
                      </a:r>
                      <a:br>
                        <a:rPr lang="en-GB" sz="1400" b="0" i="0" u="none" strike="noStrike" dirty="0">
                          <a:solidFill>
                            <a:srgbClr val="595959"/>
                          </a:solidFill>
                          <a:effectLst/>
                          <a:latin typeface="Calibri" panose="020F0502020204030204" pitchFamily="34" charset="0"/>
                        </a:rPr>
                      </a:br>
                      <a:r>
                        <a:rPr lang="en-GB" sz="1400" b="0" i="0" u="none" strike="noStrike" dirty="0">
                          <a:solidFill>
                            <a:srgbClr val="595959"/>
                          </a:solidFill>
                          <a:effectLst/>
                          <a:latin typeface="Calibri" panose="020F0502020204030204" pitchFamily="34" charset="0"/>
                        </a:rPr>
                        <a:t>&gt;300mg/g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752976369"/>
                  </a:ext>
                </a:extLst>
              </a:tr>
              <a:tr h="306284">
                <a:tc>
                  <a:txBody>
                    <a:bodyPr/>
                    <a:lstStyle/>
                    <a:p>
                      <a:pPr algn="ctr" fontAlgn="ctr"/>
                      <a:r>
                        <a:rPr lang="en-GB" sz="1400" b="0" i="0" u="none" strike="noStrike">
                          <a:solidFill>
                            <a:srgbClr val="595959"/>
                          </a:solidFill>
                          <a:effectLst/>
                          <a:latin typeface="Calibri" panose="020F0502020204030204" pitchFamily="34" charset="0"/>
                        </a:rPr>
                        <a:t>G1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dirty="0">
                          <a:solidFill>
                            <a:srgbClr val="595959"/>
                          </a:solidFill>
                          <a:effectLst/>
                          <a:latin typeface="Calibri" panose="020F0502020204030204" pitchFamily="34" charset="0"/>
                        </a:rPr>
                        <a:t>Normal or high</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≥90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61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GB" sz="1100" b="0" i="0" u="none" strike="noStrike" dirty="0">
                          <a:solidFill>
                            <a:srgbClr val="9C65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GB" sz="1100" b="0" i="0" u="none" strike="noStrike">
                          <a:solidFill>
                            <a:srgbClr val="3F3F7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xmlns="" val="1529402846"/>
                  </a:ext>
                </a:extLst>
              </a:tr>
              <a:tr h="306284">
                <a:tc>
                  <a:txBody>
                    <a:bodyPr/>
                    <a:lstStyle/>
                    <a:p>
                      <a:pPr algn="ctr" fontAlgn="ctr"/>
                      <a:r>
                        <a:rPr lang="en-GB" sz="1400" b="0" i="0" u="none" strike="noStrike">
                          <a:solidFill>
                            <a:srgbClr val="595959"/>
                          </a:solidFill>
                          <a:effectLst/>
                          <a:latin typeface="Calibri" panose="020F0502020204030204" pitchFamily="34" charset="0"/>
                        </a:rPr>
                        <a:t>G2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Mild decrease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60-89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dirty="0">
                          <a:solidFill>
                            <a:srgbClr val="0061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GB" sz="1100" b="0" i="0" u="none" strike="noStrike">
                          <a:solidFill>
                            <a:srgbClr val="9C65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GB" sz="1100" b="0" i="0" u="none" strike="noStrike" dirty="0">
                          <a:solidFill>
                            <a:srgbClr val="3F3F7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xmlns="" val="15769503"/>
                  </a:ext>
                </a:extLst>
              </a:tr>
              <a:tr h="306284">
                <a:tc>
                  <a:txBody>
                    <a:bodyPr/>
                    <a:lstStyle/>
                    <a:p>
                      <a:pPr algn="ctr" fontAlgn="ctr"/>
                      <a:r>
                        <a:rPr lang="en-GB" sz="1400" b="0" i="0" u="none" strike="noStrike">
                          <a:solidFill>
                            <a:srgbClr val="595959"/>
                          </a:solidFill>
                          <a:effectLst/>
                          <a:latin typeface="Calibri" panose="020F0502020204030204" pitchFamily="34" charset="0"/>
                        </a:rPr>
                        <a:t>G3a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Mild to moderate decrease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45-59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9C65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GB" sz="1100" b="0" i="0" u="none" strike="noStrike">
                          <a:solidFill>
                            <a:srgbClr val="3F3F7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1100" b="0" i="0" u="none" strike="noStrike">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xmlns="" val="1934480050"/>
                  </a:ext>
                </a:extLst>
              </a:tr>
              <a:tr h="306284">
                <a:tc>
                  <a:txBody>
                    <a:bodyPr/>
                    <a:lstStyle/>
                    <a:p>
                      <a:pPr algn="ctr" fontAlgn="ctr"/>
                      <a:r>
                        <a:rPr lang="en-GB" sz="1400" b="0" i="0" u="none" strike="noStrike">
                          <a:solidFill>
                            <a:srgbClr val="595959"/>
                          </a:solidFill>
                          <a:effectLst/>
                          <a:latin typeface="Calibri" panose="020F0502020204030204" pitchFamily="34" charset="0"/>
                        </a:rPr>
                        <a:t>G3b</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Moderate to severe decrease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30-44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3F3F7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1100" b="0" i="0" u="none" strike="noStrike">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GB" sz="1100" b="0" i="0" u="none" strike="noStrike" dirty="0">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xmlns="" val="242966281"/>
                  </a:ext>
                </a:extLst>
              </a:tr>
              <a:tr h="306284">
                <a:tc>
                  <a:txBody>
                    <a:bodyPr/>
                    <a:lstStyle/>
                    <a:p>
                      <a:pPr algn="ctr" fontAlgn="ctr"/>
                      <a:r>
                        <a:rPr lang="en-GB" sz="1400" b="0" i="0" u="none" strike="noStrike">
                          <a:solidFill>
                            <a:srgbClr val="595959"/>
                          </a:solidFill>
                          <a:effectLst/>
                          <a:latin typeface="Calibri" panose="020F0502020204030204" pitchFamily="34" charset="0"/>
                        </a:rPr>
                        <a:t>G4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Severe decrease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15-29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GB" sz="1100" b="0" i="0" u="none" strike="noStrike">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GB" sz="1100" b="0" i="0" u="none" strike="noStrike">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xmlns="" val="2130987320"/>
                  </a:ext>
                </a:extLst>
              </a:tr>
              <a:tr h="306284">
                <a:tc>
                  <a:txBody>
                    <a:bodyPr/>
                    <a:lstStyle/>
                    <a:p>
                      <a:pPr algn="ctr" fontAlgn="ctr"/>
                      <a:r>
                        <a:rPr lang="en-GB" sz="1400" b="0" i="0" u="none" strike="noStrike" dirty="0">
                          <a:solidFill>
                            <a:srgbClr val="595959"/>
                          </a:solidFill>
                          <a:effectLst/>
                          <a:latin typeface="Calibri" panose="020F0502020204030204" pitchFamily="34" charset="0"/>
                        </a:rPr>
                        <a:t>G5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Kidney failure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dirty="0">
                          <a:solidFill>
                            <a:srgbClr val="595959"/>
                          </a:solidFill>
                          <a:effectLst/>
                          <a:latin typeface="Calibri" panose="020F0502020204030204" pitchFamily="34" charset="0"/>
                        </a:rPr>
                        <a:t>&lt;15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GB" sz="1100" b="0" i="0" u="none" strike="noStrike">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GB" sz="1100" b="0" i="0" u="none" strike="noStrike" dirty="0">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xmlns="" val="1799546005"/>
                  </a:ext>
                </a:extLst>
              </a:tr>
            </a:tbl>
          </a:graphicData>
        </a:graphic>
      </p:graphicFrame>
      <p:sp>
        <p:nvSpPr>
          <p:cNvPr id="6" name="Text Placeholder 12"/>
          <p:cNvSpPr txBox="1">
            <a:spLocks/>
          </p:cNvSpPr>
          <p:nvPr/>
        </p:nvSpPr>
        <p:spPr>
          <a:xfrm>
            <a:off x="340430" y="1073645"/>
            <a:ext cx="7837714" cy="823912"/>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1600" dirty="0" smtClean="0">
                <a:solidFill>
                  <a:schemeClr val="tx1">
                    <a:lumMod val="65000"/>
                    <a:lumOff val="35000"/>
                  </a:schemeClr>
                </a:solidFill>
              </a:rPr>
              <a:t>Prognosis of CKD by </a:t>
            </a:r>
            <a:r>
              <a:rPr lang="en-GB" sz="1600" dirty="0" err="1" smtClean="0">
                <a:solidFill>
                  <a:schemeClr val="tx1">
                    <a:lumMod val="65000"/>
                    <a:lumOff val="35000"/>
                  </a:schemeClr>
                </a:solidFill>
              </a:rPr>
              <a:t>eGFR</a:t>
            </a:r>
            <a:r>
              <a:rPr lang="en-GB" sz="1600" dirty="0" smtClean="0">
                <a:solidFill>
                  <a:schemeClr val="tx1">
                    <a:lumMod val="65000"/>
                    <a:lumOff val="35000"/>
                  </a:schemeClr>
                </a:solidFill>
              </a:rPr>
              <a:t> and proteinuria categories</a:t>
            </a:r>
            <a:endParaRPr lang="en-GB" sz="1600" dirty="0">
              <a:solidFill>
                <a:schemeClr val="tx1">
                  <a:lumMod val="65000"/>
                  <a:lumOff val="35000"/>
                </a:schemeClr>
              </a:solidFill>
            </a:endParaRPr>
          </a:p>
        </p:txBody>
      </p:sp>
      <p:sp>
        <p:nvSpPr>
          <p:cNvPr id="7" name="Rectangle 6"/>
          <p:cNvSpPr/>
          <p:nvPr/>
        </p:nvSpPr>
        <p:spPr>
          <a:xfrm rot="5400000">
            <a:off x="1235354" y="-835563"/>
            <a:ext cx="133331" cy="1748013"/>
          </a:xfrm>
          <a:prstGeom prst="rect">
            <a:avLst/>
          </a:prstGeom>
          <a:solidFill>
            <a:srgbClr val="025B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8" name="Rectangle 7"/>
          <p:cNvSpPr/>
          <p:nvPr/>
        </p:nvSpPr>
        <p:spPr>
          <a:xfrm>
            <a:off x="357223" y="5751098"/>
            <a:ext cx="6449977" cy="430887"/>
          </a:xfrm>
          <a:prstGeom prst="rect">
            <a:avLst/>
          </a:prstGeom>
        </p:spPr>
        <p:txBody>
          <a:bodyPr wrap="square">
            <a:spAutoFit/>
          </a:bodyPr>
          <a:lstStyle/>
          <a:p>
            <a:r>
              <a:rPr lang="en-GB" sz="1100" dirty="0">
                <a:solidFill>
                  <a:srgbClr val="595959"/>
                </a:solidFill>
                <a:latin typeface="Calibri" panose="020F0502020204030204" pitchFamily="34" charset="0"/>
                <a:ea typeface="Calibri" panose="020F0502020204030204" pitchFamily="34" charset="0"/>
                <a:cs typeface="Calibri" panose="020F0502020204030204" pitchFamily="34" charset="0"/>
              </a:rPr>
              <a:t>Kidney Disease: Improving Global Outcomes (KDIGO) CKD Work Group. KDIGO 2012 Clinical Practice Guideline for the Evaluation and Management of Chronic Kidney Disease. Kidney </a:t>
            </a:r>
            <a:r>
              <a:rPr lang="en-GB" sz="1100" dirty="0" err="1">
                <a:solidFill>
                  <a:srgbClr val="595959"/>
                </a:solidFill>
                <a:latin typeface="Calibri" panose="020F0502020204030204" pitchFamily="34" charset="0"/>
                <a:ea typeface="Calibri" panose="020F0502020204030204" pitchFamily="34" charset="0"/>
                <a:cs typeface="Calibri" panose="020F0502020204030204" pitchFamily="34" charset="0"/>
              </a:rPr>
              <a:t>Int</a:t>
            </a:r>
            <a:r>
              <a:rPr lang="en-GB" sz="1100" dirty="0">
                <a:solidFill>
                  <a:srgbClr val="595959"/>
                </a:solidFill>
                <a:latin typeface="Calibri" panose="020F0502020204030204" pitchFamily="34" charset="0"/>
                <a:ea typeface="Calibri" panose="020F0502020204030204" pitchFamily="34" charset="0"/>
                <a:cs typeface="Calibri" panose="020F0502020204030204" pitchFamily="34" charset="0"/>
              </a:rPr>
              <a:t> Suppl. 2013;3(1):1–150</a:t>
            </a:r>
            <a:endParaRPr lang="en-GB" sz="1100" dirty="0">
              <a:solidFill>
                <a:srgbClr val="595959"/>
              </a:solidFill>
            </a:endParaRPr>
          </a:p>
        </p:txBody>
      </p:sp>
      <p:sp>
        <p:nvSpPr>
          <p:cNvPr id="9" name="Rectangle 8"/>
          <p:cNvSpPr/>
          <p:nvPr/>
        </p:nvSpPr>
        <p:spPr>
          <a:xfrm>
            <a:off x="-1" y="5846613"/>
            <a:ext cx="9144001" cy="1011387"/>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266972" y="5988943"/>
            <a:ext cx="9045471" cy="646331"/>
          </a:xfrm>
          <a:prstGeom prst="rect">
            <a:avLst/>
          </a:prstGeom>
          <a:noFill/>
        </p:spPr>
        <p:txBody>
          <a:bodyPr wrap="square" rtlCol="0">
            <a:spAutoFit/>
          </a:bodyPr>
          <a:lstStyle/>
          <a:p>
            <a:pPr lvl="1"/>
            <a:r>
              <a:rPr lang="en-GB" dirty="0">
                <a:solidFill>
                  <a:srgbClr val="FFFFFF"/>
                </a:solidFill>
              </a:rPr>
              <a:t>Estimated glomerular filtration rate: is the estimate of the rate at which the kidneys filter the blood of </a:t>
            </a:r>
            <a:r>
              <a:rPr lang="en-GB" dirty="0" err="1">
                <a:solidFill>
                  <a:srgbClr val="FFFFFF"/>
                </a:solidFill>
              </a:rPr>
              <a:t>creatinine</a:t>
            </a:r>
            <a:r>
              <a:rPr lang="en-GB" dirty="0">
                <a:solidFill>
                  <a:srgbClr val="FFFFFF"/>
                </a:solidFill>
              </a:rPr>
              <a:t> (blood </a:t>
            </a:r>
            <a:r>
              <a:rPr lang="en-GB" dirty="0" smtClean="0">
                <a:solidFill>
                  <a:srgbClr val="FFFFFF"/>
                </a:solidFill>
              </a:rPr>
              <a:t>test)</a:t>
            </a:r>
            <a:endParaRPr lang="en-GB" dirty="0">
              <a:solidFill>
                <a:srgbClr val="FFFFFF"/>
              </a:solidFill>
            </a:endParaRPr>
          </a:p>
        </p:txBody>
      </p:sp>
    </p:spTree>
    <p:extLst>
      <p:ext uri="{BB962C8B-B14F-4D97-AF65-F5344CB8AC3E}">
        <p14:creationId xmlns:p14="http://schemas.microsoft.com/office/powerpoint/2010/main" val="3655564111"/>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40430" y="163346"/>
            <a:ext cx="9144000" cy="711543"/>
          </a:xfrm>
        </p:spPr>
        <p:txBody>
          <a:bodyPr/>
          <a:lstStyle/>
          <a:p>
            <a:pPr algn="l"/>
            <a:r>
              <a:rPr lang="en-GB" sz="3600" b="1" dirty="0">
                <a:solidFill>
                  <a:srgbClr val="0C6AA2"/>
                </a:solidFill>
              </a:rPr>
              <a:t>Methods</a:t>
            </a:r>
          </a:p>
        </p:txBody>
      </p:sp>
      <p:graphicFrame>
        <p:nvGraphicFramePr>
          <p:cNvPr id="5" name="Table 4"/>
          <p:cNvGraphicFramePr>
            <a:graphicFrameLocks noGrp="1"/>
          </p:cNvGraphicFramePr>
          <p:nvPr>
            <p:extLst>
              <p:ext uri="{D42A27DB-BD31-4B8C-83A1-F6EECF244321}">
                <p14:modId xmlns:p14="http://schemas.microsoft.com/office/powerpoint/2010/main" val="1850711994"/>
              </p:ext>
            </p:extLst>
          </p:nvPr>
        </p:nvGraphicFramePr>
        <p:xfrm>
          <a:off x="458309" y="1646445"/>
          <a:ext cx="8103801" cy="3968930"/>
        </p:xfrm>
        <a:graphic>
          <a:graphicData uri="http://schemas.openxmlformats.org/drawingml/2006/table">
            <a:tbl>
              <a:tblPr/>
              <a:tblGrid>
                <a:gridCol w="946429">
                  <a:extLst>
                    <a:ext uri="{9D8B030D-6E8A-4147-A177-3AD203B41FA5}">
                      <a16:colId xmlns:a16="http://schemas.microsoft.com/office/drawing/2014/main" xmlns="" val="3326020419"/>
                    </a:ext>
                  </a:extLst>
                </a:gridCol>
                <a:gridCol w="2681550">
                  <a:extLst>
                    <a:ext uri="{9D8B030D-6E8A-4147-A177-3AD203B41FA5}">
                      <a16:colId xmlns:a16="http://schemas.microsoft.com/office/drawing/2014/main" xmlns="" val="2789635546"/>
                    </a:ext>
                  </a:extLst>
                </a:gridCol>
                <a:gridCol w="946429">
                  <a:extLst>
                    <a:ext uri="{9D8B030D-6E8A-4147-A177-3AD203B41FA5}">
                      <a16:colId xmlns:a16="http://schemas.microsoft.com/office/drawing/2014/main" xmlns="" val="102370193"/>
                    </a:ext>
                  </a:extLst>
                </a:gridCol>
                <a:gridCol w="1321058">
                  <a:extLst>
                    <a:ext uri="{9D8B030D-6E8A-4147-A177-3AD203B41FA5}">
                      <a16:colId xmlns:a16="http://schemas.microsoft.com/office/drawing/2014/main" xmlns="" val="339643537"/>
                    </a:ext>
                  </a:extLst>
                </a:gridCol>
                <a:gridCol w="1222470">
                  <a:extLst>
                    <a:ext uri="{9D8B030D-6E8A-4147-A177-3AD203B41FA5}">
                      <a16:colId xmlns:a16="http://schemas.microsoft.com/office/drawing/2014/main" xmlns="" val="2431283106"/>
                    </a:ext>
                  </a:extLst>
                </a:gridCol>
                <a:gridCol w="985865">
                  <a:extLst>
                    <a:ext uri="{9D8B030D-6E8A-4147-A177-3AD203B41FA5}">
                      <a16:colId xmlns:a16="http://schemas.microsoft.com/office/drawing/2014/main" xmlns="" val="165610743"/>
                    </a:ext>
                  </a:extLst>
                </a:gridCol>
              </a:tblGrid>
              <a:tr h="906090">
                <a:tc>
                  <a:txBody>
                    <a:bodyPr/>
                    <a:lstStyle/>
                    <a:p>
                      <a:pPr algn="ctr" fontAlgn="b"/>
                      <a:endParaRPr lang="en-GB" sz="1100" b="0" i="0" u="none" strike="noStrike">
                        <a:solidFill>
                          <a:srgbClr val="595959"/>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endParaRPr lang="en-GB" sz="1100" b="0" i="0" u="none" strike="noStrike" dirty="0">
                        <a:solidFill>
                          <a:srgbClr val="595959"/>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endParaRPr lang="en-GB" sz="1100" b="0" i="0" u="none" strike="noStrike">
                        <a:solidFill>
                          <a:srgbClr val="595959"/>
                        </a:solidFill>
                        <a:effectLst/>
                        <a:latin typeface="Calibri" panose="020F050202020403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ctr"/>
                      <a:r>
                        <a:rPr lang="en-GB" sz="1400" b="0" i="0" u="none" strike="noStrike" dirty="0">
                          <a:solidFill>
                            <a:srgbClr val="595959"/>
                          </a:solidFill>
                          <a:effectLst/>
                          <a:latin typeface="Calibri" panose="020F0502020204030204" pitchFamily="34" charset="0"/>
                        </a:rPr>
                        <a:t>Kidney damage stage</a:t>
                      </a:r>
                      <a:br>
                        <a:rPr lang="en-GB" sz="1400" b="0" i="0" u="none" strike="noStrike" dirty="0">
                          <a:solidFill>
                            <a:srgbClr val="595959"/>
                          </a:solidFill>
                          <a:effectLst/>
                          <a:latin typeface="Calibri" panose="020F0502020204030204" pitchFamily="34" charset="0"/>
                        </a:rPr>
                      </a:br>
                      <a:r>
                        <a:rPr lang="en-GB" sz="1400" b="0" i="0" u="none" strike="noStrike" dirty="0">
                          <a:solidFill>
                            <a:srgbClr val="595959"/>
                          </a:solidFill>
                          <a:effectLst/>
                          <a:latin typeface="Calibri" panose="020F0502020204030204" pitchFamily="34" charset="0"/>
                        </a:rPr>
                        <a:t>albumin/creatinine ratio</a:t>
                      </a:r>
                      <a:br>
                        <a:rPr lang="en-GB" sz="1400" b="0" i="0" u="none" strike="noStrike" dirty="0">
                          <a:solidFill>
                            <a:srgbClr val="595959"/>
                          </a:solidFill>
                          <a:effectLst/>
                          <a:latin typeface="Calibri" panose="020F0502020204030204" pitchFamily="34" charset="0"/>
                        </a:rPr>
                      </a:br>
                      <a:r>
                        <a:rPr lang="en-GB" sz="1400" b="0" i="0" u="none" strike="noStrike" dirty="0">
                          <a:solidFill>
                            <a:srgbClr val="595959"/>
                          </a:solidFill>
                          <a:effectLst/>
                          <a:latin typeface="Calibri" panose="020F0502020204030204" pitchFamily="34" charset="0"/>
                        </a:rPr>
                        <a:t>Description and range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3831287090"/>
                  </a:ext>
                </a:extLst>
              </a:tr>
              <a:tr h="306284">
                <a:tc>
                  <a:txBody>
                    <a:bodyPr/>
                    <a:lstStyle/>
                    <a:p>
                      <a:pPr algn="ctr" fontAlgn="b"/>
                      <a:endParaRPr lang="en-GB" sz="1100" b="0" i="0" u="none" strike="noStrike">
                        <a:solidFill>
                          <a:srgbClr val="595959"/>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GB" sz="1100" b="0" i="0" u="none" strike="noStrike">
                        <a:solidFill>
                          <a:srgbClr val="595959"/>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GB" sz="1100" b="0" i="0" u="none" strike="noStrike" dirty="0">
                        <a:solidFill>
                          <a:srgbClr val="595959"/>
                        </a:solidFill>
                        <a:effectLst/>
                        <a:latin typeface="Calibri" panose="020F050202020403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595959"/>
                          </a:solidFill>
                          <a:effectLst/>
                          <a:latin typeface="Calibri" panose="020F0502020204030204" pitchFamily="34" charset="0"/>
                        </a:rPr>
                        <a:t>A1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dirty="0">
                          <a:solidFill>
                            <a:srgbClr val="595959"/>
                          </a:solidFill>
                          <a:effectLst/>
                          <a:latin typeface="Calibri" panose="020F0502020204030204" pitchFamily="34" charset="0"/>
                        </a:rPr>
                        <a:t>A2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A3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97028854"/>
                  </a:ext>
                </a:extLst>
              </a:tr>
              <a:tr h="918852">
                <a:tc gridSpan="3">
                  <a:txBody>
                    <a:bodyPr/>
                    <a:lstStyle/>
                    <a:p>
                      <a:pPr algn="ctr" fontAlgn="ctr"/>
                      <a:r>
                        <a:rPr lang="en-GB" sz="1400" b="0" i="0" u="none" strike="noStrike" dirty="0">
                          <a:solidFill>
                            <a:srgbClr val="595959"/>
                          </a:solidFill>
                          <a:effectLst/>
                          <a:latin typeface="Calibri" panose="020F0502020204030204" pitchFamily="34" charset="0"/>
                        </a:rPr>
                        <a:t>Kidney function stage </a:t>
                      </a:r>
                      <a:br>
                        <a:rPr lang="en-GB" sz="1400" b="0" i="0" u="none" strike="noStrike" dirty="0">
                          <a:solidFill>
                            <a:srgbClr val="595959"/>
                          </a:solidFill>
                          <a:effectLst/>
                          <a:latin typeface="Calibri" panose="020F0502020204030204" pitchFamily="34" charset="0"/>
                        </a:rPr>
                      </a:br>
                      <a:r>
                        <a:rPr lang="en-GB" sz="1400" b="0" i="0" u="none" strike="noStrike" dirty="0">
                          <a:solidFill>
                            <a:srgbClr val="595959"/>
                          </a:solidFill>
                          <a:effectLst/>
                          <a:latin typeface="Calibri" panose="020F0502020204030204" pitchFamily="34" charset="0"/>
                        </a:rPr>
                        <a:t>eGFR (ml/min/1.73m)</a:t>
                      </a:r>
                      <a:br>
                        <a:rPr lang="en-GB" sz="1400" b="0" i="0" u="none" strike="noStrike" dirty="0">
                          <a:solidFill>
                            <a:srgbClr val="595959"/>
                          </a:solidFill>
                          <a:effectLst/>
                          <a:latin typeface="Calibri" panose="020F0502020204030204" pitchFamily="34" charset="0"/>
                        </a:rPr>
                      </a:br>
                      <a:r>
                        <a:rPr lang="en-GB" sz="1400" b="0" i="0" u="none" strike="noStrike" dirty="0">
                          <a:solidFill>
                            <a:srgbClr val="595959"/>
                          </a:solidFill>
                          <a:effectLst/>
                          <a:latin typeface="Calibri" panose="020F0502020204030204" pitchFamily="34" charset="0"/>
                        </a:rPr>
                        <a:t>Description and range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algn="ctr" fontAlgn="ctr"/>
                      <a:r>
                        <a:rPr lang="en-GB" sz="1400" b="0" i="0" u="none" strike="noStrike" dirty="0" smtClean="0">
                          <a:solidFill>
                            <a:srgbClr val="595959"/>
                          </a:solidFill>
                          <a:effectLst/>
                          <a:latin typeface="Calibri" panose="020F0502020204030204" pitchFamily="34" charset="0"/>
                        </a:rPr>
                        <a:t>Normal to mild increase</a:t>
                      </a:r>
                      <a:br>
                        <a:rPr lang="en-GB" sz="1400" b="0" i="0" u="none" strike="noStrike" dirty="0" smtClean="0">
                          <a:solidFill>
                            <a:srgbClr val="595959"/>
                          </a:solidFill>
                          <a:effectLst/>
                          <a:latin typeface="Calibri" panose="020F0502020204030204" pitchFamily="34" charset="0"/>
                        </a:rPr>
                      </a:br>
                      <a:r>
                        <a:rPr lang="en-GB" sz="1400" b="0" i="0" u="none" strike="noStrike" dirty="0" smtClean="0">
                          <a:solidFill>
                            <a:srgbClr val="595959"/>
                          </a:solidFill>
                          <a:effectLst/>
                          <a:latin typeface="Calibri" panose="020F0502020204030204" pitchFamily="34" charset="0"/>
                        </a:rPr>
                        <a:t>&lt;30mg/g</a:t>
                      </a:r>
                      <a:endParaRPr lang="en-GB" sz="1400" b="0" i="0" u="none" strike="noStrike" dirty="0">
                        <a:solidFill>
                          <a:srgbClr val="595959"/>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dirty="0">
                          <a:solidFill>
                            <a:srgbClr val="595959"/>
                          </a:solidFill>
                          <a:effectLst/>
                          <a:latin typeface="Calibri" panose="020F0502020204030204" pitchFamily="34" charset="0"/>
                        </a:rPr>
                        <a:t>Moderate increase</a:t>
                      </a:r>
                      <a:br>
                        <a:rPr lang="en-GB" sz="1400" b="0" i="0" u="none" strike="noStrike" dirty="0">
                          <a:solidFill>
                            <a:srgbClr val="595959"/>
                          </a:solidFill>
                          <a:effectLst/>
                          <a:latin typeface="Calibri" panose="020F0502020204030204" pitchFamily="34" charset="0"/>
                        </a:rPr>
                      </a:br>
                      <a:r>
                        <a:rPr lang="en-GB" sz="1400" b="0" i="0" u="none" strike="noStrike" dirty="0">
                          <a:solidFill>
                            <a:srgbClr val="595959"/>
                          </a:solidFill>
                          <a:effectLst/>
                          <a:latin typeface="Calibri" panose="020F0502020204030204" pitchFamily="34" charset="0"/>
                        </a:rPr>
                        <a:t>30-300mg/g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dirty="0">
                          <a:solidFill>
                            <a:srgbClr val="595959"/>
                          </a:solidFill>
                          <a:effectLst/>
                          <a:latin typeface="Calibri" panose="020F0502020204030204" pitchFamily="34" charset="0"/>
                        </a:rPr>
                        <a:t>Severe increase</a:t>
                      </a:r>
                      <a:br>
                        <a:rPr lang="en-GB" sz="1400" b="0" i="0" u="none" strike="noStrike" dirty="0">
                          <a:solidFill>
                            <a:srgbClr val="595959"/>
                          </a:solidFill>
                          <a:effectLst/>
                          <a:latin typeface="Calibri" panose="020F0502020204030204" pitchFamily="34" charset="0"/>
                        </a:rPr>
                      </a:br>
                      <a:r>
                        <a:rPr lang="en-GB" sz="1400" b="0" i="0" u="none" strike="noStrike" dirty="0">
                          <a:solidFill>
                            <a:srgbClr val="595959"/>
                          </a:solidFill>
                          <a:effectLst/>
                          <a:latin typeface="Calibri" panose="020F0502020204030204" pitchFamily="34" charset="0"/>
                        </a:rPr>
                        <a:t>&gt;300mg/g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752976369"/>
                  </a:ext>
                </a:extLst>
              </a:tr>
              <a:tr h="306284">
                <a:tc>
                  <a:txBody>
                    <a:bodyPr/>
                    <a:lstStyle/>
                    <a:p>
                      <a:pPr algn="ctr" fontAlgn="ctr"/>
                      <a:r>
                        <a:rPr lang="en-GB" sz="1400" b="0" i="0" u="none" strike="noStrike">
                          <a:solidFill>
                            <a:srgbClr val="595959"/>
                          </a:solidFill>
                          <a:effectLst/>
                          <a:latin typeface="Calibri" panose="020F0502020204030204" pitchFamily="34" charset="0"/>
                        </a:rPr>
                        <a:t>G1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dirty="0">
                          <a:solidFill>
                            <a:srgbClr val="595959"/>
                          </a:solidFill>
                          <a:effectLst/>
                          <a:latin typeface="Calibri" panose="020F0502020204030204" pitchFamily="34" charset="0"/>
                        </a:rPr>
                        <a:t>Normal or high</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≥90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61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GB" sz="1100" b="0" i="0" u="none" strike="noStrike" dirty="0">
                          <a:solidFill>
                            <a:srgbClr val="9C65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GB" sz="1100" b="0" i="0" u="none" strike="noStrike">
                          <a:solidFill>
                            <a:srgbClr val="3F3F7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xmlns="" val="1529402846"/>
                  </a:ext>
                </a:extLst>
              </a:tr>
              <a:tr h="306284">
                <a:tc>
                  <a:txBody>
                    <a:bodyPr/>
                    <a:lstStyle/>
                    <a:p>
                      <a:pPr algn="ctr" fontAlgn="ctr"/>
                      <a:r>
                        <a:rPr lang="en-GB" sz="1400" b="0" i="0" u="none" strike="noStrike">
                          <a:solidFill>
                            <a:srgbClr val="595959"/>
                          </a:solidFill>
                          <a:effectLst/>
                          <a:latin typeface="Calibri" panose="020F0502020204030204" pitchFamily="34" charset="0"/>
                        </a:rPr>
                        <a:t>G2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Mild decrease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60-89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dirty="0">
                          <a:solidFill>
                            <a:srgbClr val="0061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GB" sz="1100" b="0" i="0" u="none" strike="noStrike">
                          <a:solidFill>
                            <a:srgbClr val="9C65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GB" sz="1100" b="0" i="0" u="none" strike="noStrike" dirty="0">
                          <a:solidFill>
                            <a:srgbClr val="3F3F7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xmlns="" val="15769503"/>
                  </a:ext>
                </a:extLst>
              </a:tr>
              <a:tr h="306284">
                <a:tc>
                  <a:txBody>
                    <a:bodyPr/>
                    <a:lstStyle/>
                    <a:p>
                      <a:pPr algn="ctr" fontAlgn="ctr"/>
                      <a:r>
                        <a:rPr lang="en-GB" sz="1400" b="0" i="0" u="none" strike="noStrike">
                          <a:solidFill>
                            <a:srgbClr val="595959"/>
                          </a:solidFill>
                          <a:effectLst/>
                          <a:latin typeface="Calibri" panose="020F0502020204030204" pitchFamily="34" charset="0"/>
                        </a:rPr>
                        <a:t>G3a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Mild to moderate decrease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45-59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9C65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GB" sz="1100" b="0" i="0" u="none" strike="noStrike">
                          <a:solidFill>
                            <a:srgbClr val="3F3F7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1100" b="0" i="0" u="none" strike="noStrike">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xmlns="" val="1934480050"/>
                  </a:ext>
                </a:extLst>
              </a:tr>
              <a:tr h="306284">
                <a:tc>
                  <a:txBody>
                    <a:bodyPr/>
                    <a:lstStyle/>
                    <a:p>
                      <a:pPr algn="ctr" fontAlgn="ctr"/>
                      <a:r>
                        <a:rPr lang="en-GB" sz="1400" b="0" i="0" u="none" strike="noStrike">
                          <a:solidFill>
                            <a:srgbClr val="595959"/>
                          </a:solidFill>
                          <a:effectLst/>
                          <a:latin typeface="Calibri" panose="020F0502020204030204" pitchFamily="34" charset="0"/>
                        </a:rPr>
                        <a:t>G3b</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Moderate to severe decrease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30-44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3F3F7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1100" b="0" i="0" u="none" strike="noStrike">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GB" sz="1100" b="0" i="0" u="none" strike="noStrike" dirty="0">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xmlns="" val="242966281"/>
                  </a:ext>
                </a:extLst>
              </a:tr>
              <a:tr h="306284">
                <a:tc>
                  <a:txBody>
                    <a:bodyPr/>
                    <a:lstStyle/>
                    <a:p>
                      <a:pPr algn="ctr" fontAlgn="ctr"/>
                      <a:r>
                        <a:rPr lang="en-GB" sz="1400" b="0" i="0" u="none" strike="noStrike">
                          <a:solidFill>
                            <a:srgbClr val="595959"/>
                          </a:solidFill>
                          <a:effectLst/>
                          <a:latin typeface="Calibri" panose="020F0502020204030204" pitchFamily="34" charset="0"/>
                        </a:rPr>
                        <a:t>G4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Severe decrease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15-29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GB" sz="1100" b="0" i="0" u="none" strike="noStrike">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GB" sz="1100" b="0" i="0" u="none" strike="noStrike">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xmlns="" val="2130987320"/>
                  </a:ext>
                </a:extLst>
              </a:tr>
              <a:tr h="306284">
                <a:tc>
                  <a:txBody>
                    <a:bodyPr/>
                    <a:lstStyle/>
                    <a:p>
                      <a:pPr algn="ctr" fontAlgn="ctr"/>
                      <a:r>
                        <a:rPr lang="en-GB" sz="1400" b="0" i="0" u="none" strike="noStrike" dirty="0">
                          <a:solidFill>
                            <a:srgbClr val="595959"/>
                          </a:solidFill>
                          <a:effectLst/>
                          <a:latin typeface="Calibri" panose="020F0502020204030204" pitchFamily="34" charset="0"/>
                        </a:rPr>
                        <a:t>G5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Kidney failure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dirty="0">
                          <a:solidFill>
                            <a:srgbClr val="595959"/>
                          </a:solidFill>
                          <a:effectLst/>
                          <a:latin typeface="Calibri" panose="020F0502020204030204" pitchFamily="34" charset="0"/>
                        </a:rPr>
                        <a:t>&lt;15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GB" sz="1100" b="0" i="0" u="none" strike="noStrike">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GB" sz="1100" b="0" i="0" u="none" strike="noStrike" dirty="0">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xmlns="" val="1799546005"/>
                  </a:ext>
                </a:extLst>
              </a:tr>
            </a:tbl>
          </a:graphicData>
        </a:graphic>
      </p:graphicFrame>
      <p:sp>
        <p:nvSpPr>
          <p:cNvPr id="6" name="Text Placeholder 12"/>
          <p:cNvSpPr txBox="1">
            <a:spLocks/>
          </p:cNvSpPr>
          <p:nvPr/>
        </p:nvSpPr>
        <p:spPr>
          <a:xfrm>
            <a:off x="340430" y="1073645"/>
            <a:ext cx="7837714" cy="823912"/>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1600" dirty="0" smtClean="0">
                <a:solidFill>
                  <a:schemeClr val="tx1">
                    <a:lumMod val="65000"/>
                    <a:lumOff val="35000"/>
                  </a:schemeClr>
                </a:solidFill>
              </a:rPr>
              <a:t>Prognosis of CKD by </a:t>
            </a:r>
            <a:r>
              <a:rPr lang="en-GB" sz="1600" dirty="0" err="1" smtClean="0">
                <a:solidFill>
                  <a:schemeClr val="tx1">
                    <a:lumMod val="65000"/>
                    <a:lumOff val="35000"/>
                  </a:schemeClr>
                </a:solidFill>
              </a:rPr>
              <a:t>eGFR</a:t>
            </a:r>
            <a:r>
              <a:rPr lang="en-GB" sz="1600" dirty="0" smtClean="0">
                <a:solidFill>
                  <a:schemeClr val="tx1">
                    <a:lumMod val="65000"/>
                    <a:lumOff val="35000"/>
                  </a:schemeClr>
                </a:solidFill>
              </a:rPr>
              <a:t> and proteinuria categories</a:t>
            </a:r>
            <a:endParaRPr lang="en-GB" sz="1600" dirty="0">
              <a:solidFill>
                <a:schemeClr val="tx1">
                  <a:lumMod val="65000"/>
                  <a:lumOff val="35000"/>
                </a:schemeClr>
              </a:solidFill>
            </a:endParaRPr>
          </a:p>
        </p:txBody>
      </p:sp>
      <p:sp>
        <p:nvSpPr>
          <p:cNvPr id="7" name="Rectangle 6"/>
          <p:cNvSpPr/>
          <p:nvPr/>
        </p:nvSpPr>
        <p:spPr>
          <a:xfrm rot="5400000">
            <a:off x="1235354" y="-835563"/>
            <a:ext cx="133331" cy="1748013"/>
          </a:xfrm>
          <a:prstGeom prst="rect">
            <a:avLst/>
          </a:prstGeom>
          <a:solidFill>
            <a:srgbClr val="025B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8" name="Rectangle 7"/>
          <p:cNvSpPr/>
          <p:nvPr/>
        </p:nvSpPr>
        <p:spPr>
          <a:xfrm>
            <a:off x="357223" y="5751098"/>
            <a:ext cx="6449977" cy="430887"/>
          </a:xfrm>
          <a:prstGeom prst="rect">
            <a:avLst/>
          </a:prstGeom>
        </p:spPr>
        <p:txBody>
          <a:bodyPr wrap="square">
            <a:spAutoFit/>
          </a:bodyPr>
          <a:lstStyle/>
          <a:p>
            <a:r>
              <a:rPr lang="en-GB" sz="1100" dirty="0">
                <a:solidFill>
                  <a:srgbClr val="595959"/>
                </a:solidFill>
                <a:latin typeface="Calibri" panose="020F0502020204030204" pitchFamily="34" charset="0"/>
                <a:ea typeface="Calibri" panose="020F0502020204030204" pitchFamily="34" charset="0"/>
                <a:cs typeface="Calibri" panose="020F0502020204030204" pitchFamily="34" charset="0"/>
              </a:rPr>
              <a:t>Kidney Disease: Improving Global Outcomes (KDIGO) CKD Work Group. KDIGO 2012 Clinical Practice Guideline for the Evaluation and Management of Chronic Kidney Disease. Kidney </a:t>
            </a:r>
            <a:r>
              <a:rPr lang="en-GB" sz="1100" dirty="0" err="1">
                <a:solidFill>
                  <a:srgbClr val="595959"/>
                </a:solidFill>
                <a:latin typeface="Calibri" panose="020F0502020204030204" pitchFamily="34" charset="0"/>
                <a:ea typeface="Calibri" panose="020F0502020204030204" pitchFamily="34" charset="0"/>
                <a:cs typeface="Calibri" panose="020F0502020204030204" pitchFamily="34" charset="0"/>
              </a:rPr>
              <a:t>Int</a:t>
            </a:r>
            <a:r>
              <a:rPr lang="en-GB" sz="1100" dirty="0">
                <a:solidFill>
                  <a:srgbClr val="595959"/>
                </a:solidFill>
                <a:latin typeface="Calibri" panose="020F0502020204030204" pitchFamily="34" charset="0"/>
                <a:ea typeface="Calibri" panose="020F0502020204030204" pitchFamily="34" charset="0"/>
                <a:cs typeface="Calibri" panose="020F0502020204030204" pitchFamily="34" charset="0"/>
              </a:rPr>
              <a:t> Suppl. 2013;3(1):1–150</a:t>
            </a:r>
            <a:endParaRPr lang="en-GB" sz="1100" dirty="0">
              <a:solidFill>
                <a:srgbClr val="595959"/>
              </a:solidFill>
            </a:endParaRPr>
          </a:p>
        </p:txBody>
      </p:sp>
      <p:sp>
        <p:nvSpPr>
          <p:cNvPr id="9" name="Rectangle 8"/>
          <p:cNvSpPr/>
          <p:nvPr/>
        </p:nvSpPr>
        <p:spPr>
          <a:xfrm>
            <a:off x="-1" y="5810251"/>
            <a:ext cx="9144001" cy="1047750"/>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246208" y="6173609"/>
            <a:ext cx="9045471" cy="369332"/>
          </a:xfrm>
          <a:prstGeom prst="rect">
            <a:avLst/>
          </a:prstGeom>
          <a:noFill/>
        </p:spPr>
        <p:txBody>
          <a:bodyPr wrap="square" rtlCol="0">
            <a:spAutoFit/>
          </a:bodyPr>
          <a:lstStyle/>
          <a:p>
            <a:pPr lvl="1"/>
            <a:r>
              <a:rPr lang="en-GB" dirty="0">
                <a:solidFill>
                  <a:srgbClr val="FFFFFF"/>
                </a:solidFill>
              </a:rPr>
              <a:t>Albumin to </a:t>
            </a:r>
            <a:r>
              <a:rPr lang="en-GB" dirty="0" err="1">
                <a:solidFill>
                  <a:srgbClr val="FFFFFF"/>
                </a:solidFill>
              </a:rPr>
              <a:t>creatinine</a:t>
            </a:r>
            <a:r>
              <a:rPr lang="en-GB" dirty="0">
                <a:solidFill>
                  <a:srgbClr val="FFFFFF"/>
                </a:solidFill>
              </a:rPr>
              <a:t> ratio: is the measure of albumin leaked into the urine (urine test)</a:t>
            </a:r>
          </a:p>
        </p:txBody>
      </p:sp>
    </p:spTree>
    <p:extLst>
      <p:ext uri="{BB962C8B-B14F-4D97-AF65-F5344CB8AC3E}">
        <p14:creationId xmlns:p14="http://schemas.microsoft.com/office/powerpoint/2010/main" val="229196118"/>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40430" y="163346"/>
            <a:ext cx="9144000" cy="711543"/>
          </a:xfrm>
        </p:spPr>
        <p:txBody>
          <a:bodyPr/>
          <a:lstStyle/>
          <a:p>
            <a:pPr algn="l"/>
            <a:r>
              <a:rPr lang="en-GB" sz="3600" b="1" dirty="0">
                <a:solidFill>
                  <a:srgbClr val="0C6AA2"/>
                </a:solidFill>
              </a:rPr>
              <a:t>Methods</a:t>
            </a:r>
          </a:p>
        </p:txBody>
      </p:sp>
      <p:graphicFrame>
        <p:nvGraphicFramePr>
          <p:cNvPr id="5" name="Table 4"/>
          <p:cNvGraphicFramePr>
            <a:graphicFrameLocks noGrp="1"/>
          </p:cNvGraphicFramePr>
          <p:nvPr>
            <p:extLst>
              <p:ext uri="{D42A27DB-BD31-4B8C-83A1-F6EECF244321}">
                <p14:modId xmlns:p14="http://schemas.microsoft.com/office/powerpoint/2010/main" val="719477627"/>
              </p:ext>
            </p:extLst>
          </p:nvPr>
        </p:nvGraphicFramePr>
        <p:xfrm>
          <a:off x="458309" y="1646445"/>
          <a:ext cx="8103801" cy="3968930"/>
        </p:xfrm>
        <a:graphic>
          <a:graphicData uri="http://schemas.openxmlformats.org/drawingml/2006/table">
            <a:tbl>
              <a:tblPr/>
              <a:tblGrid>
                <a:gridCol w="946429">
                  <a:extLst>
                    <a:ext uri="{9D8B030D-6E8A-4147-A177-3AD203B41FA5}">
                      <a16:colId xmlns:a16="http://schemas.microsoft.com/office/drawing/2014/main" xmlns="" val="3326020419"/>
                    </a:ext>
                  </a:extLst>
                </a:gridCol>
                <a:gridCol w="2681550">
                  <a:extLst>
                    <a:ext uri="{9D8B030D-6E8A-4147-A177-3AD203B41FA5}">
                      <a16:colId xmlns:a16="http://schemas.microsoft.com/office/drawing/2014/main" xmlns="" val="2789635546"/>
                    </a:ext>
                  </a:extLst>
                </a:gridCol>
                <a:gridCol w="946429">
                  <a:extLst>
                    <a:ext uri="{9D8B030D-6E8A-4147-A177-3AD203B41FA5}">
                      <a16:colId xmlns:a16="http://schemas.microsoft.com/office/drawing/2014/main" xmlns="" val="102370193"/>
                    </a:ext>
                  </a:extLst>
                </a:gridCol>
                <a:gridCol w="1321058">
                  <a:extLst>
                    <a:ext uri="{9D8B030D-6E8A-4147-A177-3AD203B41FA5}">
                      <a16:colId xmlns:a16="http://schemas.microsoft.com/office/drawing/2014/main" xmlns="" val="339643537"/>
                    </a:ext>
                  </a:extLst>
                </a:gridCol>
                <a:gridCol w="1222470">
                  <a:extLst>
                    <a:ext uri="{9D8B030D-6E8A-4147-A177-3AD203B41FA5}">
                      <a16:colId xmlns:a16="http://schemas.microsoft.com/office/drawing/2014/main" xmlns="" val="2431283106"/>
                    </a:ext>
                  </a:extLst>
                </a:gridCol>
                <a:gridCol w="985865">
                  <a:extLst>
                    <a:ext uri="{9D8B030D-6E8A-4147-A177-3AD203B41FA5}">
                      <a16:colId xmlns:a16="http://schemas.microsoft.com/office/drawing/2014/main" xmlns="" val="165610743"/>
                    </a:ext>
                  </a:extLst>
                </a:gridCol>
              </a:tblGrid>
              <a:tr h="906090">
                <a:tc>
                  <a:txBody>
                    <a:bodyPr/>
                    <a:lstStyle/>
                    <a:p>
                      <a:pPr algn="ctr" fontAlgn="b"/>
                      <a:endParaRPr lang="en-GB" sz="1100" b="0" i="0" u="none" strike="noStrike">
                        <a:solidFill>
                          <a:srgbClr val="595959"/>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endParaRPr lang="en-GB" sz="1100" b="0" i="0" u="none" strike="noStrike" dirty="0">
                        <a:solidFill>
                          <a:srgbClr val="595959"/>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endParaRPr lang="en-GB" sz="1100" b="0" i="0" u="none" strike="noStrike">
                        <a:solidFill>
                          <a:srgbClr val="595959"/>
                        </a:solidFill>
                        <a:effectLst/>
                        <a:latin typeface="Calibri" panose="020F050202020403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ctr"/>
                      <a:r>
                        <a:rPr lang="en-GB" sz="1400" b="0" i="0" u="none" strike="noStrike" dirty="0">
                          <a:solidFill>
                            <a:srgbClr val="595959"/>
                          </a:solidFill>
                          <a:effectLst/>
                          <a:latin typeface="Calibri" panose="020F0502020204030204" pitchFamily="34" charset="0"/>
                        </a:rPr>
                        <a:t>Kidney damage stage</a:t>
                      </a:r>
                      <a:br>
                        <a:rPr lang="en-GB" sz="1400" b="0" i="0" u="none" strike="noStrike" dirty="0">
                          <a:solidFill>
                            <a:srgbClr val="595959"/>
                          </a:solidFill>
                          <a:effectLst/>
                          <a:latin typeface="Calibri" panose="020F0502020204030204" pitchFamily="34" charset="0"/>
                        </a:rPr>
                      </a:br>
                      <a:r>
                        <a:rPr lang="en-GB" sz="1400" b="0" i="0" u="none" strike="noStrike" dirty="0">
                          <a:solidFill>
                            <a:srgbClr val="595959"/>
                          </a:solidFill>
                          <a:effectLst/>
                          <a:latin typeface="Calibri" panose="020F0502020204030204" pitchFamily="34" charset="0"/>
                        </a:rPr>
                        <a:t>albumin/creatinine ratio</a:t>
                      </a:r>
                      <a:br>
                        <a:rPr lang="en-GB" sz="1400" b="0" i="0" u="none" strike="noStrike" dirty="0">
                          <a:solidFill>
                            <a:srgbClr val="595959"/>
                          </a:solidFill>
                          <a:effectLst/>
                          <a:latin typeface="Calibri" panose="020F0502020204030204" pitchFamily="34" charset="0"/>
                        </a:rPr>
                      </a:br>
                      <a:r>
                        <a:rPr lang="en-GB" sz="1400" b="0" i="0" u="none" strike="noStrike" dirty="0">
                          <a:solidFill>
                            <a:srgbClr val="595959"/>
                          </a:solidFill>
                          <a:effectLst/>
                          <a:latin typeface="Calibri" panose="020F0502020204030204" pitchFamily="34" charset="0"/>
                        </a:rPr>
                        <a:t>Description and range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3831287090"/>
                  </a:ext>
                </a:extLst>
              </a:tr>
              <a:tr h="306284">
                <a:tc>
                  <a:txBody>
                    <a:bodyPr/>
                    <a:lstStyle/>
                    <a:p>
                      <a:pPr algn="ctr" fontAlgn="b"/>
                      <a:endParaRPr lang="en-GB" sz="1100" b="0" i="0" u="none" strike="noStrike">
                        <a:solidFill>
                          <a:srgbClr val="595959"/>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GB" sz="1100" b="0" i="0" u="none" strike="noStrike">
                        <a:solidFill>
                          <a:srgbClr val="595959"/>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GB" sz="1100" b="0" i="0" u="none" strike="noStrike" dirty="0">
                        <a:solidFill>
                          <a:srgbClr val="595959"/>
                        </a:solidFill>
                        <a:effectLst/>
                        <a:latin typeface="Calibri" panose="020F050202020403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595959"/>
                          </a:solidFill>
                          <a:effectLst/>
                          <a:latin typeface="Calibri" panose="020F0502020204030204" pitchFamily="34" charset="0"/>
                        </a:rPr>
                        <a:t>A1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dirty="0">
                          <a:solidFill>
                            <a:srgbClr val="595959"/>
                          </a:solidFill>
                          <a:effectLst/>
                          <a:latin typeface="Calibri" panose="020F0502020204030204" pitchFamily="34" charset="0"/>
                        </a:rPr>
                        <a:t>A2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A3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97028854"/>
                  </a:ext>
                </a:extLst>
              </a:tr>
              <a:tr h="918852">
                <a:tc gridSpan="3">
                  <a:txBody>
                    <a:bodyPr/>
                    <a:lstStyle/>
                    <a:p>
                      <a:pPr algn="ctr" fontAlgn="ctr"/>
                      <a:r>
                        <a:rPr lang="en-GB" sz="1400" b="0" i="0" u="none" strike="noStrike" dirty="0">
                          <a:solidFill>
                            <a:srgbClr val="595959"/>
                          </a:solidFill>
                          <a:effectLst/>
                          <a:latin typeface="Calibri" panose="020F0502020204030204" pitchFamily="34" charset="0"/>
                        </a:rPr>
                        <a:t>Kidney function stage </a:t>
                      </a:r>
                      <a:br>
                        <a:rPr lang="en-GB" sz="1400" b="0" i="0" u="none" strike="noStrike" dirty="0">
                          <a:solidFill>
                            <a:srgbClr val="595959"/>
                          </a:solidFill>
                          <a:effectLst/>
                          <a:latin typeface="Calibri" panose="020F0502020204030204" pitchFamily="34" charset="0"/>
                        </a:rPr>
                      </a:br>
                      <a:r>
                        <a:rPr lang="en-GB" sz="1400" b="0" i="0" u="none" strike="noStrike" dirty="0">
                          <a:solidFill>
                            <a:srgbClr val="595959"/>
                          </a:solidFill>
                          <a:effectLst/>
                          <a:latin typeface="Calibri" panose="020F0502020204030204" pitchFamily="34" charset="0"/>
                        </a:rPr>
                        <a:t>eGFR (ml/min/1.73m)</a:t>
                      </a:r>
                      <a:br>
                        <a:rPr lang="en-GB" sz="1400" b="0" i="0" u="none" strike="noStrike" dirty="0">
                          <a:solidFill>
                            <a:srgbClr val="595959"/>
                          </a:solidFill>
                          <a:effectLst/>
                          <a:latin typeface="Calibri" panose="020F0502020204030204" pitchFamily="34" charset="0"/>
                        </a:rPr>
                      </a:br>
                      <a:r>
                        <a:rPr lang="en-GB" sz="1400" b="0" i="0" u="none" strike="noStrike" dirty="0">
                          <a:solidFill>
                            <a:srgbClr val="595959"/>
                          </a:solidFill>
                          <a:effectLst/>
                          <a:latin typeface="Calibri" panose="020F0502020204030204" pitchFamily="34" charset="0"/>
                        </a:rPr>
                        <a:t>Description and range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algn="ctr" fontAlgn="ctr"/>
                      <a:r>
                        <a:rPr lang="en-GB" sz="1400" b="0" i="0" u="none" strike="noStrike" dirty="0" smtClean="0">
                          <a:solidFill>
                            <a:srgbClr val="595959"/>
                          </a:solidFill>
                          <a:effectLst/>
                          <a:latin typeface="Calibri" panose="020F0502020204030204" pitchFamily="34" charset="0"/>
                        </a:rPr>
                        <a:t>Normal to mild increase</a:t>
                      </a:r>
                      <a:br>
                        <a:rPr lang="en-GB" sz="1400" b="0" i="0" u="none" strike="noStrike" dirty="0" smtClean="0">
                          <a:solidFill>
                            <a:srgbClr val="595959"/>
                          </a:solidFill>
                          <a:effectLst/>
                          <a:latin typeface="Calibri" panose="020F0502020204030204" pitchFamily="34" charset="0"/>
                        </a:rPr>
                      </a:br>
                      <a:r>
                        <a:rPr lang="en-GB" sz="1400" b="0" i="0" u="none" strike="noStrike" dirty="0" smtClean="0">
                          <a:solidFill>
                            <a:srgbClr val="595959"/>
                          </a:solidFill>
                          <a:effectLst/>
                          <a:latin typeface="Calibri" panose="020F0502020204030204" pitchFamily="34" charset="0"/>
                        </a:rPr>
                        <a:t>&lt;30mg/g</a:t>
                      </a:r>
                      <a:endParaRPr lang="en-GB" sz="1400" b="0" i="0" u="none" strike="noStrike" dirty="0">
                        <a:solidFill>
                          <a:srgbClr val="595959"/>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dirty="0">
                          <a:solidFill>
                            <a:srgbClr val="595959"/>
                          </a:solidFill>
                          <a:effectLst/>
                          <a:latin typeface="Calibri" panose="020F0502020204030204" pitchFamily="34" charset="0"/>
                        </a:rPr>
                        <a:t>Moderate increase</a:t>
                      </a:r>
                      <a:br>
                        <a:rPr lang="en-GB" sz="1400" b="0" i="0" u="none" strike="noStrike" dirty="0">
                          <a:solidFill>
                            <a:srgbClr val="595959"/>
                          </a:solidFill>
                          <a:effectLst/>
                          <a:latin typeface="Calibri" panose="020F0502020204030204" pitchFamily="34" charset="0"/>
                        </a:rPr>
                      </a:br>
                      <a:r>
                        <a:rPr lang="en-GB" sz="1400" b="0" i="0" u="none" strike="noStrike" dirty="0">
                          <a:solidFill>
                            <a:srgbClr val="595959"/>
                          </a:solidFill>
                          <a:effectLst/>
                          <a:latin typeface="Calibri" panose="020F0502020204030204" pitchFamily="34" charset="0"/>
                        </a:rPr>
                        <a:t>30-300mg/g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dirty="0">
                          <a:solidFill>
                            <a:srgbClr val="595959"/>
                          </a:solidFill>
                          <a:effectLst/>
                          <a:latin typeface="Calibri" panose="020F0502020204030204" pitchFamily="34" charset="0"/>
                        </a:rPr>
                        <a:t>Severe increase</a:t>
                      </a:r>
                      <a:br>
                        <a:rPr lang="en-GB" sz="1400" b="0" i="0" u="none" strike="noStrike" dirty="0">
                          <a:solidFill>
                            <a:srgbClr val="595959"/>
                          </a:solidFill>
                          <a:effectLst/>
                          <a:latin typeface="Calibri" panose="020F0502020204030204" pitchFamily="34" charset="0"/>
                        </a:rPr>
                      </a:br>
                      <a:r>
                        <a:rPr lang="en-GB" sz="1400" b="0" i="0" u="none" strike="noStrike" dirty="0">
                          <a:solidFill>
                            <a:srgbClr val="595959"/>
                          </a:solidFill>
                          <a:effectLst/>
                          <a:latin typeface="Calibri" panose="020F0502020204030204" pitchFamily="34" charset="0"/>
                        </a:rPr>
                        <a:t>&gt;300mg/g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752976369"/>
                  </a:ext>
                </a:extLst>
              </a:tr>
              <a:tr h="306284">
                <a:tc>
                  <a:txBody>
                    <a:bodyPr/>
                    <a:lstStyle/>
                    <a:p>
                      <a:pPr algn="ctr" fontAlgn="ctr"/>
                      <a:r>
                        <a:rPr lang="en-GB" sz="1400" b="0" i="0" u="none" strike="noStrike">
                          <a:solidFill>
                            <a:srgbClr val="595959"/>
                          </a:solidFill>
                          <a:effectLst/>
                          <a:latin typeface="Calibri" panose="020F0502020204030204" pitchFamily="34" charset="0"/>
                        </a:rPr>
                        <a:t>G1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dirty="0">
                          <a:solidFill>
                            <a:srgbClr val="595959"/>
                          </a:solidFill>
                          <a:effectLst/>
                          <a:latin typeface="Calibri" panose="020F0502020204030204" pitchFamily="34" charset="0"/>
                        </a:rPr>
                        <a:t>Normal or high</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≥90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61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GB" sz="1100" b="0" i="0" u="none" strike="noStrike" dirty="0">
                          <a:solidFill>
                            <a:srgbClr val="9C65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GB" sz="1100" b="0" i="0" u="none" strike="noStrike">
                          <a:solidFill>
                            <a:srgbClr val="3F3F7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xmlns="" val="1529402846"/>
                  </a:ext>
                </a:extLst>
              </a:tr>
              <a:tr h="306284">
                <a:tc>
                  <a:txBody>
                    <a:bodyPr/>
                    <a:lstStyle/>
                    <a:p>
                      <a:pPr algn="ctr" fontAlgn="ctr"/>
                      <a:r>
                        <a:rPr lang="en-GB" sz="1400" b="0" i="0" u="none" strike="noStrike">
                          <a:solidFill>
                            <a:srgbClr val="595959"/>
                          </a:solidFill>
                          <a:effectLst/>
                          <a:latin typeface="Calibri" panose="020F0502020204030204" pitchFamily="34" charset="0"/>
                        </a:rPr>
                        <a:t>G2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Mild decrease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60-89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dirty="0">
                          <a:solidFill>
                            <a:srgbClr val="0061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GB" sz="1100" b="0" i="0" u="none" strike="noStrike">
                          <a:solidFill>
                            <a:srgbClr val="9C65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GB" sz="1100" b="0" i="0" u="none" strike="noStrike" dirty="0">
                          <a:solidFill>
                            <a:srgbClr val="3F3F7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xmlns="" val="15769503"/>
                  </a:ext>
                </a:extLst>
              </a:tr>
              <a:tr h="306284">
                <a:tc>
                  <a:txBody>
                    <a:bodyPr/>
                    <a:lstStyle/>
                    <a:p>
                      <a:pPr algn="ctr" fontAlgn="ctr"/>
                      <a:r>
                        <a:rPr lang="en-GB" sz="1400" b="0" i="0" u="none" strike="noStrike">
                          <a:solidFill>
                            <a:srgbClr val="595959"/>
                          </a:solidFill>
                          <a:effectLst/>
                          <a:latin typeface="Calibri" panose="020F0502020204030204" pitchFamily="34" charset="0"/>
                        </a:rPr>
                        <a:t>G3a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Mild to moderate decrease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45-59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9C65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GB" sz="1100" b="0" i="0" u="none" strike="noStrike">
                          <a:solidFill>
                            <a:srgbClr val="3F3F7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1100" b="0" i="0" u="none" strike="noStrike">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xmlns="" val="1934480050"/>
                  </a:ext>
                </a:extLst>
              </a:tr>
              <a:tr h="306284">
                <a:tc>
                  <a:txBody>
                    <a:bodyPr/>
                    <a:lstStyle/>
                    <a:p>
                      <a:pPr algn="ctr" fontAlgn="ctr"/>
                      <a:r>
                        <a:rPr lang="en-GB" sz="1400" b="0" i="0" u="none" strike="noStrike">
                          <a:solidFill>
                            <a:srgbClr val="595959"/>
                          </a:solidFill>
                          <a:effectLst/>
                          <a:latin typeface="Calibri" panose="020F0502020204030204" pitchFamily="34" charset="0"/>
                        </a:rPr>
                        <a:t>G3b</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Moderate to severe decrease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30-44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3F3F7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1100" b="0" i="0" u="none" strike="noStrike">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GB" sz="1100" b="0" i="0" u="none" strike="noStrike" dirty="0">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xmlns="" val="242966281"/>
                  </a:ext>
                </a:extLst>
              </a:tr>
              <a:tr h="306284">
                <a:tc>
                  <a:txBody>
                    <a:bodyPr/>
                    <a:lstStyle/>
                    <a:p>
                      <a:pPr algn="ctr" fontAlgn="ctr"/>
                      <a:r>
                        <a:rPr lang="en-GB" sz="1400" b="0" i="0" u="none" strike="noStrike">
                          <a:solidFill>
                            <a:srgbClr val="595959"/>
                          </a:solidFill>
                          <a:effectLst/>
                          <a:latin typeface="Calibri" panose="020F0502020204030204" pitchFamily="34" charset="0"/>
                        </a:rPr>
                        <a:t>G4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Severe decrease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15-29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GB" sz="1100" b="0" i="0" u="none" strike="noStrike">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GB" sz="1100" b="0" i="0" u="none" strike="noStrike">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xmlns="" val="2130987320"/>
                  </a:ext>
                </a:extLst>
              </a:tr>
              <a:tr h="306284">
                <a:tc>
                  <a:txBody>
                    <a:bodyPr/>
                    <a:lstStyle/>
                    <a:p>
                      <a:pPr algn="ctr" fontAlgn="ctr"/>
                      <a:r>
                        <a:rPr lang="en-GB" sz="1400" b="0" i="0" u="none" strike="noStrike" dirty="0">
                          <a:solidFill>
                            <a:srgbClr val="595959"/>
                          </a:solidFill>
                          <a:effectLst/>
                          <a:latin typeface="Calibri" panose="020F0502020204030204" pitchFamily="34" charset="0"/>
                        </a:rPr>
                        <a:t>G5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Kidney failure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dirty="0">
                          <a:solidFill>
                            <a:srgbClr val="595959"/>
                          </a:solidFill>
                          <a:effectLst/>
                          <a:latin typeface="Calibri" panose="020F0502020204030204" pitchFamily="34" charset="0"/>
                        </a:rPr>
                        <a:t>&lt;15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GB" sz="1100" b="0" i="0" u="none" strike="noStrike">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GB" sz="1100" b="0" i="0" u="none" strike="noStrike" dirty="0">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xmlns="" val="1799546005"/>
                  </a:ext>
                </a:extLst>
              </a:tr>
            </a:tbl>
          </a:graphicData>
        </a:graphic>
      </p:graphicFrame>
      <p:sp>
        <p:nvSpPr>
          <p:cNvPr id="6" name="Text Placeholder 12"/>
          <p:cNvSpPr txBox="1">
            <a:spLocks/>
          </p:cNvSpPr>
          <p:nvPr/>
        </p:nvSpPr>
        <p:spPr>
          <a:xfrm>
            <a:off x="340430" y="1073645"/>
            <a:ext cx="7837714" cy="823912"/>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1600" dirty="0" smtClean="0">
                <a:solidFill>
                  <a:schemeClr val="tx1">
                    <a:lumMod val="65000"/>
                    <a:lumOff val="35000"/>
                  </a:schemeClr>
                </a:solidFill>
              </a:rPr>
              <a:t>Prognosis of CKD by </a:t>
            </a:r>
            <a:r>
              <a:rPr lang="en-GB" sz="1600" dirty="0" err="1" smtClean="0">
                <a:solidFill>
                  <a:schemeClr val="tx1">
                    <a:lumMod val="65000"/>
                    <a:lumOff val="35000"/>
                  </a:schemeClr>
                </a:solidFill>
              </a:rPr>
              <a:t>eGFR</a:t>
            </a:r>
            <a:r>
              <a:rPr lang="en-GB" sz="1600" dirty="0" smtClean="0">
                <a:solidFill>
                  <a:schemeClr val="tx1">
                    <a:lumMod val="65000"/>
                    <a:lumOff val="35000"/>
                  </a:schemeClr>
                </a:solidFill>
              </a:rPr>
              <a:t> and proteinuria categories</a:t>
            </a:r>
            <a:endParaRPr lang="en-GB" sz="1600" dirty="0">
              <a:solidFill>
                <a:schemeClr val="tx1">
                  <a:lumMod val="65000"/>
                  <a:lumOff val="35000"/>
                </a:schemeClr>
              </a:solidFill>
            </a:endParaRPr>
          </a:p>
        </p:txBody>
      </p:sp>
      <p:sp>
        <p:nvSpPr>
          <p:cNvPr id="7" name="Rectangle 6"/>
          <p:cNvSpPr/>
          <p:nvPr/>
        </p:nvSpPr>
        <p:spPr>
          <a:xfrm rot="5400000">
            <a:off x="1235354" y="-835563"/>
            <a:ext cx="133331" cy="1748013"/>
          </a:xfrm>
          <a:prstGeom prst="rect">
            <a:avLst/>
          </a:prstGeom>
          <a:solidFill>
            <a:srgbClr val="025B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8" name="Rectangle 7"/>
          <p:cNvSpPr/>
          <p:nvPr/>
        </p:nvSpPr>
        <p:spPr>
          <a:xfrm>
            <a:off x="357223" y="5751098"/>
            <a:ext cx="6449977" cy="430887"/>
          </a:xfrm>
          <a:prstGeom prst="rect">
            <a:avLst/>
          </a:prstGeom>
        </p:spPr>
        <p:txBody>
          <a:bodyPr wrap="square">
            <a:spAutoFit/>
          </a:bodyPr>
          <a:lstStyle/>
          <a:p>
            <a:r>
              <a:rPr lang="en-GB" sz="1100" dirty="0">
                <a:solidFill>
                  <a:srgbClr val="595959"/>
                </a:solidFill>
                <a:latin typeface="Calibri" panose="020F0502020204030204" pitchFamily="34" charset="0"/>
                <a:ea typeface="Calibri" panose="020F0502020204030204" pitchFamily="34" charset="0"/>
                <a:cs typeface="Calibri" panose="020F0502020204030204" pitchFamily="34" charset="0"/>
              </a:rPr>
              <a:t>Kidney Disease: Improving Global Outcomes (KDIGO) CKD Work Group. KDIGO 2012 Clinical Practice Guideline for the Evaluation and Management of Chronic Kidney Disease. Kidney </a:t>
            </a:r>
            <a:r>
              <a:rPr lang="en-GB" sz="1100" dirty="0" err="1">
                <a:solidFill>
                  <a:srgbClr val="595959"/>
                </a:solidFill>
                <a:latin typeface="Calibri" panose="020F0502020204030204" pitchFamily="34" charset="0"/>
                <a:ea typeface="Calibri" panose="020F0502020204030204" pitchFamily="34" charset="0"/>
                <a:cs typeface="Calibri" panose="020F0502020204030204" pitchFamily="34" charset="0"/>
              </a:rPr>
              <a:t>Int</a:t>
            </a:r>
            <a:r>
              <a:rPr lang="en-GB" sz="1100" dirty="0">
                <a:solidFill>
                  <a:srgbClr val="595959"/>
                </a:solidFill>
                <a:latin typeface="Calibri" panose="020F0502020204030204" pitchFamily="34" charset="0"/>
                <a:ea typeface="Calibri" panose="020F0502020204030204" pitchFamily="34" charset="0"/>
                <a:cs typeface="Calibri" panose="020F0502020204030204" pitchFamily="34" charset="0"/>
              </a:rPr>
              <a:t> Suppl. 2013;3(1):1–150</a:t>
            </a:r>
            <a:endParaRPr lang="en-GB" sz="1100" dirty="0">
              <a:solidFill>
                <a:srgbClr val="595959"/>
              </a:solidFill>
            </a:endParaRPr>
          </a:p>
        </p:txBody>
      </p:sp>
      <p:sp>
        <p:nvSpPr>
          <p:cNvPr id="9" name="Rectangle 8"/>
          <p:cNvSpPr/>
          <p:nvPr/>
        </p:nvSpPr>
        <p:spPr>
          <a:xfrm>
            <a:off x="-1" y="5810251"/>
            <a:ext cx="9144001" cy="1047750"/>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208010" y="6000305"/>
            <a:ext cx="8079614" cy="646331"/>
          </a:xfrm>
          <a:prstGeom prst="rect">
            <a:avLst/>
          </a:prstGeom>
          <a:noFill/>
        </p:spPr>
        <p:txBody>
          <a:bodyPr wrap="square" rtlCol="0">
            <a:spAutoFit/>
          </a:bodyPr>
          <a:lstStyle/>
          <a:p>
            <a:pPr lvl="0"/>
            <a:r>
              <a:rPr lang="en-GB" dirty="0">
                <a:solidFill>
                  <a:srgbClr val="FFFFFF"/>
                </a:solidFill>
              </a:rPr>
              <a:t>KDIGO recommends CKD be classified using a combination of blood and urine test results, and the severity of CKD is stratified into stages 1-5</a:t>
            </a:r>
          </a:p>
        </p:txBody>
      </p:sp>
    </p:spTree>
    <p:extLst>
      <p:ext uri="{BB962C8B-B14F-4D97-AF65-F5344CB8AC3E}">
        <p14:creationId xmlns:p14="http://schemas.microsoft.com/office/powerpoint/2010/main" val="2051982801"/>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40430" y="163346"/>
            <a:ext cx="9144000" cy="711543"/>
          </a:xfrm>
        </p:spPr>
        <p:txBody>
          <a:bodyPr/>
          <a:lstStyle/>
          <a:p>
            <a:pPr algn="l"/>
            <a:r>
              <a:rPr lang="en-GB" sz="3600" b="1" dirty="0">
                <a:solidFill>
                  <a:srgbClr val="0C6AA2"/>
                </a:solidFill>
              </a:rPr>
              <a:t>Methods</a:t>
            </a:r>
          </a:p>
        </p:txBody>
      </p:sp>
      <p:graphicFrame>
        <p:nvGraphicFramePr>
          <p:cNvPr id="5" name="Table 4"/>
          <p:cNvGraphicFramePr>
            <a:graphicFrameLocks noGrp="1"/>
          </p:cNvGraphicFramePr>
          <p:nvPr>
            <p:extLst>
              <p:ext uri="{D42A27DB-BD31-4B8C-83A1-F6EECF244321}">
                <p14:modId xmlns:p14="http://schemas.microsoft.com/office/powerpoint/2010/main" val="778074922"/>
              </p:ext>
            </p:extLst>
          </p:nvPr>
        </p:nvGraphicFramePr>
        <p:xfrm>
          <a:off x="458309" y="1646445"/>
          <a:ext cx="8103801" cy="3968930"/>
        </p:xfrm>
        <a:graphic>
          <a:graphicData uri="http://schemas.openxmlformats.org/drawingml/2006/table">
            <a:tbl>
              <a:tblPr/>
              <a:tblGrid>
                <a:gridCol w="946429">
                  <a:extLst>
                    <a:ext uri="{9D8B030D-6E8A-4147-A177-3AD203B41FA5}">
                      <a16:colId xmlns:a16="http://schemas.microsoft.com/office/drawing/2014/main" xmlns="" val="3326020419"/>
                    </a:ext>
                  </a:extLst>
                </a:gridCol>
                <a:gridCol w="2681550">
                  <a:extLst>
                    <a:ext uri="{9D8B030D-6E8A-4147-A177-3AD203B41FA5}">
                      <a16:colId xmlns:a16="http://schemas.microsoft.com/office/drawing/2014/main" xmlns="" val="2789635546"/>
                    </a:ext>
                  </a:extLst>
                </a:gridCol>
                <a:gridCol w="946429">
                  <a:extLst>
                    <a:ext uri="{9D8B030D-6E8A-4147-A177-3AD203B41FA5}">
                      <a16:colId xmlns:a16="http://schemas.microsoft.com/office/drawing/2014/main" xmlns="" val="102370193"/>
                    </a:ext>
                  </a:extLst>
                </a:gridCol>
                <a:gridCol w="1321058">
                  <a:extLst>
                    <a:ext uri="{9D8B030D-6E8A-4147-A177-3AD203B41FA5}">
                      <a16:colId xmlns:a16="http://schemas.microsoft.com/office/drawing/2014/main" xmlns="" val="339643537"/>
                    </a:ext>
                  </a:extLst>
                </a:gridCol>
                <a:gridCol w="1222470">
                  <a:extLst>
                    <a:ext uri="{9D8B030D-6E8A-4147-A177-3AD203B41FA5}">
                      <a16:colId xmlns:a16="http://schemas.microsoft.com/office/drawing/2014/main" xmlns="" val="2431283106"/>
                    </a:ext>
                  </a:extLst>
                </a:gridCol>
                <a:gridCol w="985865">
                  <a:extLst>
                    <a:ext uri="{9D8B030D-6E8A-4147-A177-3AD203B41FA5}">
                      <a16:colId xmlns:a16="http://schemas.microsoft.com/office/drawing/2014/main" xmlns="" val="165610743"/>
                    </a:ext>
                  </a:extLst>
                </a:gridCol>
              </a:tblGrid>
              <a:tr h="906090">
                <a:tc>
                  <a:txBody>
                    <a:bodyPr/>
                    <a:lstStyle/>
                    <a:p>
                      <a:pPr algn="ctr" fontAlgn="b"/>
                      <a:endParaRPr lang="en-GB" sz="1100" b="0" i="0" u="none" strike="noStrike">
                        <a:solidFill>
                          <a:srgbClr val="595959"/>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endParaRPr lang="en-GB" sz="1100" b="0" i="0" u="none" strike="noStrike" dirty="0">
                        <a:solidFill>
                          <a:srgbClr val="595959"/>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endParaRPr lang="en-GB" sz="1100" b="0" i="0" u="none" strike="noStrike">
                        <a:solidFill>
                          <a:srgbClr val="595959"/>
                        </a:solidFill>
                        <a:effectLst/>
                        <a:latin typeface="Calibri" panose="020F050202020403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ctr"/>
                      <a:r>
                        <a:rPr lang="en-GB" sz="1400" b="0" i="0" u="none" strike="noStrike" dirty="0">
                          <a:solidFill>
                            <a:srgbClr val="595959"/>
                          </a:solidFill>
                          <a:effectLst/>
                          <a:latin typeface="Calibri" panose="020F0502020204030204" pitchFamily="34" charset="0"/>
                        </a:rPr>
                        <a:t>Kidney damage stage</a:t>
                      </a:r>
                      <a:br>
                        <a:rPr lang="en-GB" sz="1400" b="0" i="0" u="none" strike="noStrike" dirty="0">
                          <a:solidFill>
                            <a:srgbClr val="595959"/>
                          </a:solidFill>
                          <a:effectLst/>
                          <a:latin typeface="Calibri" panose="020F0502020204030204" pitchFamily="34" charset="0"/>
                        </a:rPr>
                      </a:br>
                      <a:r>
                        <a:rPr lang="en-GB" sz="1400" b="0" i="0" u="none" strike="noStrike" dirty="0">
                          <a:solidFill>
                            <a:srgbClr val="595959"/>
                          </a:solidFill>
                          <a:effectLst/>
                          <a:latin typeface="Calibri" panose="020F0502020204030204" pitchFamily="34" charset="0"/>
                        </a:rPr>
                        <a:t>albumin/creatinine ratio</a:t>
                      </a:r>
                      <a:br>
                        <a:rPr lang="en-GB" sz="1400" b="0" i="0" u="none" strike="noStrike" dirty="0">
                          <a:solidFill>
                            <a:srgbClr val="595959"/>
                          </a:solidFill>
                          <a:effectLst/>
                          <a:latin typeface="Calibri" panose="020F0502020204030204" pitchFamily="34" charset="0"/>
                        </a:rPr>
                      </a:br>
                      <a:r>
                        <a:rPr lang="en-GB" sz="1400" b="0" i="0" u="none" strike="noStrike" dirty="0">
                          <a:solidFill>
                            <a:srgbClr val="595959"/>
                          </a:solidFill>
                          <a:effectLst/>
                          <a:latin typeface="Calibri" panose="020F0502020204030204" pitchFamily="34" charset="0"/>
                        </a:rPr>
                        <a:t>Description and range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3831287090"/>
                  </a:ext>
                </a:extLst>
              </a:tr>
              <a:tr h="306284">
                <a:tc>
                  <a:txBody>
                    <a:bodyPr/>
                    <a:lstStyle/>
                    <a:p>
                      <a:pPr algn="ctr" fontAlgn="b"/>
                      <a:endParaRPr lang="en-GB" sz="1100" b="0" i="0" u="none" strike="noStrike">
                        <a:solidFill>
                          <a:srgbClr val="595959"/>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GB" sz="1100" b="0" i="0" u="none" strike="noStrike">
                        <a:solidFill>
                          <a:srgbClr val="595959"/>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GB" sz="1100" b="0" i="0" u="none" strike="noStrike" dirty="0">
                        <a:solidFill>
                          <a:srgbClr val="595959"/>
                        </a:solidFill>
                        <a:effectLst/>
                        <a:latin typeface="Calibri" panose="020F050202020403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595959"/>
                          </a:solidFill>
                          <a:effectLst/>
                          <a:latin typeface="Calibri" panose="020F0502020204030204" pitchFamily="34" charset="0"/>
                        </a:rPr>
                        <a:t>A1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dirty="0">
                          <a:solidFill>
                            <a:srgbClr val="595959"/>
                          </a:solidFill>
                          <a:effectLst/>
                          <a:latin typeface="Calibri" panose="020F0502020204030204" pitchFamily="34" charset="0"/>
                        </a:rPr>
                        <a:t>A2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A3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97028854"/>
                  </a:ext>
                </a:extLst>
              </a:tr>
              <a:tr h="918852">
                <a:tc gridSpan="3">
                  <a:txBody>
                    <a:bodyPr/>
                    <a:lstStyle/>
                    <a:p>
                      <a:pPr algn="ctr" fontAlgn="ctr"/>
                      <a:r>
                        <a:rPr lang="en-GB" sz="1400" b="0" i="0" u="none" strike="noStrike" dirty="0">
                          <a:solidFill>
                            <a:srgbClr val="595959"/>
                          </a:solidFill>
                          <a:effectLst/>
                          <a:latin typeface="Calibri" panose="020F0502020204030204" pitchFamily="34" charset="0"/>
                        </a:rPr>
                        <a:t>Kidney function stage </a:t>
                      </a:r>
                      <a:br>
                        <a:rPr lang="en-GB" sz="1400" b="0" i="0" u="none" strike="noStrike" dirty="0">
                          <a:solidFill>
                            <a:srgbClr val="595959"/>
                          </a:solidFill>
                          <a:effectLst/>
                          <a:latin typeface="Calibri" panose="020F0502020204030204" pitchFamily="34" charset="0"/>
                        </a:rPr>
                      </a:br>
                      <a:r>
                        <a:rPr lang="en-GB" sz="1400" b="0" i="0" u="none" strike="noStrike" dirty="0">
                          <a:solidFill>
                            <a:srgbClr val="595959"/>
                          </a:solidFill>
                          <a:effectLst/>
                          <a:latin typeface="Calibri" panose="020F0502020204030204" pitchFamily="34" charset="0"/>
                        </a:rPr>
                        <a:t>eGFR (ml/min/1.73m)</a:t>
                      </a:r>
                      <a:br>
                        <a:rPr lang="en-GB" sz="1400" b="0" i="0" u="none" strike="noStrike" dirty="0">
                          <a:solidFill>
                            <a:srgbClr val="595959"/>
                          </a:solidFill>
                          <a:effectLst/>
                          <a:latin typeface="Calibri" panose="020F0502020204030204" pitchFamily="34" charset="0"/>
                        </a:rPr>
                      </a:br>
                      <a:r>
                        <a:rPr lang="en-GB" sz="1400" b="0" i="0" u="none" strike="noStrike" dirty="0">
                          <a:solidFill>
                            <a:srgbClr val="595959"/>
                          </a:solidFill>
                          <a:effectLst/>
                          <a:latin typeface="Calibri" panose="020F0502020204030204" pitchFamily="34" charset="0"/>
                        </a:rPr>
                        <a:t>Description and range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algn="ctr" fontAlgn="ctr"/>
                      <a:r>
                        <a:rPr lang="en-GB" sz="1400" b="0" i="0" u="none" strike="noStrike" dirty="0" smtClean="0">
                          <a:solidFill>
                            <a:srgbClr val="595959"/>
                          </a:solidFill>
                          <a:effectLst/>
                          <a:latin typeface="Calibri" panose="020F0502020204030204" pitchFamily="34" charset="0"/>
                        </a:rPr>
                        <a:t>Normal to mild increase</a:t>
                      </a:r>
                      <a:br>
                        <a:rPr lang="en-GB" sz="1400" b="0" i="0" u="none" strike="noStrike" dirty="0" smtClean="0">
                          <a:solidFill>
                            <a:srgbClr val="595959"/>
                          </a:solidFill>
                          <a:effectLst/>
                          <a:latin typeface="Calibri" panose="020F0502020204030204" pitchFamily="34" charset="0"/>
                        </a:rPr>
                      </a:br>
                      <a:r>
                        <a:rPr lang="en-GB" sz="1400" b="0" i="0" u="none" strike="noStrike" dirty="0" smtClean="0">
                          <a:solidFill>
                            <a:srgbClr val="595959"/>
                          </a:solidFill>
                          <a:effectLst/>
                          <a:latin typeface="Calibri" panose="020F0502020204030204" pitchFamily="34" charset="0"/>
                        </a:rPr>
                        <a:t>&lt;30mg/g</a:t>
                      </a:r>
                      <a:endParaRPr lang="en-GB" sz="1400" b="0" i="0" u="none" strike="noStrike" dirty="0">
                        <a:solidFill>
                          <a:srgbClr val="595959"/>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dirty="0">
                          <a:solidFill>
                            <a:srgbClr val="595959"/>
                          </a:solidFill>
                          <a:effectLst/>
                          <a:latin typeface="Calibri" panose="020F0502020204030204" pitchFamily="34" charset="0"/>
                        </a:rPr>
                        <a:t>Moderate increase</a:t>
                      </a:r>
                      <a:br>
                        <a:rPr lang="en-GB" sz="1400" b="0" i="0" u="none" strike="noStrike" dirty="0">
                          <a:solidFill>
                            <a:srgbClr val="595959"/>
                          </a:solidFill>
                          <a:effectLst/>
                          <a:latin typeface="Calibri" panose="020F0502020204030204" pitchFamily="34" charset="0"/>
                        </a:rPr>
                      </a:br>
                      <a:r>
                        <a:rPr lang="en-GB" sz="1400" b="0" i="0" u="none" strike="noStrike" dirty="0">
                          <a:solidFill>
                            <a:srgbClr val="595959"/>
                          </a:solidFill>
                          <a:effectLst/>
                          <a:latin typeface="Calibri" panose="020F0502020204030204" pitchFamily="34" charset="0"/>
                        </a:rPr>
                        <a:t>30-300mg/g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dirty="0">
                          <a:solidFill>
                            <a:srgbClr val="595959"/>
                          </a:solidFill>
                          <a:effectLst/>
                          <a:latin typeface="Calibri" panose="020F0502020204030204" pitchFamily="34" charset="0"/>
                        </a:rPr>
                        <a:t>Severe increase</a:t>
                      </a:r>
                      <a:br>
                        <a:rPr lang="en-GB" sz="1400" b="0" i="0" u="none" strike="noStrike" dirty="0">
                          <a:solidFill>
                            <a:srgbClr val="595959"/>
                          </a:solidFill>
                          <a:effectLst/>
                          <a:latin typeface="Calibri" panose="020F0502020204030204" pitchFamily="34" charset="0"/>
                        </a:rPr>
                      </a:br>
                      <a:r>
                        <a:rPr lang="en-GB" sz="1400" b="0" i="0" u="none" strike="noStrike" dirty="0">
                          <a:solidFill>
                            <a:srgbClr val="595959"/>
                          </a:solidFill>
                          <a:effectLst/>
                          <a:latin typeface="Calibri" panose="020F0502020204030204" pitchFamily="34" charset="0"/>
                        </a:rPr>
                        <a:t>&gt;300mg/g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752976369"/>
                  </a:ext>
                </a:extLst>
              </a:tr>
              <a:tr h="306284">
                <a:tc>
                  <a:txBody>
                    <a:bodyPr/>
                    <a:lstStyle/>
                    <a:p>
                      <a:pPr algn="ctr" fontAlgn="ctr"/>
                      <a:r>
                        <a:rPr lang="en-GB" sz="1400" b="0" i="0" u="none" strike="noStrike">
                          <a:solidFill>
                            <a:srgbClr val="595959"/>
                          </a:solidFill>
                          <a:effectLst/>
                          <a:latin typeface="Calibri" panose="020F0502020204030204" pitchFamily="34" charset="0"/>
                        </a:rPr>
                        <a:t>G1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dirty="0">
                          <a:solidFill>
                            <a:srgbClr val="595959"/>
                          </a:solidFill>
                          <a:effectLst/>
                          <a:latin typeface="Calibri" panose="020F0502020204030204" pitchFamily="34" charset="0"/>
                        </a:rPr>
                        <a:t>Normal or high</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≥90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61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GB" sz="1100" b="0" i="0" u="none" strike="noStrike" dirty="0">
                          <a:solidFill>
                            <a:srgbClr val="9C65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GB" sz="1100" b="0" i="0" u="none" strike="noStrike">
                          <a:solidFill>
                            <a:srgbClr val="3F3F7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xmlns="" val="1529402846"/>
                  </a:ext>
                </a:extLst>
              </a:tr>
              <a:tr h="306284">
                <a:tc>
                  <a:txBody>
                    <a:bodyPr/>
                    <a:lstStyle/>
                    <a:p>
                      <a:pPr algn="ctr" fontAlgn="ctr"/>
                      <a:r>
                        <a:rPr lang="en-GB" sz="1400" b="0" i="0" u="none" strike="noStrike">
                          <a:solidFill>
                            <a:srgbClr val="595959"/>
                          </a:solidFill>
                          <a:effectLst/>
                          <a:latin typeface="Calibri" panose="020F0502020204030204" pitchFamily="34" charset="0"/>
                        </a:rPr>
                        <a:t>G2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Mild decrease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60-89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dirty="0">
                          <a:solidFill>
                            <a:srgbClr val="0061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GB" sz="1100" b="0" i="0" u="none" strike="noStrike">
                          <a:solidFill>
                            <a:srgbClr val="9C65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GB" sz="1100" b="0" i="0" u="none" strike="noStrike" dirty="0">
                          <a:solidFill>
                            <a:srgbClr val="3F3F7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xmlns="" val="15769503"/>
                  </a:ext>
                </a:extLst>
              </a:tr>
              <a:tr h="306284">
                <a:tc>
                  <a:txBody>
                    <a:bodyPr/>
                    <a:lstStyle/>
                    <a:p>
                      <a:pPr algn="ctr" fontAlgn="ctr"/>
                      <a:r>
                        <a:rPr lang="en-GB" sz="1400" b="0" i="0" u="none" strike="noStrike">
                          <a:solidFill>
                            <a:srgbClr val="595959"/>
                          </a:solidFill>
                          <a:effectLst/>
                          <a:latin typeface="Calibri" panose="020F0502020204030204" pitchFamily="34" charset="0"/>
                        </a:rPr>
                        <a:t>G3a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Mild to moderate decrease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45-59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9C65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GB" sz="1100" b="0" i="0" u="none" strike="noStrike">
                          <a:solidFill>
                            <a:srgbClr val="3F3F7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1100" b="0" i="0" u="none" strike="noStrike">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xmlns="" val="1934480050"/>
                  </a:ext>
                </a:extLst>
              </a:tr>
              <a:tr h="306284">
                <a:tc>
                  <a:txBody>
                    <a:bodyPr/>
                    <a:lstStyle/>
                    <a:p>
                      <a:pPr algn="ctr" fontAlgn="ctr"/>
                      <a:r>
                        <a:rPr lang="en-GB" sz="1400" b="0" i="0" u="none" strike="noStrike">
                          <a:solidFill>
                            <a:srgbClr val="595959"/>
                          </a:solidFill>
                          <a:effectLst/>
                          <a:latin typeface="Calibri" panose="020F0502020204030204" pitchFamily="34" charset="0"/>
                        </a:rPr>
                        <a:t>G3b</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Moderate to severe decrease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30-44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3F3F7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1100" b="0" i="0" u="none" strike="noStrike">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GB" sz="1100" b="0" i="0" u="none" strike="noStrike" dirty="0">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xmlns="" val="242966281"/>
                  </a:ext>
                </a:extLst>
              </a:tr>
              <a:tr h="306284">
                <a:tc>
                  <a:txBody>
                    <a:bodyPr/>
                    <a:lstStyle/>
                    <a:p>
                      <a:pPr algn="ctr" fontAlgn="ctr"/>
                      <a:r>
                        <a:rPr lang="en-GB" sz="1400" b="0" i="0" u="none" strike="noStrike">
                          <a:solidFill>
                            <a:srgbClr val="595959"/>
                          </a:solidFill>
                          <a:effectLst/>
                          <a:latin typeface="Calibri" panose="020F0502020204030204" pitchFamily="34" charset="0"/>
                        </a:rPr>
                        <a:t>G4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Severe decrease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15-29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GB" sz="1100" b="0" i="0" u="none" strike="noStrike">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GB" sz="1100" b="0" i="0" u="none" strike="noStrike">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xmlns="" val="2130987320"/>
                  </a:ext>
                </a:extLst>
              </a:tr>
              <a:tr h="306284">
                <a:tc>
                  <a:txBody>
                    <a:bodyPr/>
                    <a:lstStyle/>
                    <a:p>
                      <a:pPr algn="ctr" fontAlgn="ctr"/>
                      <a:r>
                        <a:rPr lang="en-GB" sz="1400" b="0" i="0" u="none" strike="noStrike" dirty="0">
                          <a:solidFill>
                            <a:srgbClr val="595959"/>
                          </a:solidFill>
                          <a:effectLst/>
                          <a:latin typeface="Calibri" panose="020F0502020204030204" pitchFamily="34" charset="0"/>
                        </a:rPr>
                        <a:t>G5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Kidney failure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dirty="0">
                          <a:solidFill>
                            <a:srgbClr val="595959"/>
                          </a:solidFill>
                          <a:effectLst/>
                          <a:latin typeface="Calibri" panose="020F0502020204030204" pitchFamily="34" charset="0"/>
                        </a:rPr>
                        <a:t>&lt;15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GB" sz="1100" b="0" i="0" u="none" strike="noStrike">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GB" sz="1100" b="0" i="0" u="none" strike="noStrike" dirty="0">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xmlns="" val="1799546005"/>
                  </a:ext>
                </a:extLst>
              </a:tr>
            </a:tbl>
          </a:graphicData>
        </a:graphic>
      </p:graphicFrame>
      <p:sp>
        <p:nvSpPr>
          <p:cNvPr id="6" name="Text Placeholder 12"/>
          <p:cNvSpPr txBox="1">
            <a:spLocks/>
          </p:cNvSpPr>
          <p:nvPr/>
        </p:nvSpPr>
        <p:spPr>
          <a:xfrm>
            <a:off x="340430" y="1073645"/>
            <a:ext cx="7837714" cy="823912"/>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1600" dirty="0" smtClean="0">
                <a:solidFill>
                  <a:schemeClr val="tx1">
                    <a:lumMod val="65000"/>
                    <a:lumOff val="35000"/>
                  </a:schemeClr>
                </a:solidFill>
              </a:rPr>
              <a:t>Prognosis of CKD by </a:t>
            </a:r>
            <a:r>
              <a:rPr lang="en-GB" sz="1600" dirty="0" err="1" smtClean="0">
                <a:solidFill>
                  <a:schemeClr val="tx1">
                    <a:lumMod val="65000"/>
                    <a:lumOff val="35000"/>
                  </a:schemeClr>
                </a:solidFill>
              </a:rPr>
              <a:t>eGFR</a:t>
            </a:r>
            <a:r>
              <a:rPr lang="en-GB" sz="1600" dirty="0" smtClean="0">
                <a:solidFill>
                  <a:schemeClr val="tx1">
                    <a:lumMod val="65000"/>
                    <a:lumOff val="35000"/>
                  </a:schemeClr>
                </a:solidFill>
              </a:rPr>
              <a:t> and proteinuria categories</a:t>
            </a:r>
            <a:endParaRPr lang="en-GB" sz="1600" dirty="0">
              <a:solidFill>
                <a:schemeClr val="tx1">
                  <a:lumMod val="65000"/>
                  <a:lumOff val="35000"/>
                </a:schemeClr>
              </a:solidFill>
            </a:endParaRPr>
          </a:p>
        </p:txBody>
      </p:sp>
      <p:sp>
        <p:nvSpPr>
          <p:cNvPr id="7" name="Rectangle 6"/>
          <p:cNvSpPr/>
          <p:nvPr/>
        </p:nvSpPr>
        <p:spPr>
          <a:xfrm rot="5400000">
            <a:off x="1235354" y="-835563"/>
            <a:ext cx="133331" cy="1748013"/>
          </a:xfrm>
          <a:prstGeom prst="rect">
            <a:avLst/>
          </a:prstGeom>
          <a:solidFill>
            <a:srgbClr val="025B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8" name="Rectangle 7"/>
          <p:cNvSpPr/>
          <p:nvPr/>
        </p:nvSpPr>
        <p:spPr>
          <a:xfrm>
            <a:off x="357223" y="5751098"/>
            <a:ext cx="6449977" cy="430887"/>
          </a:xfrm>
          <a:prstGeom prst="rect">
            <a:avLst/>
          </a:prstGeom>
        </p:spPr>
        <p:txBody>
          <a:bodyPr wrap="square">
            <a:spAutoFit/>
          </a:bodyPr>
          <a:lstStyle/>
          <a:p>
            <a:r>
              <a:rPr lang="en-GB" sz="1100" dirty="0">
                <a:solidFill>
                  <a:srgbClr val="595959"/>
                </a:solidFill>
                <a:latin typeface="Calibri" panose="020F0502020204030204" pitchFamily="34" charset="0"/>
                <a:ea typeface="Calibri" panose="020F0502020204030204" pitchFamily="34" charset="0"/>
                <a:cs typeface="Calibri" panose="020F0502020204030204" pitchFamily="34" charset="0"/>
              </a:rPr>
              <a:t>Kidney Disease: Improving Global Outcomes (KDIGO) CKD Work Group. KDIGO 2012 Clinical Practice Guideline for the Evaluation and Management of Chronic Kidney Disease. Kidney </a:t>
            </a:r>
            <a:r>
              <a:rPr lang="en-GB" sz="1100" dirty="0" err="1">
                <a:solidFill>
                  <a:srgbClr val="595959"/>
                </a:solidFill>
                <a:latin typeface="Calibri" panose="020F0502020204030204" pitchFamily="34" charset="0"/>
                <a:ea typeface="Calibri" panose="020F0502020204030204" pitchFamily="34" charset="0"/>
                <a:cs typeface="Calibri" panose="020F0502020204030204" pitchFamily="34" charset="0"/>
              </a:rPr>
              <a:t>Int</a:t>
            </a:r>
            <a:r>
              <a:rPr lang="en-GB" sz="1100" dirty="0">
                <a:solidFill>
                  <a:srgbClr val="595959"/>
                </a:solidFill>
                <a:latin typeface="Calibri" panose="020F0502020204030204" pitchFamily="34" charset="0"/>
                <a:ea typeface="Calibri" panose="020F0502020204030204" pitchFamily="34" charset="0"/>
                <a:cs typeface="Calibri" panose="020F0502020204030204" pitchFamily="34" charset="0"/>
              </a:rPr>
              <a:t> Suppl. 2013;3(1):1–150</a:t>
            </a:r>
            <a:endParaRPr lang="en-GB" sz="1100" dirty="0">
              <a:solidFill>
                <a:srgbClr val="595959"/>
              </a:solidFill>
            </a:endParaRPr>
          </a:p>
        </p:txBody>
      </p:sp>
      <p:sp>
        <p:nvSpPr>
          <p:cNvPr id="9" name="Rectangle 8"/>
          <p:cNvSpPr/>
          <p:nvPr/>
        </p:nvSpPr>
        <p:spPr>
          <a:xfrm>
            <a:off x="-1" y="5814787"/>
            <a:ext cx="9144001" cy="1043214"/>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175162" y="6009379"/>
            <a:ext cx="8870309" cy="646331"/>
          </a:xfrm>
          <a:prstGeom prst="rect">
            <a:avLst/>
          </a:prstGeom>
          <a:noFill/>
        </p:spPr>
        <p:txBody>
          <a:bodyPr wrap="square" rtlCol="0">
            <a:spAutoFit/>
          </a:bodyPr>
          <a:lstStyle/>
          <a:p>
            <a:pPr lvl="0" defTabSz="914400">
              <a:defRPr/>
            </a:pPr>
            <a:r>
              <a:rPr lang="en-GB" dirty="0">
                <a:solidFill>
                  <a:srgbClr val="FFFFFF"/>
                </a:solidFill>
              </a:rPr>
              <a:t>KDIGO also suggests testing people who are at a high risk of developing CKD and so we looked at people with risk factors for such as diabetes or hypertension</a:t>
            </a:r>
          </a:p>
        </p:txBody>
      </p:sp>
    </p:spTree>
    <p:extLst>
      <p:ext uri="{BB962C8B-B14F-4D97-AF65-F5344CB8AC3E}">
        <p14:creationId xmlns:p14="http://schemas.microsoft.com/office/powerpoint/2010/main" val="1478924654"/>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40430" y="163346"/>
            <a:ext cx="9144000" cy="711543"/>
          </a:xfrm>
        </p:spPr>
        <p:txBody>
          <a:bodyPr/>
          <a:lstStyle/>
          <a:p>
            <a:pPr algn="l"/>
            <a:r>
              <a:rPr lang="en-GB" sz="3600" b="1" dirty="0">
                <a:solidFill>
                  <a:srgbClr val="0C6AA2"/>
                </a:solidFill>
              </a:rPr>
              <a:t>Methods</a:t>
            </a:r>
          </a:p>
        </p:txBody>
      </p:sp>
      <p:graphicFrame>
        <p:nvGraphicFramePr>
          <p:cNvPr id="5" name="Table 4"/>
          <p:cNvGraphicFramePr>
            <a:graphicFrameLocks noGrp="1"/>
          </p:cNvGraphicFramePr>
          <p:nvPr>
            <p:extLst>
              <p:ext uri="{D42A27DB-BD31-4B8C-83A1-F6EECF244321}">
                <p14:modId xmlns:p14="http://schemas.microsoft.com/office/powerpoint/2010/main" val="500014051"/>
              </p:ext>
            </p:extLst>
          </p:nvPr>
        </p:nvGraphicFramePr>
        <p:xfrm>
          <a:off x="458309" y="1646445"/>
          <a:ext cx="8103801" cy="3968930"/>
        </p:xfrm>
        <a:graphic>
          <a:graphicData uri="http://schemas.openxmlformats.org/drawingml/2006/table">
            <a:tbl>
              <a:tblPr/>
              <a:tblGrid>
                <a:gridCol w="946429">
                  <a:extLst>
                    <a:ext uri="{9D8B030D-6E8A-4147-A177-3AD203B41FA5}">
                      <a16:colId xmlns:a16="http://schemas.microsoft.com/office/drawing/2014/main" xmlns="" val="3326020419"/>
                    </a:ext>
                  </a:extLst>
                </a:gridCol>
                <a:gridCol w="2681550">
                  <a:extLst>
                    <a:ext uri="{9D8B030D-6E8A-4147-A177-3AD203B41FA5}">
                      <a16:colId xmlns:a16="http://schemas.microsoft.com/office/drawing/2014/main" xmlns="" val="2789635546"/>
                    </a:ext>
                  </a:extLst>
                </a:gridCol>
                <a:gridCol w="946429">
                  <a:extLst>
                    <a:ext uri="{9D8B030D-6E8A-4147-A177-3AD203B41FA5}">
                      <a16:colId xmlns:a16="http://schemas.microsoft.com/office/drawing/2014/main" xmlns="" val="102370193"/>
                    </a:ext>
                  </a:extLst>
                </a:gridCol>
                <a:gridCol w="1321058">
                  <a:extLst>
                    <a:ext uri="{9D8B030D-6E8A-4147-A177-3AD203B41FA5}">
                      <a16:colId xmlns:a16="http://schemas.microsoft.com/office/drawing/2014/main" xmlns="" val="339643537"/>
                    </a:ext>
                  </a:extLst>
                </a:gridCol>
                <a:gridCol w="1222470">
                  <a:extLst>
                    <a:ext uri="{9D8B030D-6E8A-4147-A177-3AD203B41FA5}">
                      <a16:colId xmlns:a16="http://schemas.microsoft.com/office/drawing/2014/main" xmlns="" val="2431283106"/>
                    </a:ext>
                  </a:extLst>
                </a:gridCol>
                <a:gridCol w="985865">
                  <a:extLst>
                    <a:ext uri="{9D8B030D-6E8A-4147-A177-3AD203B41FA5}">
                      <a16:colId xmlns:a16="http://schemas.microsoft.com/office/drawing/2014/main" xmlns="" val="165610743"/>
                    </a:ext>
                  </a:extLst>
                </a:gridCol>
              </a:tblGrid>
              <a:tr h="906090">
                <a:tc>
                  <a:txBody>
                    <a:bodyPr/>
                    <a:lstStyle/>
                    <a:p>
                      <a:pPr algn="ctr" fontAlgn="b"/>
                      <a:endParaRPr lang="en-GB" sz="1100" b="0" i="0" u="none" strike="noStrike">
                        <a:solidFill>
                          <a:srgbClr val="595959"/>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endParaRPr lang="en-GB" sz="1100" b="0" i="0" u="none" strike="noStrike" dirty="0">
                        <a:solidFill>
                          <a:srgbClr val="595959"/>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endParaRPr lang="en-GB" sz="1100" b="0" i="0" u="none" strike="noStrike">
                        <a:solidFill>
                          <a:srgbClr val="595959"/>
                        </a:solidFill>
                        <a:effectLst/>
                        <a:latin typeface="Calibri" panose="020F050202020403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ctr"/>
                      <a:r>
                        <a:rPr lang="en-GB" sz="1400" b="0" i="0" u="none" strike="noStrike" dirty="0">
                          <a:solidFill>
                            <a:srgbClr val="595959"/>
                          </a:solidFill>
                          <a:effectLst/>
                          <a:latin typeface="Calibri" panose="020F0502020204030204" pitchFamily="34" charset="0"/>
                        </a:rPr>
                        <a:t>Kidney damage stage</a:t>
                      </a:r>
                      <a:br>
                        <a:rPr lang="en-GB" sz="1400" b="0" i="0" u="none" strike="noStrike" dirty="0">
                          <a:solidFill>
                            <a:srgbClr val="595959"/>
                          </a:solidFill>
                          <a:effectLst/>
                          <a:latin typeface="Calibri" panose="020F0502020204030204" pitchFamily="34" charset="0"/>
                        </a:rPr>
                      </a:br>
                      <a:r>
                        <a:rPr lang="en-GB" sz="1400" b="0" i="0" u="none" strike="noStrike" dirty="0">
                          <a:solidFill>
                            <a:srgbClr val="595959"/>
                          </a:solidFill>
                          <a:effectLst/>
                          <a:latin typeface="Calibri" panose="020F0502020204030204" pitchFamily="34" charset="0"/>
                        </a:rPr>
                        <a:t>albumin/creatinine ratio</a:t>
                      </a:r>
                      <a:br>
                        <a:rPr lang="en-GB" sz="1400" b="0" i="0" u="none" strike="noStrike" dirty="0">
                          <a:solidFill>
                            <a:srgbClr val="595959"/>
                          </a:solidFill>
                          <a:effectLst/>
                          <a:latin typeface="Calibri" panose="020F0502020204030204" pitchFamily="34" charset="0"/>
                        </a:rPr>
                      </a:br>
                      <a:r>
                        <a:rPr lang="en-GB" sz="1400" b="0" i="0" u="none" strike="noStrike" dirty="0">
                          <a:solidFill>
                            <a:srgbClr val="595959"/>
                          </a:solidFill>
                          <a:effectLst/>
                          <a:latin typeface="Calibri" panose="020F0502020204030204" pitchFamily="34" charset="0"/>
                        </a:rPr>
                        <a:t>Description and range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3831287090"/>
                  </a:ext>
                </a:extLst>
              </a:tr>
              <a:tr h="306284">
                <a:tc>
                  <a:txBody>
                    <a:bodyPr/>
                    <a:lstStyle/>
                    <a:p>
                      <a:pPr algn="ctr" fontAlgn="b"/>
                      <a:endParaRPr lang="en-GB" sz="1100" b="0" i="0" u="none" strike="noStrike">
                        <a:solidFill>
                          <a:srgbClr val="595959"/>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GB" sz="1100" b="0" i="0" u="none" strike="noStrike">
                        <a:solidFill>
                          <a:srgbClr val="595959"/>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GB" sz="1100" b="0" i="0" u="none" strike="noStrike" dirty="0">
                        <a:solidFill>
                          <a:srgbClr val="595959"/>
                        </a:solidFill>
                        <a:effectLst/>
                        <a:latin typeface="Calibri" panose="020F050202020403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595959"/>
                          </a:solidFill>
                          <a:effectLst/>
                          <a:latin typeface="Calibri" panose="020F0502020204030204" pitchFamily="34" charset="0"/>
                        </a:rPr>
                        <a:t>A1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dirty="0">
                          <a:solidFill>
                            <a:srgbClr val="595959"/>
                          </a:solidFill>
                          <a:effectLst/>
                          <a:latin typeface="Calibri" panose="020F0502020204030204" pitchFamily="34" charset="0"/>
                        </a:rPr>
                        <a:t>A2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A3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97028854"/>
                  </a:ext>
                </a:extLst>
              </a:tr>
              <a:tr h="918852">
                <a:tc gridSpan="3">
                  <a:txBody>
                    <a:bodyPr/>
                    <a:lstStyle/>
                    <a:p>
                      <a:pPr algn="ctr" fontAlgn="ctr"/>
                      <a:r>
                        <a:rPr lang="en-GB" sz="1400" b="0" i="0" u="none" strike="noStrike" dirty="0">
                          <a:solidFill>
                            <a:srgbClr val="595959"/>
                          </a:solidFill>
                          <a:effectLst/>
                          <a:latin typeface="Calibri" panose="020F0502020204030204" pitchFamily="34" charset="0"/>
                        </a:rPr>
                        <a:t>Kidney function stage </a:t>
                      </a:r>
                      <a:br>
                        <a:rPr lang="en-GB" sz="1400" b="0" i="0" u="none" strike="noStrike" dirty="0">
                          <a:solidFill>
                            <a:srgbClr val="595959"/>
                          </a:solidFill>
                          <a:effectLst/>
                          <a:latin typeface="Calibri" panose="020F0502020204030204" pitchFamily="34" charset="0"/>
                        </a:rPr>
                      </a:br>
                      <a:r>
                        <a:rPr lang="en-GB" sz="1400" b="0" i="0" u="none" strike="noStrike" dirty="0">
                          <a:solidFill>
                            <a:srgbClr val="595959"/>
                          </a:solidFill>
                          <a:effectLst/>
                          <a:latin typeface="Calibri" panose="020F0502020204030204" pitchFamily="34" charset="0"/>
                        </a:rPr>
                        <a:t>eGFR (ml/min/1.73m)</a:t>
                      </a:r>
                      <a:br>
                        <a:rPr lang="en-GB" sz="1400" b="0" i="0" u="none" strike="noStrike" dirty="0">
                          <a:solidFill>
                            <a:srgbClr val="595959"/>
                          </a:solidFill>
                          <a:effectLst/>
                          <a:latin typeface="Calibri" panose="020F0502020204030204" pitchFamily="34" charset="0"/>
                        </a:rPr>
                      </a:br>
                      <a:r>
                        <a:rPr lang="en-GB" sz="1400" b="0" i="0" u="none" strike="noStrike" dirty="0">
                          <a:solidFill>
                            <a:srgbClr val="595959"/>
                          </a:solidFill>
                          <a:effectLst/>
                          <a:latin typeface="Calibri" panose="020F0502020204030204" pitchFamily="34" charset="0"/>
                        </a:rPr>
                        <a:t>Description and range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algn="ctr" fontAlgn="ctr"/>
                      <a:r>
                        <a:rPr lang="en-GB" sz="1400" b="0" i="0" u="none" strike="noStrike" dirty="0" smtClean="0">
                          <a:solidFill>
                            <a:srgbClr val="595959"/>
                          </a:solidFill>
                          <a:effectLst/>
                          <a:latin typeface="Calibri" panose="020F0502020204030204" pitchFamily="34" charset="0"/>
                        </a:rPr>
                        <a:t>Normal to mild increase</a:t>
                      </a:r>
                      <a:br>
                        <a:rPr lang="en-GB" sz="1400" b="0" i="0" u="none" strike="noStrike" dirty="0" smtClean="0">
                          <a:solidFill>
                            <a:srgbClr val="595959"/>
                          </a:solidFill>
                          <a:effectLst/>
                          <a:latin typeface="Calibri" panose="020F0502020204030204" pitchFamily="34" charset="0"/>
                        </a:rPr>
                      </a:br>
                      <a:r>
                        <a:rPr lang="en-GB" sz="1400" b="0" i="0" u="none" strike="noStrike" dirty="0" smtClean="0">
                          <a:solidFill>
                            <a:srgbClr val="595959"/>
                          </a:solidFill>
                          <a:effectLst/>
                          <a:latin typeface="Calibri" panose="020F0502020204030204" pitchFamily="34" charset="0"/>
                        </a:rPr>
                        <a:t>&lt;30mg/g</a:t>
                      </a:r>
                      <a:endParaRPr lang="en-GB" sz="1400" b="0" i="0" u="none" strike="noStrike" dirty="0">
                        <a:solidFill>
                          <a:srgbClr val="595959"/>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dirty="0">
                          <a:solidFill>
                            <a:srgbClr val="595959"/>
                          </a:solidFill>
                          <a:effectLst/>
                          <a:latin typeface="Calibri" panose="020F0502020204030204" pitchFamily="34" charset="0"/>
                        </a:rPr>
                        <a:t>Moderate increase</a:t>
                      </a:r>
                      <a:br>
                        <a:rPr lang="en-GB" sz="1400" b="0" i="0" u="none" strike="noStrike" dirty="0">
                          <a:solidFill>
                            <a:srgbClr val="595959"/>
                          </a:solidFill>
                          <a:effectLst/>
                          <a:latin typeface="Calibri" panose="020F0502020204030204" pitchFamily="34" charset="0"/>
                        </a:rPr>
                      </a:br>
                      <a:r>
                        <a:rPr lang="en-GB" sz="1400" b="0" i="0" u="none" strike="noStrike" dirty="0">
                          <a:solidFill>
                            <a:srgbClr val="595959"/>
                          </a:solidFill>
                          <a:effectLst/>
                          <a:latin typeface="Calibri" panose="020F0502020204030204" pitchFamily="34" charset="0"/>
                        </a:rPr>
                        <a:t>30-300mg/g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dirty="0">
                          <a:solidFill>
                            <a:srgbClr val="595959"/>
                          </a:solidFill>
                          <a:effectLst/>
                          <a:latin typeface="Calibri" panose="020F0502020204030204" pitchFamily="34" charset="0"/>
                        </a:rPr>
                        <a:t>Severe increase</a:t>
                      </a:r>
                      <a:br>
                        <a:rPr lang="en-GB" sz="1400" b="0" i="0" u="none" strike="noStrike" dirty="0">
                          <a:solidFill>
                            <a:srgbClr val="595959"/>
                          </a:solidFill>
                          <a:effectLst/>
                          <a:latin typeface="Calibri" panose="020F0502020204030204" pitchFamily="34" charset="0"/>
                        </a:rPr>
                      </a:br>
                      <a:r>
                        <a:rPr lang="en-GB" sz="1400" b="0" i="0" u="none" strike="noStrike" dirty="0">
                          <a:solidFill>
                            <a:srgbClr val="595959"/>
                          </a:solidFill>
                          <a:effectLst/>
                          <a:latin typeface="Calibri" panose="020F0502020204030204" pitchFamily="34" charset="0"/>
                        </a:rPr>
                        <a:t>&gt;300mg/g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752976369"/>
                  </a:ext>
                </a:extLst>
              </a:tr>
              <a:tr h="306284">
                <a:tc>
                  <a:txBody>
                    <a:bodyPr/>
                    <a:lstStyle/>
                    <a:p>
                      <a:pPr algn="ctr" fontAlgn="ctr"/>
                      <a:r>
                        <a:rPr lang="en-GB" sz="1400" b="0" i="0" u="none" strike="noStrike">
                          <a:solidFill>
                            <a:srgbClr val="595959"/>
                          </a:solidFill>
                          <a:effectLst/>
                          <a:latin typeface="Calibri" panose="020F0502020204030204" pitchFamily="34" charset="0"/>
                        </a:rPr>
                        <a:t>G1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dirty="0">
                          <a:solidFill>
                            <a:srgbClr val="595959"/>
                          </a:solidFill>
                          <a:effectLst/>
                          <a:latin typeface="Calibri" panose="020F0502020204030204" pitchFamily="34" charset="0"/>
                        </a:rPr>
                        <a:t>Normal or high</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≥90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61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GB" sz="1100" b="0" i="0" u="none" strike="noStrike" dirty="0">
                          <a:solidFill>
                            <a:srgbClr val="9C65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GB" sz="1100" b="0" i="0" u="none" strike="noStrike">
                          <a:solidFill>
                            <a:srgbClr val="3F3F7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xmlns="" val="1529402846"/>
                  </a:ext>
                </a:extLst>
              </a:tr>
              <a:tr h="306284">
                <a:tc>
                  <a:txBody>
                    <a:bodyPr/>
                    <a:lstStyle/>
                    <a:p>
                      <a:pPr algn="ctr" fontAlgn="ctr"/>
                      <a:r>
                        <a:rPr lang="en-GB" sz="1400" b="0" i="0" u="none" strike="noStrike">
                          <a:solidFill>
                            <a:srgbClr val="595959"/>
                          </a:solidFill>
                          <a:effectLst/>
                          <a:latin typeface="Calibri" panose="020F0502020204030204" pitchFamily="34" charset="0"/>
                        </a:rPr>
                        <a:t>G2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Mild decrease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60-89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dirty="0">
                          <a:solidFill>
                            <a:srgbClr val="0061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GB" sz="1100" b="0" i="0" u="none" strike="noStrike">
                          <a:solidFill>
                            <a:srgbClr val="9C65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GB" sz="1100" b="0" i="0" u="none" strike="noStrike" dirty="0">
                          <a:solidFill>
                            <a:srgbClr val="3F3F7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xmlns="" val="15769503"/>
                  </a:ext>
                </a:extLst>
              </a:tr>
              <a:tr h="306284">
                <a:tc>
                  <a:txBody>
                    <a:bodyPr/>
                    <a:lstStyle/>
                    <a:p>
                      <a:pPr algn="ctr" fontAlgn="ctr"/>
                      <a:r>
                        <a:rPr lang="en-GB" sz="1400" b="0" i="0" u="none" strike="noStrike">
                          <a:solidFill>
                            <a:srgbClr val="595959"/>
                          </a:solidFill>
                          <a:effectLst/>
                          <a:latin typeface="Calibri" panose="020F0502020204030204" pitchFamily="34" charset="0"/>
                        </a:rPr>
                        <a:t>G3a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Mild to moderate decrease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45-59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9C65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GB" sz="1100" b="0" i="0" u="none" strike="noStrike">
                          <a:solidFill>
                            <a:srgbClr val="3F3F7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1100" b="0" i="0" u="none" strike="noStrike">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xmlns="" val="1934480050"/>
                  </a:ext>
                </a:extLst>
              </a:tr>
              <a:tr h="306284">
                <a:tc>
                  <a:txBody>
                    <a:bodyPr/>
                    <a:lstStyle/>
                    <a:p>
                      <a:pPr algn="ctr" fontAlgn="ctr"/>
                      <a:r>
                        <a:rPr lang="en-GB" sz="1400" b="0" i="0" u="none" strike="noStrike">
                          <a:solidFill>
                            <a:srgbClr val="595959"/>
                          </a:solidFill>
                          <a:effectLst/>
                          <a:latin typeface="Calibri" panose="020F0502020204030204" pitchFamily="34" charset="0"/>
                        </a:rPr>
                        <a:t>G3b</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Moderate to severe decrease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30-44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3F3F7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1100" b="0" i="0" u="none" strike="noStrike">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GB" sz="1100" b="0" i="0" u="none" strike="noStrike" dirty="0">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xmlns="" val="242966281"/>
                  </a:ext>
                </a:extLst>
              </a:tr>
              <a:tr h="306284">
                <a:tc>
                  <a:txBody>
                    <a:bodyPr/>
                    <a:lstStyle/>
                    <a:p>
                      <a:pPr algn="ctr" fontAlgn="ctr"/>
                      <a:r>
                        <a:rPr lang="en-GB" sz="1400" b="0" i="0" u="none" strike="noStrike">
                          <a:solidFill>
                            <a:srgbClr val="595959"/>
                          </a:solidFill>
                          <a:effectLst/>
                          <a:latin typeface="Calibri" panose="020F0502020204030204" pitchFamily="34" charset="0"/>
                        </a:rPr>
                        <a:t>G4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Severe decrease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15-29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GB" sz="1100" b="0" i="0" u="none" strike="noStrike">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GB" sz="1100" b="0" i="0" u="none" strike="noStrike">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xmlns="" val="2130987320"/>
                  </a:ext>
                </a:extLst>
              </a:tr>
              <a:tr h="306284">
                <a:tc>
                  <a:txBody>
                    <a:bodyPr/>
                    <a:lstStyle/>
                    <a:p>
                      <a:pPr algn="ctr" fontAlgn="ctr"/>
                      <a:r>
                        <a:rPr lang="en-GB" sz="1400" b="0" i="0" u="none" strike="noStrike" dirty="0">
                          <a:solidFill>
                            <a:srgbClr val="595959"/>
                          </a:solidFill>
                          <a:effectLst/>
                          <a:latin typeface="Calibri" panose="020F0502020204030204" pitchFamily="34" charset="0"/>
                        </a:rPr>
                        <a:t>G5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Kidney failure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dirty="0">
                          <a:solidFill>
                            <a:srgbClr val="595959"/>
                          </a:solidFill>
                          <a:effectLst/>
                          <a:latin typeface="Calibri" panose="020F0502020204030204" pitchFamily="34" charset="0"/>
                        </a:rPr>
                        <a:t>&lt;15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GB" sz="1100" b="0" i="0" u="none" strike="noStrike">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GB" sz="1100" b="0" i="0" u="none" strike="noStrike" dirty="0">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xmlns="" val="1799546005"/>
                  </a:ext>
                </a:extLst>
              </a:tr>
            </a:tbl>
          </a:graphicData>
        </a:graphic>
      </p:graphicFrame>
      <p:sp>
        <p:nvSpPr>
          <p:cNvPr id="6" name="Text Placeholder 12"/>
          <p:cNvSpPr txBox="1">
            <a:spLocks/>
          </p:cNvSpPr>
          <p:nvPr/>
        </p:nvSpPr>
        <p:spPr>
          <a:xfrm>
            <a:off x="340430" y="1073645"/>
            <a:ext cx="7837714" cy="823912"/>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1600" dirty="0" smtClean="0">
                <a:solidFill>
                  <a:schemeClr val="tx1">
                    <a:lumMod val="65000"/>
                    <a:lumOff val="35000"/>
                  </a:schemeClr>
                </a:solidFill>
              </a:rPr>
              <a:t>Prognosis of CKD by </a:t>
            </a:r>
            <a:r>
              <a:rPr lang="en-GB" sz="1600" dirty="0" err="1" smtClean="0">
                <a:solidFill>
                  <a:schemeClr val="tx1">
                    <a:lumMod val="65000"/>
                    <a:lumOff val="35000"/>
                  </a:schemeClr>
                </a:solidFill>
              </a:rPr>
              <a:t>eGFR</a:t>
            </a:r>
            <a:r>
              <a:rPr lang="en-GB" sz="1600" dirty="0" smtClean="0">
                <a:solidFill>
                  <a:schemeClr val="tx1">
                    <a:lumMod val="65000"/>
                    <a:lumOff val="35000"/>
                  </a:schemeClr>
                </a:solidFill>
              </a:rPr>
              <a:t> and proteinuria categories</a:t>
            </a:r>
            <a:endParaRPr lang="en-GB" sz="1600" dirty="0">
              <a:solidFill>
                <a:schemeClr val="tx1">
                  <a:lumMod val="65000"/>
                  <a:lumOff val="35000"/>
                </a:schemeClr>
              </a:solidFill>
            </a:endParaRPr>
          </a:p>
        </p:txBody>
      </p:sp>
      <p:sp>
        <p:nvSpPr>
          <p:cNvPr id="7" name="Rectangle 6"/>
          <p:cNvSpPr/>
          <p:nvPr/>
        </p:nvSpPr>
        <p:spPr>
          <a:xfrm rot="5400000">
            <a:off x="1235354" y="-835563"/>
            <a:ext cx="133331" cy="1748013"/>
          </a:xfrm>
          <a:prstGeom prst="rect">
            <a:avLst/>
          </a:prstGeom>
          <a:solidFill>
            <a:srgbClr val="025B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8" name="Rectangle 7"/>
          <p:cNvSpPr/>
          <p:nvPr/>
        </p:nvSpPr>
        <p:spPr>
          <a:xfrm>
            <a:off x="357223" y="5751098"/>
            <a:ext cx="6449977" cy="430887"/>
          </a:xfrm>
          <a:prstGeom prst="rect">
            <a:avLst/>
          </a:prstGeom>
        </p:spPr>
        <p:txBody>
          <a:bodyPr wrap="square">
            <a:spAutoFit/>
          </a:bodyPr>
          <a:lstStyle/>
          <a:p>
            <a:r>
              <a:rPr lang="en-GB" sz="1100" dirty="0">
                <a:solidFill>
                  <a:srgbClr val="595959"/>
                </a:solidFill>
                <a:latin typeface="Calibri" panose="020F0502020204030204" pitchFamily="34" charset="0"/>
                <a:ea typeface="Calibri" panose="020F0502020204030204" pitchFamily="34" charset="0"/>
                <a:cs typeface="Calibri" panose="020F0502020204030204" pitchFamily="34" charset="0"/>
              </a:rPr>
              <a:t>Kidney Disease: Improving Global Outcomes (KDIGO) CKD Work Group. KDIGO 2012 Clinical Practice Guideline for the Evaluation and Management of Chronic Kidney Disease. Kidney </a:t>
            </a:r>
            <a:r>
              <a:rPr lang="en-GB" sz="1100" dirty="0" err="1">
                <a:solidFill>
                  <a:srgbClr val="595959"/>
                </a:solidFill>
                <a:latin typeface="Calibri" panose="020F0502020204030204" pitchFamily="34" charset="0"/>
                <a:ea typeface="Calibri" panose="020F0502020204030204" pitchFamily="34" charset="0"/>
                <a:cs typeface="Calibri" panose="020F0502020204030204" pitchFamily="34" charset="0"/>
              </a:rPr>
              <a:t>Int</a:t>
            </a:r>
            <a:r>
              <a:rPr lang="en-GB" sz="1100" dirty="0">
                <a:solidFill>
                  <a:srgbClr val="595959"/>
                </a:solidFill>
                <a:latin typeface="Calibri" panose="020F0502020204030204" pitchFamily="34" charset="0"/>
                <a:ea typeface="Calibri" panose="020F0502020204030204" pitchFamily="34" charset="0"/>
                <a:cs typeface="Calibri" panose="020F0502020204030204" pitchFamily="34" charset="0"/>
              </a:rPr>
              <a:t> Suppl. 2013;3(1):1–150</a:t>
            </a:r>
            <a:endParaRPr lang="en-GB" sz="1100" dirty="0">
              <a:solidFill>
                <a:srgbClr val="595959"/>
              </a:solidFill>
            </a:endParaRPr>
          </a:p>
        </p:txBody>
      </p:sp>
      <p:sp>
        <p:nvSpPr>
          <p:cNvPr id="9" name="Rectangle 8"/>
          <p:cNvSpPr/>
          <p:nvPr/>
        </p:nvSpPr>
        <p:spPr>
          <a:xfrm>
            <a:off x="-1" y="5615375"/>
            <a:ext cx="9144001" cy="1242625"/>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189248" y="5762514"/>
            <a:ext cx="8532936" cy="923330"/>
          </a:xfrm>
          <a:prstGeom prst="rect">
            <a:avLst/>
          </a:prstGeom>
          <a:noFill/>
        </p:spPr>
        <p:txBody>
          <a:bodyPr wrap="square" rtlCol="0">
            <a:spAutoFit/>
          </a:bodyPr>
          <a:lstStyle/>
          <a:p>
            <a:pPr lvl="0" defTabSz="914400">
              <a:defRPr/>
            </a:pPr>
            <a:r>
              <a:rPr lang="en-GB" dirty="0">
                <a:solidFill>
                  <a:srgbClr val="FFFFFF"/>
                </a:solidFill>
              </a:rPr>
              <a:t>We extracted data only from people with a CKD </a:t>
            </a:r>
            <a:r>
              <a:rPr lang="en-GB" dirty="0" smtClean="0">
                <a:solidFill>
                  <a:srgbClr val="FFFFFF"/>
                </a:solidFill>
              </a:rPr>
              <a:t>Read </a:t>
            </a:r>
            <a:r>
              <a:rPr lang="en-GB" dirty="0">
                <a:solidFill>
                  <a:srgbClr val="FFFFFF"/>
                </a:solidFill>
              </a:rPr>
              <a:t>code, with risk factors for CKD, or with kidney function tests (represented approximately a quarter of the registered adult patient records) and separated the patients into two populations</a:t>
            </a:r>
          </a:p>
        </p:txBody>
      </p:sp>
    </p:spTree>
    <p:extLst>
      <p:ext uri="{BB962C8B-B14F-4D97-AF65-F5344CB8AC3E}">
        <p14:creationId xmlns:p14="http://schemas.microsoft.com/office/powerpoint/2010/main" val="3091844219"/>
      </p:ext>
    </p:extLst>
  </p:cSld>
  <p:clrMapOvr>
    <a:masterClrMapping/>
  </p:clrMapOvr>
  <mc:AlternateContent xmlns:mc="http://schemas.openxmlformats.org/markup-compatibility/2006" xmlns:p14="http://schemas.microsoft.com/office/powerpoint/2010/main">
    <mc:Choice Requires="p14">
      <p:transition spd="slow" p14:dur="2000" advClick="0" advTm="5652"/>
    </mc:Choice>
    <mc:Fallback xmlns="">
      <p:transition spd="slow" advClick="0" advTm="5652"/>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40430" y="163346"/>
            <a:ext cx="9144000" cy="711543"/>
          </a:xfrm>
        </p:spPr>
        <p:txBody>
          <a:bodyPr/>
          <a:lstStyle/>
          <a:p>
            <a:pPr algn="l"/>
            <a:r>
              <a:rPr lang="en-GB" sz="3600" b="1" dirty="0">
                <a:solidFill>
                  <a:srgbClr val="0C6AA2"/>
                </a:solidFill>
              </a:rPr>
              <a:t>Methods</a:t>
            </a:r>
          </a:p>
        </p:txBody>
      </p:sp>
      <p:graphicFrame>
        <p:nvGraphicFramePr>
          <p:cNvPr id="5" name="Table 4"/>
          <p:cNvGraphicFramePr>
            <a:graphicFrameLocks noGrp="1"/>
          </p:cNvGraphicFramePr>
          <p:nvPr>
            <p:extLst>
              <p:ext uri="{D42A27DB-BD31-4B8C-83A1-F6EECF244321}">
                <p14:modId xmlns:p14="http://schemas.microsoft.com/office/powerpoint/2010/main" val="324736230"/>
              </p:ext>
            </p:extLst>
          </p:nvPr>
        </p:nvGraphicFramePr>
        <p:xfrm>
          <a:off x="458309" y="1646445"/>
          <a:ext cx="8103801" cy="3968930"/>
        </p:xfrm>
        <a:graphic>
          <a:graphicData uri="http://schemas.openxmlformats.org/drawingml/2006/table">
            <a:tbl>
              <a:tblPr/>
              <a:tblGrid>
                <a:gridCol w="946429">
                  <a:extLst>
                    <a:ext uri="{9D8B030D-6E8A-4147-A177-3AD203B41FA5}">
                      <a16:colId xmlns:a16="http://schemas.microsoft.com/office/drawing/2014/main" xmlns="" val="3326020419"/>
                    </a:ext>
                  </a:extLst>
                </a:gridCol>
                <a:gridCol w="2681550">
                  <a:extLst>
                    <a:ext uri="{9D8B030D-6E8A-4147-A177-3AD203B41FA5}">
                      <a16:colId xmlns:a16="http://schemas.microsoft.com/office/drawing/2014/main" xmlns="" val="2789635546"/>
                    </a:ext>
                  </a:extLst>
                </a:gridCol>
                <a:gridCol w="946429">
                  <a:extLst>
                    <a:ext uri="{9D8B030D-6E8A-4147-A177-3AD203B41FA5}">
                      <a16:colId xmlns:a16="http://schemas.microsoft.com/office/drawing/2014/main" xmlns="" val="102370193"/>
                    </a:ext>
                  </a:extLst>
                </a:gridCol>
                <a:gridCol w="1321058">
                  <a:extLst>
                    <a:ext uri="{9D8B030D-6E8A-4147-A177-3AD203B41FA5}">
                      <a16:colId xmlns:a16="http://schemas.microsoft.com/office/drawing/2014/main" xmlns="" val="339643537"/>
                    </a:ext>
                  </a:extLst>
                </a:gridCol>
                <a:gridCol w="1222470">
                  <a:extLst>
                    <a:ext uri="{9D8B030D-6E8A-4147-A177-3AD203B41FA5}">
                      <a16:colId xmlns:a16="http://schemas.microsoft.com/office/drawing/2014/main" xmlns="" val="2431283106"/>
                    </a:ext>
                  </a:extLst>
                </a:gridCol>
                <a:gridCol w="985865">
                  <a:extLst>
                    <a:ext uri="{9D8B030D-6E8A-4147-A177-3AD203B41FA5}">
                      <a16:colId xmlns:a16="http://schemas.microsoft.com/office/drawing/2014/main" xmlns="" val="165610743"/>
                    </a:ext>
                  </a:extLst>
                </a:gridCol>
              </a:tblGrid>
              <a:tr h="906090">
                <a:tc>
                  <a:txBody>
                    <a:bodyPr/>
                    <a:lstStyle/>
                    <a:p>
                      <a:pPr algn="ctr" fontAlgn="b"/>
                      <a:endParaRPr lang="en-GB" sz="1100" b="0" i="0" u="none" strike="noStrike">
                        <a:solidFill>
                          <a:srgbClr val="595959"/>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endParaRPr lang="en-GB" sz="1100" b="0" i="0" u="none" strike="noStrike" dirty="0">
                        <a:solidFill>
                          <a:srgbClr val="595959"/>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endParaRPr lang="en-GB" sz="1100" b="0" i="0" u="none" strike="noStrike">
                        <a:solidFill>
                          <a:srgbClr val="595959"/>
                        </a:solidFill>
                        <a:effectLst/>
                        <a:latin typeface="Calibri" panose="020F050202020403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ctr"/>
                      <a:r>
                        <a:rPr lang="en-GB" sz="1400" b="0" i="0" u="none" strike="noStrike" dirty="0">
                          <a:solidFill>
                            <a:srgbClr val="595959"/>
                          </a:solidFill>
                          <a:effectLst/>
                          <a:latin typeface="Calibri" panose="020F0502020204030204" pitchFamily="34" charset="0"/>
                        </a:rPr>
                        <a:t>Kidney damage stage</a:t>
                      </a:r>
                      <a:br>
                        <a:rPr lang="en-GB" sz="1400" b="0" i="0" u="none" strike="noStrike" dirty="0">
                          <a:solidFill>
                            <a:srgbClr val="595959"/>
                          </a:solidFill>
                          <a:effectLst/>
                          <a:latin typeface="Calibri" panose="020F0502020204030204" pitchFamily="34" charset="0"/>
                        </a:rPr>
                      </a:br>
                      <a:r>
                        <a:rPr lang="en-GB" sz="1400" b="0" i="0" u="none" strike="noStrike" dirty="0">
                          <a:solidFill>
                            <a:srgbClr val="595959"/>
                          </a:solidFill>
                          <a:effectLst/>
                          <a:latin typeface="Calibri" panose="020F0502020204030204" pitchFamily="34" charset="0"/>
                        </a:rPr>
                        <a:t>albumin/creatinine ratio</a:t>
                      </a:r>
                      <a:br>
                        <a:rPr lang="en-GB" sz="1400" b="0" i="0" u="none" strike="noStrike" dirty="0">
                          <a:solidFill>
                            <a:srgbClr val="595959"/>
                          </a:solidFill>
                          <a:effectLst/>
                          <a:latin typeface="Calibri" panose="020F0502020204030204" pitchFamily="34" charset="0"/>
                        </a:rPr>
                      </a:br>
                      <a:r>
                        <a:rPr lang="en-GB" sz="1400" b="0" i="0" u="none" strike="noStrike" dirty="0">
                          <a:solidFill>
                            <a:srgbClr val="595959"/>
                          </a:solidFill>
                          <a:effectLst/>
                          <a:latin typeface="Calibri" panose="020F0502020204030204" pitchFamily="34" charset="0"/>
                        </a:rPr>
                        <a:t>Description and range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3831287090"/>
                  </a:ext>
                </a:extLst>
              </a:tr>
              <a:tr h="306284">
                <a:tc>
                  <a:txBody>
                    <a:bodyPr/>
                    <a:lstStyle/>
                    <a:p>
                      <a:pPr algn="ctr" fontAlgn="b"/>
                      <a:endParaRPr lang="en-GB" sz="1100" b="0" i="0" u="none" strike="noStrike">
                        <a:solidFill>
                          <a:srgbClr val="595959"/>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GB" sz="1100" b="0" i="0" u="none" strike="noStrike">
                        <a:solidFill>
                          <a:srgbClr val="595959"/>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GB" sz="1100" b="0" i="0" u="none" strike="noStrike" dirty="0">
                        <a:solidFill>
                          <a:srgbClr val="595959"/>
                        </a:solidFill>
                        <a:effectLst/>
                        <a:latin typeface="Calibri" panose="020F050202020403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595959"/>
                          </a:solidFill>
                          <a:effectLst/>
                          <a:latin typeface="Calibri" panose="020F0502020204030204" pitchFamily="34" charset="0"/>
                        </a:rPr>
                        <a:t>A1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dirty="0">
                          <a:solidFill>
                            <a:srgbClr val="595959"/>
                          </a:solidFill>
                          <a:effectLst/>
                          <a:latin typeface="Calibri" panose="020F0502020204030204" pitchFamily="34" charset="0"/>
                        </a:rPr>
                        <a:t>A2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A3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97028854"/>
                  </a:ext>
                </a:extLst>
              </a:tr>
              <a:tr h="918852">
                <a:tc gridSpan="3">
                  <a:txBody>
                    <a:bodyPr/>
                    <a:lstStyle/>
                    <a:p>
                      <a:pPr algn="ctr" fontAlgn="ctr"/>
                      <a:r>
                        <a:rPr lang="en-GB" sz="1400" b="0" i="0" u="none" strike="noStrike" dirty="0">
                          <a:solidFill>
                            <a:srgbClr val="595959"/>
                          </a:solidFill>
                          <a:effectLst/>
                          <a:latin typeface="Calibri" panose="020F0502020204030204" pitchFamily="34" charset="0"/>
                        </a:rPr>
                        <a:t>Kidney function stage </a:t>
                      </a:r>
                      <a:br>
                        <a:rPr lang="en-GB" sz="1400" b="0" i="0" u="none" strike="noStrike" dirty="0">
                          <a:solidFill>
                            <a:srgbClr val="595959"/>
                          </a:solidFill>
                          <a:effectLst/>
                          <a:latin typeface="Calibri" panose="020F0502020204030204" pitchFamily="34" charset="0"/>
                        </a:rPr>
                      </a:br>
                      <a:r>
                        <a:rPr lang="en-GB" sz="1400" b="0" i="0" u="none" strike="noStrike" dirty="0">
                          <a:solidFill>
                            <a:srgbClr val="595959"/>
                          </a:solidFill>
                          <a:effectLst/>
                          <a:latin typeface="Calibri" panose="020F0502020204030204" pitchFamily="34" charset="0"/>
                        </a:rPr>
                        <a:t>eGFR (ml/min/1.73m)</a:t>
                      </a:r>
                      <a:br>
                        <a:rPr lang="en-GB" sz="1400" b="0" i="0" u="none" strike="noStrike" dirty="0">
                          <a:solidFill>
                            <a:srgbClr val="595959"/>
                          </a:solidFill>
                          <a:effectLst/>
                          <a:latin typeface="Calibri" panose="020F0502020204030204" pitchFamily="34" charset="0"/>
                        </a:rPr>
                      </a:br>
                      <a:r>
                        <a:rPr lang="en-GB" sz="1400" b="0" i="0" u="none" strike="noStrike" dirty="0">
                          <a:solidFill>
                            <a:srgbClr val="595959"/>
                          </a:solidFill>
                          <a:effectLst/>
                          <a:latin typeface="Calibri" panose="020F0502020204030204" pitchFamily="34" charset="0"/>
                        </a:rPr>
                        <a:t>Description and range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algn="ctr" fontAlgn="ctr"/>
                      <a:r>
                        <a:rPr lang="en-GB" sz="1400" b="0" i="0" u="none" strike="noStrike" dirty="0" smtClean="0">
                          <a:solidFill>
                            <a:srgbClr val="595959"/>
                          </a:solidFill>
                          <a:effectLst/>
                          <a:latin typeface="Calibri" panose="020F0502020204030204" pitchFamily="34" charset="0"/>
                        </a:rPr>
                        <a:t>Normal to mild increase</a:t>
                      </a:r>
                      <a:br>
                        <a:rPr lang="en-GB" sz="1400" b="0" i="0" u="none" strike="noStrike" dirty="0" smtClean="0">
                          <a:solidFill>
                            <a:srgbClr val="595959"/>
                          </a:solidFill>
                          <a:effectLst/>
                          <a:latin typeface="Calibri" panose="020F0502020204030204" pitchFamily="34" charset="0"/>
                        </a:rPr>
                      </a:br>
                      <a:r>
                        <a:rPr lang="en-GB" sz="1400" b="0" i="0" u="none" strike="noStrike" dirty="0" smtClean="0">
                          <a:solidFill>
                            <a:srgbClr val="595959"/>
                          </a:solidFill>
                          <a:effectLst/>
                          <a:latin typeface="Calibri" panose="020F0502020204030204" pitchFamily="34" charset="0"/>
                        </a:rPr>
                        <a:t>&lt;30mg/g</a:t>
                      </a:r>
                      <a:endParaRPr lang="en-GB" sz="1400" b="0" i="0" u="none" strike="noStrike" dirty="0">
                        <a:solidFill>
                          <a:srgbClr val="595959"/>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dirty="0">
                          <a:solidFill>
                            <a:srgbClr val="595959"/>
                          </a:solidFill>
                          <a:effectLst/>
                          <a:latin typeface="Calibri" panose="020F0502020204030204" pitchFamily="34" charset="0"/>
                        </a:rPr>
                        <a:t>Moderate increase</a:t>
                      </a:r>
                      <a:br>
                        <a:rPr lang="en-GB" sz="1400" b="0" i="0" u="none" strike="noStrike" dirty="0">
                          <a:solidFill>
                            <a:srgbClr val="595959"/>
                          </a:solidFill>
                          <a:effectLst/>
                          <a:latin typeface="Calibri" panose="020F0502020204030204" pitchFamily="34" charset="0"/>
                        </a:rPr>
                      </a:br>
                      <a:r>
                        <a:rPr lang="en-GB" sz="1400" b="0" i="0" u="none" strike="noStrike" dirty="0">
                          <a:solidFill>
                            <a:srgbClr val="595959"/>
                          </a:solidFill>
                          <a:effectLst/>
                          <a:latin typeface="Calibri" panose="020F0502020204030204" pitchFamily="34" charset="0"/>
                        </a:rPr>
                        <a:t>30-300mg/g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dirty="0">
                          <a:solidFill>
                            <a:srgbClr val="595959"/>
                          </a:solidFill>
                          <a:effectLst/>
                          <a:latin typeface="Calibri" panose="020F0502020204030204" pitchFamily="34" charset="0"/>
                        </a:rPr>
                        <a:t>Severe increase</a:t>
                      </a:r>
                      <a:br>
                        <a:rPr lang="en-GB" sz="1400" b="0" i="0" u="none" strike="noStrike" dirty="0">
                          <a:solidFill>
                            <a:srgbClr val="595959"/>
                          </a:solidFill>
                          <a:effectLst/>
                          <a:latin typeface="Calibri" panose="020F0502020204030204" pitchFamily="34" charset="0"/>
                        </a:rPr>
                      </a:br>
                      <a:r>
                        <a:rPr lang="en-GB" sz="1400" b="0" i="0" u="none" strike="noStrike" dirty="0">
                          <a:solidFill>
                            <a:srgbClr val="595959"/>
                          </a:solidFill>
                          <a:effectLst/>
                          <a:latin typeface="Calibri" panose="020F0502020204030204" pitchFamily="34" charset="0"/>
                        </a:rPr>
                        <a:t>&gt;300mg/g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752976369"/>
                  </a:ext>
                </a:extLst>
              </a:tr>
              <a:tr h="306284">
                <a:tc>
                  <a:txBody>
                    <a:bodyPr/>
                    <a:lstStyle/>
                    <a:p>
                      <a:pPr algn="ctr" fontAlgn="ctr"/>
                      <a:r>
                        <a:rPr lang="en-GB" sz="1400" b="0" i="0" u="none" strike="noStrike">
                          <a:solidFill>
                            <a:srgbClr val="595959"/>
                          </a:solidFill>
                          <a:effectLst/>
                          <a:latin typeface="Calibri" panose="020F0502020204030204" pitchFamily="34" charset="0"/>
                        </a:rPr>
                        <a:t>G1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dirty="0">
                          <a:solidFill>
                            <a:srgbClr val="595959"/>
                          </a:solidFill>
                          <a:effectLst/>
                          <a:latin typeface="Calibri" panose="020F0502020204030204" pitchFamily="34" charset="0"/>
                        </a:rPr>
                        <a:t>Normal or high</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≥90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61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GB" sz="1100" b="0" i="0" u="none" strike="noStrike" dirty="0">
                          <a:solidFill>
                            <a:srgbClr val="9C65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GB" sz="1100" b="0" i="0" u="none" strike="noStrike">
                          <a:solidFill>
                            <a:srgbClr val="3F3F7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xmlns="" val="1529402846"/>
                  </a:ext>
                </a:extLst>
              </a:tr>
              <a:tr h="306284">
                <a:tc>
                  <a:txBody>
                    <a:bodyPr/>
                    <a:lstStyle/>
                    <a:p>
                      <a:pPr algn="ctr" fontAlgn="ctr"/>
                      <a:r>
                        <a:rPr lang="en-GB" sz="1400" b="0" i="0" u="none" strike="noStrike">
                          <a:solidFill>
                            <a:srgbClr val="595959"/>
                          </a:solidFill>
                          <a:effectLst/>
                          <a:latin typeface="Calibri" panose="020F0502020204030204" pitchFamily="34" charset="0"/>
                        </a:rPr>
                        <a:t>G2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Mild decrease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60-89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dirty="0">
                          <a:solidFill>
                            <a:srgbClr val="0061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GB" sz="1100" b="0" i="0" u="none" strike="noStrike">
                          <a:solidFill>
                            <a:srgbClr val="9C65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GB" sz="1100" b="0" i="0" u="none" strike="noStrike" dirty="0">
                          <a:solidFill>
                            <a:srgbClr val="3F3F7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xmlns="" val="15769503"/>
                  </a:ext>
                </a:extLst>
              </a:tr>
              <a:tr h="306284">
                <a:tc>
                  <a:txBody>
                    <a:bodyPr/>
                    <a:lstStyle/>
                    <a:p>
                      <a:pPr algn="ctr" fontAlgn="ctr"/>
                      <a:r>
                        <a:rPr lang="en-GB" sz="1400" b="0" i="0" u="none" strike="noStrike">
                          <a:solidFill>
                            <a:srgbClr val="595959"/>
                          </a:solidFill>
                          <a:effectLst/>
                          <a:latin typeface="Calibri" panose="020F0502020204030204" pitchFamily="34" charset="0"/>
                        </a:rPr>
                        <a:t>G3a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Mild to moderate decrease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45-59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9C65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GB" sz="1100" b="0" i="0" u="none" strike="noStrike">
                          <a:solidFill>
                            <a:srgbClr val="3F3F7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1100" b="0" i="0" u="none" strike="noStrike">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xmlns="" val="1934480050"/>
                  </a:ext>
                </a:extLst>
              </a:tr>
              <a:tr h="306284">
                <a:tc>
                  <a:txBody>
                    <a:bodyPr/>
                    <a:lstStyle/>
                    <a:p>
                      <a:pPr algn="ctr" fontAlgn="ctr"/>
                      <a:r>
                        <a:rPr lang="en-GB" sz="1400" b="0" i="0" u="none" strike="noStrike">
                          <a:solidFill>
                            <a:srgbClr val="595959"/>
                          </a:solidFill>
                          <a:effectLst/>
                          <a:latin typeface="Calibri" panose="020F0502020204030204" pitchFamily="34" charset="0"/>
                        </a:rPr>
                        <a:t>G3b</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Moderate to severe decrease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30-44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3F3F7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1100" b="0" i="0" u="none" strike="noStrike">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GB" sz="1100" b="0" i="0" u="none" strike="noStrike" dirty="0">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xmlns="" val="242966281"/>
                  </a:ext>
                </a:extLst>
              </a:tr>
              <a:tr h="306284">
                <a:tc>
                  <a:txBody>
                    <a:bodyPr/>
                    <a:lstStyle/>
                    <a:p>
                      <a:pPr algn="ctr" fontAlgn="ctr"/>
                      <a:r>
                        <a:rPr lang="en-GB" sz="1400" b="0" i="0" u="none" strike="noStrike">
                          <a:solidFill>
                            <a:srgbClr val="595959"/>
                          </a:solidFill>
                          <a:effectLst/>
                          <a:latin typeface="Calibri" panose="020F0502020204030204" pitchFamily="34" charset="0"/>
                        </a:rPr>
                        <a:t>G4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Severe decrease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15-29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GB" sz="1100" b="0" i="0" u="none" strike="noStrike">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GB" sz="1100" b="0" i="0" u="none" strike="noStrike">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xmlns="" val="2130987320"/>
                  </a:ext>
                </a:extLst>
              </a:tr>
              <a:tr h="306284">
                <a:tc>
                  <a:txBody>
                    <a:bodyPr/>
                    <a:lstStyle/>
                    <a:p>
                      <a:pPr algn="ctr" fontAlgn="ctr"/>
                      <a:r>
                        <a:rPr lang="en-GB" sz="1400" b="0" i="0" u="none" strike="noStrike" dirty="0">
                          <a:solidFill>
                            <a:srgbClr val="595959"/>
                          </a:solidFill>
                          <a:effectLst/>
                          <a:latin typeface="Calibri" panose="020F0502020204030204" pitchFamily="34" charset="0"/>
                        </a:rPr>
                        <a:t>G5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dirty="0">
                          <a:solidFill>
                            <a:srgbClr val="595959"/>
                          </a:solidFill>
                          <a:effectLst/>
                          <a:latin typeface="Calibri" panose="020F0502020204030204" pitchFamily="34" charset="0"/>
                        </a:rPr>
                        <a:t>Kidney failure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dirty="0">
                          <a:solidFill>
                            <a:srgbClr val="595959"/>
                          </a:solidFill>
                          <a:effectLst/>
                          <a:latin typeface="Calibri" panose="020F0502020204030204" pitchFamily="34" charset="0"/>
                        </a:rPr>
                        <a:t>&lt;15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GB" sz="1100" b="0" i="0" u="none" strike="noStrike">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GB" sz="1100" b="0" i="0" u="none" strike="noStrike" dirty="0">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xmlns="" val="1799546005"/>
                  </a:ext>
                </a:extLst>
              </a:tr>
            </a:tbl>
          </a:graphicData>
        </a:graphic>
      </p:graphicFrame>
      <p:sp>
        <p:nvSpPr>
          <p:cNvPr id="6" name="Text Placeholder 12"/>
          <p:cNvSpPr txBox="1">
            <a:spLocks/>
          </p:cNvSpPr>
          <p:nvPr/>
        </p:nvSpPr>
        <p:spPr>
          <a:xfrm>
            <a:off x="340430" y="1073645"/>
            <a:ext cx="7837714" cy="823912"/>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1600" dirty="0" smtClean="0">
                <a:solidFill>
                  <a:schemeClr val="tx1">
                    <a:lumMod val="65000"/>
                    <a:lumOff val="35000"/>
                  </a:schemeClr>
                </a:solidFill>
              </a:rPr>
              <a:t>Prognosis of CKD by </a:t>
            </a:r>
            <a:r>
              <a:rPr lang="en-GB" sz="1600" dirty="0" err="1" smtClean="0">
                <a:solidFill>
                  <a:schemeClr val="tx1">
                    <a:lumMod val="65000"/>
                    <a:lumOff val="35000"/>
                  </a:schemeClr>
                </a:solidFill>
              </a:rPr>
              <a:t>eGFR</a:t>
            </a:r>
            <a:r>
              <a:rPr lang="en-GB" sz="1600" dirty="0" smtClean="0">
                <a:solidFill>
                  <a:schemeClr val="tx1">
                    <a:lumMod val="65000"/>
                    <a:lumOff val="35000"/>
                  </a:schemeClr>
                </a:solidFill>
              </a:rPr>
              <a:t> and proteinuria categories</a:t>
            </a:r>
            <a:endParaRPr lang="en-GB" sz="1600" dirty="0">
              <a:solidFill>
                <a:schemeClr val="tx1">
                  <a:lumMod val="65000"/>
                  <a:lumOff val="35000"/>
                </a:schemeClr>
              </a:solidFill>
            </a:endParaRPr>
          </a:p>
        </p:txBody>
      </p:sp>
      <p:sp>
        <p:nvSpPr>
          <p:cNvPr id="7" name="Rectangle 6"/>
          <p:cNvSpPr/>
          <p:nvPr/>
        </p:nvSpPr>
        <p:spPr>
          <a:xfrm rot="5400000">
            <a:off x="1235354" y="-835563"/>
            <a:ext cx="133331" cy="1748013"/>
          </a:xfrm>
          <a:prstGeom prst="rect">
            <a:avLst/>
          </a:prstGeom>
          <a:solidFill>
            <a:srgbClr val="025B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3065082369"/>
              </p:ext>
            </p:extLst>
          </p:nvPr>
        </p:nvGraphicFramePr>
        <p:xfrm>
          <a:off x="5030829" y="4390189"/>
          <a:ext cx="3540516" cy="1225186"/>
        </p:xfrm>
        <a:graphic>
          <a:graphicData uri="http://schemas.openxmlformats.org/drawingml/2006/table">
            <a:tbl>
              <a:tblPr/>
              <a:tblGrid>
                <a:gridCol w="3540516"/>
              </a:tblGrid>
              <a:tr h="1225186">
                <a:tc>
                  <a:txBody>
                    <a:bodyPr/>
                    <a:lstStyle/>
                    <a:p>
                      <a:endParaRPr lang="en-US" dirty="0"/>
                    </a:p>
                  </a:txBody>
                  <a:tcPr>
                    <a:lnL w="57150" cmpd="sng">
                      <a:solidFill>
                        <a:srgbClr val="FF0000"/>
                      </a:solidFill>
                      <a:prstDash val="sysDash"/>
                    </a:lnL>
                    <a:lnR w="57150" cmpd="sng">
                      <a:solidFill>
                        <a:srgbClr val="FF0000"/>
                      </a:solidFill>
                      <a:prstDash val="sysDash"/>
                    </a:lnR>
                    <a:lnT w="57150" cmpd="sng">
                      <a:solidFill>
                        <a:srgbClr val="FF0000"/>
                      </a:solidFill>
                      <a:prstDash val="sysDash"/>
                    </a:lnT>
                    <a:lnB w="57150" cmpd="sng">
                      <a:solidFill>
                        <a:srgbClr val="FF0000"/>
                      </a:solidFill>
                      <a:prstDash val="sysDash"/>
                    </a:lnB>
                  </a:tcPr>
                </a:tc>
              </a:tr>
            </a:tbl>
          </a:graphicData>
        </a:graphic>
      </p:graphicFrame>
      <p:sp>
        <p:nvSpPr>
          <p:cNvPr id="8" name="Rectangle 7"/>
          <p:cNvSpPr/>
          <p:nvPr/>
        </p:nvSpPr>
        <p:spPr>
          <a:xfrm>
            <a:off x="357223" y="5751098"/>
            <a:ext cx="6449977" cy="430887"/>
          </a:xfrm>
          <a:prstGeom prst="rect">
            <a:avLst/>
          </a:prstGeom>
        </p:spPr>
        <p:txBody>
          <a:bodyPr wrap="square">
            <a:spAutoFit/>
          </a:bodyPr>
          <a:lstStyle/>
          <a:p>
            <a:r>
              <a:rPr lang="en-GB" sz="1100" dirty="0">
                <a:solidFill>
                  <a:srgbClr val="595959"/>
                </a:solidFill>
                <a:latin typeface="Calibri" panose="020F0502020204030204" pitchFamily="34" charset="0"/>
                <a:ea typeface="Calibri" panose="020F0502020204030204" pitchFamily="34" charset="0"/>
                <a:cs typeface="Calibri" panose="020F0502020204030204" pitchFamily="34" charset="0"/>
              </a:rPr>
              <a:t>Kidney Disease: Improving Global Outcomes (KDIGO) CKD Work Group. KDIGO 2012 Clinical Practice Guideline for the Evaluation and Management of Chronic Kidney Disease. Kidney </a:t>
            </a:r>
            <a:r>
              <a:rPr lang="en-GB" sz="1100" dirty="0" err="1">
                <a:solidFill>
                  <a:srgbClr val="595959"/>
                </a:solidFill>
                <a:latin typeface="Calibri" panose="020F0502020204030204" pitchFamily="34" charset="0"/>
                <a:ea typeface="Calibri" panose="020F0502020204030204" pitchFamily="34" charset="0"/>
                <a:cs typeface="Calibri" panose="020F0502020204030204" pitchFamily="34" charset="0"/>
              </a:rPr>
              <a:t>Int</a:t>
            </a:r>
            <a:r>
              <a:rPr lang="en-GB" sz="1100" dirty="0">
                <a:solidFill>
                  <a:srgbClr val="595959"/>
                </a:solidFill>
                <a:latin typeface="Calibri" panose="020F0502020204030204" pitchFamily="34" charset="0"/>
                <a:ea typeface="Calibri" panose="020F0502020204030204" pitchFamily="34" charset="0"/>
                <a:cs typeface="Calibri" panose="020F0502020204030204" pitchFamily="34" charset="0"/>
              </a:rPr>
              <a:t> Suppl. 2013;3(1):1–150</a:t>
            </a:r>
            <a:endParaRPr lang="en-GB" sz="1100" dirty="0">
              <a:solidFill>
                <a:srgbClr val="595959"/>
              </a:solidFill>
            </a:endParaRPr>
          </a:p>
        </p:txBody>
      </p:sp>
    </p:spTree>
    <p:extLst>
      <p:ext uri="{BB962C8B-B14F-4D97-AF65-F5344CB8AC3E}">
        <p14:creationId xmlns:p14="http://schemas.microsoft.com/office/powerpoint/2010/main" val="2110327972"/>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40430" y="163346"/>
            <a:ext cx="9144000" cy="711543"/>
          </a:xfrm>
        </p:spPr>
        <p:txBody>
          <a:bodyPr/>
          <a:lstStyle/>
          <a:p>
            <a:pPr algn="l"/>
            <a:r>
              <a:rPr lang="en-GB" sz="3600" b="1" dirty="0">
                <a:solidFill>
                  <a:srgbClr val="0C6AA2"/>
                </a:solidFill>
              </a:rPr>
              <a:t>Methods</a:t>
            </a:r>
          </a:p>
        </p:txBody>
      </p:sp>
      <p:graphicFrame>
        <p:nvGraphicFramePr>
          <p:cNvPr id="5" name="Table 4"/>
          <p:cNvGraphicFramePr>
            <a:graphicFrameLocks noGrp="1"/>
          </p:cNvGraphicFramePr>
          <p:nvPr>
            <p:extLst>
              <p:ext uri="{D42A27DB-BD31-4B8C-83A1-F6EECF244321}">
                <p14:modId xmlns:p14="http://schemas.microsoft.com/office/powerpoint/2010/main" val="2787881812"/>
              </p:ext>
            </p:extLst>
          </p:nvPr>
        </p:nvGraphicFramePr>
        <p:xfrm>
          <a:off x="458309" y="1646445"/>
          <a:ext cx="8103801" cy="3968930"/>
        </p:xfrm>
        <a:graphic>
          <a:graphicData uri="http://schemas.openxmlformats.org/drawingml/2006/table">
            <a:tbl>
              <a:tblPr/>
              <a:tblGrid>
                <a:gridCol w="946429">
                  <a:extLst>
                    <a:ext uri="{9D8B030D-6E8A-4147-A177-3AD203B41FA5}">
                      <a16:colId xmlns:a16="http://schemas.microsoft.com/office/drawing/2014/main" xmlns="" val="3326020419"/>
                    </a:ext>
                  </a:extLst>
                </a:gridCol>
                <a:gridCol w="2681550">
                  <a:extLst>
                    <a:ext uri="{9D8B030D-6E8A-4147-A177-3AD203B41FA5}">
                      <a16:colId xmlns:a16="http://schemas.microsoft.com/office/drawing/2014/main" xmlns="" val="2789635546"/>
                    </a:ext>
                  </a:extLst>
                </a:gridCol>
                <a:gridCol w="946429">
                  <a:extLst>
                    <a:ext uri="{9D8B030D-6E8A-4147-A177-3AD203B41FA5}">
                      <a16:colId xmlns:a16="http://schemas.microsoft.com/office/drawing/2014/main" xmlns="" val="102370193"/>
                    </a:ext>
                  </a:extLst>
                </a:gridCol>
                <a:gridCol w="1321058">
                  <a:extLst>
                    <a:ext uri="{9D8B030D-6E8A-4147-A177-3AD203B41FA5}">
                      <a16:colId xmlns:a16="http://schemas.microsoft.com/office/drawing/2014/main" xmlns="" val="339643537"/>
                    </a:ext>
                  </a:extLst>
                </a:gridCol>
                <a:gridCol w="1222470">
                  <a:extLst>
                    <a:ext uri="{9D8B030D-6E8A-4147-A177-3AD203B41FA5}">
                      <a16:colId xmlns:a16="http://schemas.microsoft.com/office/drawing/2014/main" xmlns="" val="2431283106"/>
                    </a:ext>
                  </a:extLst>
                </a:gridCol>
                <a:gridCol w="985865">
                  <a:extLst>
                    <a:ext uri="{9D8B030D-6E8A-4147-A177-3AD203B41FA5}">
                      <a16:colId xmlns:a16="http://schemas.microsoft.com/office/drawing/2014/main" xmlns="" val="165610743"/>
                    </a:ext>
                  </a:extLst>
                </a:gridCol>
              </a:tblGrid>
              <a:tr h="906090">
                <a:tc>
                  <a:txBody>
                    <a:bodyPr/>
                    <a:lstStyle/>
                    <a:p>
                      <a:pPr algn="ctr" fontAlgn="b"/>
                      <a:endParaRPr lang="en-GB" sz="1100" b="0" i="0" u="none" strike="noStrike">
                        <a:solidFill>
                          <a:srgbClr val="595959"/>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endParaRPr lang="en-GB" sz="1100" b="0" i="0" u="none" strike="noStrike" dirty="0">
                        <a:solidFill>
                          <a:srgbClr val="595959"/>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endParaRPr lang="en-GB" sz="1100" b="0" i="0" u="none" strike="noStrike">
                        <a:solidFill>
                          <a:srgbClr val="595959"/>
                        </a:solidFill>
                        <a:effectLst/>
                        <a:latin typeface="Calibri" panose="020F050202020403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ctr"/>
                      <a:r>
                        <a:rPr lang="en-GB" sz="1400" b="0" i="0" u="none" strike="noStrike" dirty="0">
                          <a:solidFill>
                            <a:srgbClr val="595959"/>
                          </a:solidFill>
                          <a:effectLst/>
                          <a:latin typeface="Calibri" panose="020F0502020204030204" pitchFamily="34" charset="0"/>
                        </a:rPr>
                        <a:t>Kidney damage stage</a:t>
                      </a:r>
                      <a:br>
                        <a:rPr lang="en-GB" sz="1400" b="0" i="0" u="none" strike="noStrike" dirty="0">
                          <a:solidFill>
                            <a:srgbClr val="595959"/>
                          </a:solidFill>
                          <a:effectLst/>
                          <a:latin typeface="Calibri" panose="020F0502020204030204" pitchFamily="34" charset="0"/>
                        </a:rPr>
                      </a:br>
                      <a:r>
                        <a:rPr lang="en-GB" sz="1400" b="0" i="0" u="none" strike="noStrike" dirty="0">
                          <a:solidFill>
                            <a:srgbClr val="595959"/>
                          </a:solidFill>
                          <a:effectLst/>
                          <a:latin typeface="Calibri" panose="020F0502020204030204" pitchFamily="34" charset="0"/>
                        </a:rPr>
                        <a:t>albumin/creatinine ratio</a:t>
                      </a:r>
                      <a:br>
                        <a:rPr lang="en-GB" sz="1400" b="0" i="0" u="none" strike="noStrike" dirty="0">
                          <a:solidFill>
                            <a:srgbClr val="595959"/>
                          </a:solidFill>
                          <a:effectLst/>
                          <a:latin typeface="Calibri" panose="020F0502020204030204" pitchFamily="34" charset="0"/>
                        </a:rPr>
                      </a:br>
                      <a:r>
                        <a:rPr lang="en-GB" sz="1400" b="0" i="0" u="none" strike="noStrike" dirty="0">
                          <a:solidFill>
                            <a:srgbClr val="595959"/>
                          </a:solidFill>
                          <a:effectLst/>
                          <a:latin typeface="Calibri" panose="020F0502020204030204" pitchFamily="34" charset="0"/>
                        </a:rPr>
                        <a:t>Description and range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3831287090"/>
                  </a:ext>
                </a:extLst>
              </a:tr>
              <a:tr h="306284">
                <a:tc>
                  <a:txBody>
                    <a:bodyPr/>
                    <a:lstStyle/>
                    <a:p>
                      <a:pPr algn="ctr" fontAlgn="b"/>
                      <a:endParaRPr lang="en-GB" sz="1100" b="0" i="0" u="none" strike="noStrike">
                        <a:solidFill>
                          <a:srgbClr val="595959"/>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GB" sz="1100" b="0" i="0" u="none" strike="noStrike">
                        <a:solidFill>
                          <a:srgbClr val="595959"/>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GB" sz="1100" b="0" i="0" u="none" strike="noStrike" dirty="0">
                        <a:solidFill>
                          <a:srgbClr val="595959"/>
                        </a:solidFill>
                        <a:effectLst/>
                        <a:latin typeface="Calibri" panose="020F050202020403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595959"/>
                          </a:solidFill>
                          <a:effectLst/>
                          <a:latin typeface="Calibri" panose="020F0502020204030204" pitchFamily="34" charset="0"/>
                        </a:rPr>
                        <a:t>A1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dirty="0">
                          <a:solidFill>
                            <a:srgbClr val="595959"/>
                          </a:solidFill>
                          <a:effectLst/>
                          <a:latin typeface="Calibri" panose="020F0502020204030204" pitchFamily="34" charset="0"/>
                        </a:rPr>
                        <a:t>A2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A3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97028854"/>
                  </a:ext>
                </a:extLst>
              </a:tr>
              <a:tr h="918852">
                <a:tc gridSpan="3">
                  <a:txBody>
                    <a:bodyPr/>
                    <a:lstStyle/>
                    <a:p>
                      <a:pPr algn="ctr" fontAlgn="ctr"/>
                      <a:r>
                        <a:rPr lang="en-GB" sz="1400" b="0" i="0" u="none" strike="noStrike" dirty="0">
                          <a:solidFill>
                            <a:srgbClr val="595959"/>
                          </a:solidFill>
                          <a:effectLst/>
                          <a:latin typeface="Calibri" panose="020F0502020204030204" pitchFamily="34" charset="0"/>
                        </a:rPr>
                        <a:t>Kidney function stage </a:t>
                      </a:r>
                      <a:br>
                        <a:rPr lang="en-GB" sz="1400" b="0" i="0" u="none" strike="noStrike" dirty="0">
                          <a:solidFill>
                            <a:srgbClr val="595959"/>
                          </a:solidFill>
                          <a:effectLst/>
                          <a:latin typeface="Calibri" panose="020F0502020204030204" pitchFamily="34" charset="0"/>
                        </a:rPr>
                      </a:br>
                      <a:r>
                        <a:rPr lang="en-GB" sz="1400" b="0" i="0" u="none" strike="noStrike" dirty="0">
                          <a:solidFill>
                            <a:srgbClr val="595959"/>
                          </a:solidFill>
                          <a:effectLst/>
                          <a:latin typeface="Calibri" panose="020F0502020204030204" pitchFamily="34" charset="0"/>
                        </a:rPr>
                        <a:t>eGFR (ml/min/1.73m)</a:t>
                      </a:r>
                      <a:br>
                        <a:rPr lang="en-GB" sz="1400" b="0" i="0" u="none" strike="noStrike" dirty="0">
                          <a:solidFill>
                            <a:srgbClr val="595959"/>
                          </a:solidFill>
                          <a:effectLst/>
                          <a:latin typeface="Calibri" panose="020F0502020204030204" pitchFamily="34" charset="0"/>
                        </a:rPr>
                      </a:br>
                      <a:r>
                        <a:rPr lang="en-GB" sz="1400" b="0" i="0" u="none" strike="noStrike" dirty="0">
                          <a:solidFill>
                            <a:srgbClr val="595959"/>
                          </a:solidFill>
                          <a:effectLst/>
                          <a:latin typeface="Calibri" panose="020F0502020204030204" pitchFamily="34" charset="0"/>
                        </a:rPr>
                        <a:t>Description and range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algn="ctr" fontAlgn="ctr"/>
                      <a:r>
                        <a:rPr lang="en-GB" sz="1400" b="0" i="0" u="none" strike="noStrike" dirty="0" smtClean="0">
                          <a:solidFill>
                            <a:srgbClr val="595959"/>
                          </a:solidFill>
                          <a:effectLst/>
                          <a:latin typeface="Calibri" panose="020F0502020204030204" pitchFamily="34" charset="0"/>
                        </a:rPr>
                        <a:t>Normal to mild increase</a:t>
                      </a:r>
                      <a:br>
                        <a:rPr lang="en-GB" sz="1400" b="0" i="0" u="none" strike="noStrike" dirty="0" smtClean="0">
                          <a:solidFill>
                            <a:srgbClr val="595959"/>
                          </a:solidFill>
                          <a:effectLst/>
                          <a:latin typeface="Calibri" panose="020F0502020204030204" pitchFamily="34" charset="0"/>
                        </a:rPr>
                      </a:br>
                      <a:r>
                        <a:rPr lang="en-GB" sz="1400" b="0" i="0" u="none" strike="noStrike" dirty="0" smtClean="0">
                          <a:solidFill>
                            <a:srgbClr val="595959"/>
                          </a:solidFill>
                          <a:effectLst/>
                          <a:latin typeface="Calibri" panose="020F0502020204030204" pitchFamily="34" charset="0"/>
                        </a:rPr>
                        <a:t>&lt;30mg/g</a:t>
                      </a:r>
                      <a:endParaRPr lang="en-GB" sz="1400" b="0" i="0" u="none" strike="noStrike" dirty="0">
                        <a:solidFill>
                          <a:srgbClr val="595959"/>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dirty="0">
                          <a:solidFill>
                            <a:srgbClr val="595959"/>
                          </a:solidFill>
                          <a:effectLst/>
                          <a:latin typeface="Calibri" panose="020F0502020204030204" pitchFamily="34" charset="0"/>
                        </a:rPr>
                        <a:t>Moderate increase</a:t>
                      </a:r>
                      <a:br>
                        <a:rPr lang="en-GB" sz="1400" b="0" i="0" u="none" strike="noStrike" dirty="0">
                          <a:solidFill>
                            <a:srgbClr val="595959"/>
                          </a:solidFill>
                          <a:effectLst/>
                          <a:latin typeface="Calibri" panose="020F0502020204030204" pitchFamily="34" charset="0"/>
                        </a:rPr>
                      </a:br>
                      <a:r>
                        <a:rPr lang="en-GB" sz="1400" b="0" i="0" u="none" strike="noStrike" dirty="0">
                          <a:solidFill>
                            <a:srgbClr val="595959"/>
                          </a:solidFill>
                          <a:effectLst/>
                          <a:latin typeface="Calibri" panose="020F0502020204030204" pitchFamily="34" charset="0"/>
                        </a:rPr>
                        <a:t>30-300mg/g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dirty="0">
                          <a:solidFill>
                            <a:srgbClr val="595959"/>
                          </a:solidFill>
                          <a:effectLst/>
                          <a:latin typeface="Calibri" panose="020F0502020204030204" pitchFamily="34" charset="0"/>
                        </a:rPr>
                        <a:t>Severe increase</a:t>
                      </a:r>
                      <a:br>
                        <a:rPr lang="en-GB" sz="1400" b="0" i="0" u="none" strike="noStrike" dirty="0">
                          <a:solidFill>
                            <a:srgbClr val="595959"/>
                          </a:solidFill>
                          <a:effectLst/>
                          <a:latin typeface="Calibri" panose="020F0502020204030204" pitchFamily="34" charset="0"/>
                        </a:rPr>
                      </a:br>
                      <a:r>
                        <a:rPr lang="en-GB" sz="1400" b="0" i="0" u="none" strike="noStrike" dirty="0">
                          <a:solidFill>
                            <a:srgbClr val="595959"/>
                          </a:solidFill>
                          <a:effectLst/>
                          <a:latin typeface="Calibri" panose="020F0502020204030204" pitchFamily="34" charset="0"/>
                        </a:rPr>
                        <a:t>&gt;300mg/g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752976369"/>
                  </a:ext>
                </a:extLst>
              </a:tr>
              <a:tr h="306284">
                <a:tc>
                  <a:txBody>
                    <a:bodyPr/>
                    <a:lstStyle/>
                    <a:p>
                      <a:pPr algn="ctr" fontAlgn="ctr"/>
                      <a:r>
                        <a:rPr lang="en-GB" sz="1400" b="0" i="0" u="none" strike="noStrike">
                          <a:solidFill>
                            <a:srgbClr val="595959"/>
                          </a:solidFill>
                          <a:effectLst/>
                          <a:latin typeface="Calibri" panose="020F0502020204030204" pitchFamily="34" charset="0"/>
                        </a:rPr>
                        <a:t>G1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dirty="0">
                          <a:solidFill>
                            <a:srgbClr val="595959"/>
                          </a:solidFill>
                          <a:effectLst/>
                          <a:latin typeface="Calibri" panose="020F0502020204030204" pitchFamily="34" charset="0"/>
                        </a:rPr>
                        <a:t>Normal or high</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≥90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61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GB" sz="1100" b="0" i="0" u="none" strike="noStrike" dirty="0">
                          <a:solidFill>
                            <a:srgbClr val="9C65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GB" sz="1100" b="0" i="0" u="none" strike="noStrike">
                          <a:solidFill>
                            <a:srgbClr val="3F3F7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xmlns="" val="1529402846"/>
                  </a:ext>
                </a:extLst>
              </a:tr>
              <a:tr h="306284">
                <a:tc>
                  <a:txBody>
                    <a:bodyPr/>
                    <a:lstStyle/>
                    <a:p>
                      <a:pPr algn="ctr" fontAlgn="ctr"/>
                      <a:r>
                        <a:rPr lang="en-GB" sz="1400" b="0" i="0" u="none" strike="noStrike">
                          <a:solidFill>
                            <a:srgbClr val="595959"/>
                          </a:solidFill>
                          <a:effectLst/>
                          <a:latin typeface="Calibri" panose="020F0502020204030204" pitchFamily="34" charset="0"/>
                        </a:rPr>
                        <a:t>G2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Mild decrease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60-89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dirty="0">
                          <a:solidFill>
                            <a:srgbClr val="0061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GB" sz="1100" b="0" i="0" u="none" strike="noStrike">
                          <a:solidFill>
                            <a:srgbClr val="9C65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GB" sz="1100" b="0" i="0" u="none" strike="noStrike" dirty="0">
                          <a:solidFill>
                            <a:srgbClr val="3F3F7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xmlns="" val="15769503"/>
                  </a:ext>
                </a:extLst>
              </a:tr>
              <a:tr h="306284">
                <a:tc>
                  <a:txBody>
                    <a:bodyPr/>
                    <a:lstStyle/>
                    <a:p>
                      <a:pPr algn="ctr" fontAlgn="ctr"/>
                      <a:r>
                        <a:rPr lang="en-GB" sz="1400" b="0" i="0" u="none" strike="noStrike">
                          <a:solidFill>
                            <a:srgbClr val="595959"/>
                          </a:solidFill>
                          <a:effectLst/>
                          <a:latin typeface="Calibri" panose="020F0502020204030204" pitchFamily="34" charset="0"/>
                        </a:rPr>
                        <a:t>G3a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Mild to moderate decrease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45-59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9C65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GB" sz="1100" b="0" i="0" u="none" strike="noStrike">
                          <a:solidFill>
                            <a:srgbClr val="3F3F7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1100" b="0" i="0" u="none" strike="noStrike">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xmlns="" val="1934480050"/>
                  </a:ext>
                </a:extLst>
              </a:tr>
              <a:tr h="306284">
                <a:tc>
                  <a:txBody>
                    <a:bodyPr/>
                    <a:lstStyle/>
                    <a:p>
                      <a:pPr algn="ctr" fontAlgn="ctr"/>
                      <a:r>
                        <a:rPr lang="en-GB" sz="1400" b="0" i="0" u="none" strike="noStrike">
                          <a:solidFill>
                            <a:srgbClr val="595959"/>
                          </a:solidFill>
                          <a:effectLst/>
                          <a:latin typeface="Calibri" panose="020F0502020204030204" pitchFamily="34" charset="0"/>
                        </a:rPr>
                        <a:t>G3b</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Moderate to severe decrease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30-44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3F3F7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1100" b="0" i="0" u="none" strike="noStrike">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GB" sz="1100" b="0" i="0" u="none" strike="noStrike" dirty="0">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xmlns="" val="242966281"/>
                  </a:ext>
                </a:extLst>
              </a:tr>
              <a:tr h="306284">
                <a:tc>
                  <a:txBody>
                    <a:bodyPr/>
                    <a:lstStyle/>
                    <a:p>
                      <a:pPr algn="ctr" fontAlgn="ctr"/>
                      <a:r>
                        <a:rPr lang="en-GB" sz="1400" b="0" i="0" u="none" strike="noStrike">
                          <a:solidFill>
                            <a:srgbClr val="595959"/>
                          </a:solidFill>
                          <a:effectLst/>
                          <a:latin typeface="Calibri" panose="020F0502020204030204" pitchFamily="34" charset="0"/>
                        </a:rPr>
                        <a:t>G4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Severe decrease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15-29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GB" sz="1100" b="0" i="0" u="none" strike="noStrike">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GB" sz="1100" b="0" i="0" u="none" strike="noStrike">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xmlns="" val="2130987320"/>
                  </a:ext>
                </a:extLst>
              </a:tr>
              <a:tr h="306284">
                <a:tc>
                  <a:txBody>
                    <a:bodyPr/>
                    <a:lstStyle/>
                    <a:p>
                      <a:pPr algn="ctr" fontAlgn="ctr"/>
                      <a:r>
                        <a:rPr lang="en-GB" sz="1400" b="0" i="0" u="none" strike="noStrike" dirty="0">
                          <a:solidFill>
                            <a:srgbClr val="595959"/>
                          </a:solidFill>
                          <a:effectLst/>
                          <a:latin typeface="Calibri" panose="020F0502020204030204" pitchFamily="34" charset="0"/>
                        </a:rPr>
                        <a:t>G5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Kidney failure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dirty="0">
                          <a:solidFill>
                            <a:srgbClr val="595959"/>
                          </a:solidFill>
                          <a:effectLst/>
                          <a:latin typeface="Calibri" panose="020F0502020204030204" pitchFamily="34" charset="0"/>
                        </a:rPr>
                        <a:t>&lt;15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GB" sz="1100" b="0" i="0" u="none" strike="noStrike">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GB" sz="1100" b="0" i="0" u="none" strike="noStrike" dirty="0">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xmlns="" val="1799546005"/>
                  </a:ext>
                </a:extLst>
              </a:tr>
            </a:tbl>
          </a:graphicData>
        </a:graphic>
      </p:graphicFrame>
      <p:sp>
        <p:nvSpPr>
          <p:cNvPr id="6" name="Text Placeholder 12"/>
          <p:cNvSpPr txBox="1">
            <a:spLocks/>
          </p:cNvSpPr>
          <p:nvPr/>
        </p:nvSpPr>
        <p:spPr>
          <a:xfrm>
            <a:off x="340430" y="1073645"/>
            <a:ext cx="7837714" cy="823912"/>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1600" dirty="0" smtClean="0">
                <a:solidFill>
                  <a:schemeClr val="tx1">
                    <a:lumMod val="65000"/>
                    <a:lumOff val="35000"/>
                  </a:schemeClr>
                </a:solidFill>
              </a:rPr>
              <a:t>Prognosis of CKD by </a:t>
            </a:r>
            <a:r>
              <a:rPr lang="en-GB" sz="1600" dirty="0" err="1" smtClean="0">
                <a:solidFill>
                  <a:schemeClr val="tx1">
                    <a:lumMod val="65000"/>
                    <a:lumOff val="35000"/>
                  </a:schemeClr>
                </a:solidFill>
              </a:rPr>
              <a:t>eGFR</a:t>
            </a:r>
            <a:r>
              <a:rPr lang="en-GB" sz="1600" dirty="0" smtClean="0">
                <a:solidFill>
                  <a:schemeClr val="tx1">
                    <a:lumMod val="65000"/>
                    <a:lumOff val="35000"/>
                  </a:schemeClr>
                </a:solidFill>
              </a:rPr>
              <a:t> and proteinuria categories</a:t>
            </a:r>
            <a:endParaRPr lang="en-GB" sz="1600" dirty="0">
              <a:solidFill>
                <a:schemeClr val="tx1">
                  <a:lumMod val="65000"/>
                  <a:lumOff val="35000"/>
                </a:schemeClr>
              </a:solidFill>
            </a:endParaRPr>
          </a:p>
        </p:txBody>
      </p:sp>
      <p:sp>
        <p:nvSpPr>
          <p:cNvPr id="7" name="Rectangle 6"/>
          <p:cNvSpPr/>
          <p:nvPr/>
        </p:nvSpPr>
        <p:spPr>
          <a:xfrm rot="5400000">
            <a:off x="1235354" y="-835563"/>
            <a:ext cx="133331" cy="1748013"/>
          </a:xfrm>
          <a:prstGeom prst="rect">
            <a:avLst/>
          </a:prstGeom>
          <a:solidFill>
            <a:srgbClr val="025B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2252557820"/>
              </p:ext>
            </p:extLst>
          </p:nvPr>
        </p:nvGraphicFramePr>
        <p:xfrm>
          <a:off x="5030829" y="4390189"/>
          <a:ext cx="3540516" cy="1225186"/>
        </p:xfrm>
        <a:graphic>
          <a:graphicData uri="http://schemas.openxmlformats.org/drawingml/2006/table">
            <a:tbl>
              <a:tblPr/>
              <a:tblGrid>
                <a:gridCol w="3540516"/>
              </a:tblGrid>
              <a:tr h="1225186">
                <a:tc>
                  <a:txBody>
                    <a:bodyPr/>
                    <a:lstStyle/>
                    <a:p>
                      <a:endParaRPr lang="en-US" dirty="0"/>
                    </a:p>
                  </a:txBody>
                  <a:tcPr>
                    <a:lnL w="57150" cmpd="sng">
                      <a:solidFill>
                        <a:srgbClr val="FF0000"/>
                      </a:solidFill>
                      <a:prstDash val="sysDash"/>
                    </a:lnL>
                    <a:lnR w="57150" cmpd="sng">
                      <a:solidFill>
                        <a:srgbClr val="FF0000"/>
                      </a:solidFill>
                      <a:prstDash val="sysDash"/>
                    </a:lnR>
                    <a:lnT w="57150" cmpd="sng">
                      <a:solidFill>
                        <a:srgbClr val="FF0000"/>
                      </a:solidFill>
                      <a:prstDash val="sysDash"/>
                    </a:lnT>
                    <a:lnB w="57150" cmpd="sng">
                      <a:solidFill>
                        <a:srgbClr val="FF0000"/>
                      </a:solidFill>
                      <a:prstDash val="sysDash"/>
                    </a:lnB>
                  </a:tcPr>
                </a:tc>
              </a:tr>
            </a:tbl>
          </a:graphicData>
        </a:graphic>
      </p:graphicFrame>
      <p:sp>
        <p:nvSpPr>
          <p:cNvPr id="8" name="Rectangle 7"/>
          <p:cNvSpPr/>
          <p:nvPr/>
        </p:nvSpPr>
        <p:spPr>
          <a:xfrm>
            <a:off x="357223" y="5751098"/>
            <a:ext cx="6449977" cy="430887"/>
          </a:xfrm>
          <a:prstGeom prst="rect">
            <a:avLst/>
          </a:prstGeom>
        </p:spPr>
        <p:txBody>
          <a:bodyPr wrap="square">
            <a:spAutoFit/>
          </a:bodyPr>
          <a:lstStyle/>
          <a:p>
            <a:r>
              <a:rPr lang="en-GB" sz="1100" dirty="0">
                <a:solidFill>
                  <a:srgbClr val="595959"/>
                </a:solidFill>
                <a:latin typeface="Calibri" panose="020F0502020204030204" pitchFamily="34" charset="0"/>
                <a:ea typeface="Calibri" panose="020F0502020204030204" pitchFamily="34" charset="0"/>
                <a:cs typeface="Calibri" panose="020F0502020204030204" pitchFamily="34" charset="0"/>
              </a:rPr>
              <a:t>Kidney Disease: Improving Global Outcomes (KDIGO) CKD Work Group. KDIGO 2012 Clinical Practice Guideline for the Evaluation and Management of Chronic Kidney Disease. Kidney </a:t>
            </a:r>
            <a:r>
              <a:rPr lang="en-GB" sz="1100" dirty="0" err="1">
                <a:solidFill>
                  <a:srgbClr val="595959"/>
                </a:solidFill>
                <a:latin typeface="Calibri" panose="020F0502020204030204" pitchFamily="34" charset="0"/>
                <a:ea typeface="Calibri" panose="020F0502020204030204" pitchFamily="34" charset="0"/>
                <a:cs typeface="Calibri" panose="020F0502020204030204" pitchFamily="34" charset="0"/>
              </a:rPr>
              <a:t>Int</a:t>
            </a:r>
            <a:r>
              <a:rPr lang="en-GB" sz="1100" dirty="0">
                <a:solidFill>
                  <a:srgbClr val="595959"/>
                </a:solidFill>
                <a:latin typeface="Calibri" panose="020F0502020204030204" pitchFamily="34" charset="0"/>
                <a:ea typeface="Calibri" panose="020F0502020204030204" pitchFamily="34" charset="0"/>
                <a:cs typeface="Calibri" panose="020F0502020204030204" pitchFamily="34" charset="0"/>
              </a:rPr>
              <a:t> Suppl. 2013;3(1):1–150</a:t>
            </a:r>
            <a:endParaRPr lang="en-GB" sz="1100" dirty="0">
              <a:solidFill>
                <a:srgbClr val="595959"/>
              </a:solidFill>
            </a:endParaRPr>
          </a:p>
        </p:txBody>
      </p:sp>
      <p:sp>
        <p:nvSpPr>
          <p:cNvPr id="9" name="Rectangle 8"/>
          <p:cNvSpPr/>
          <p:nvPr/>
        </p:nvSpPr>
        <p:spPr>
          <a:xfrm>
            <a:off x="-1" y="5751098"/>
            <a:ext cx="9144001" cy="1106902"/>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184712" y="5828208"/>
            <a:ext cx="9130316" cy="923330"/>
          </a:xfrm>
          <a:prstGeom prst="rect">
            <a:avLst/>
          </a:prstGeom>
          <a:noFill/>
        </p:spPr>
        <p:txBody>
          <a:bodyPr wrap="square" rtlCol="0">
            <a:spAutoFit/>
          </a:bodyPr>
          <a:lstStyle/>
          <a:p>
            <a:pPr lvl="0"/>
            <a:r>
              <a:rPr lang="en-GB" dirty="0">
                <a:solidFill>
                  <a:srgbClr val="FFFFFF"/>
                </a:solidFill>
              </a:rPr>
              <a:t>We concentrate on the patient population identified as having CKD stages 3-5 </a:t>
            </a:r>
          </a:p>
          <a:p>
            <a:pPr marL="628650" lvl="1" indent="-171450">
              <a:buFontTx/>
              <a:buChar char="-"/>
            </a:pPr>
            <a:r>
              <a:rPr lang="en-GB" dirty="0">
                <a:solidFill>
                  <a:srgbClr val="FFFFFF"/>
                </a:solidFill>
              </a:rPr>
              <a:t>Regardless of </a:t>
            </a:r>
            <a:r>
              <a:rPr lang="en-GB" dirty="0" smtClean="0">
                <a:solidFill>
                  <a:srgbClr val="FFFFFF"/>
                </a:solidFill>
              </a:rPr>
              <a:t>their Read </a:t>
            </a:r>
            <a:r>
              <a:rPr lang="en-GB" dirty="0">
                <a:solidFill>
                  <a:srgbClr val="FFFFFF"/>
                </a:solidFill>
              </a:rPr>
              <a:t>coding status</a:t>
            </a:r>
          </a:p>
          <a:p>
            <a:pPr marL="628650" lvl="1" indent="-171450">
              <a:buFontTx/>
              <a:buChar char="-"/>
            </a:pPr>
            <a:r>
              <a:rPr lang="en-GB" dirty="0">
                <a:solidFill>
                  <a:srgbClr val="FFFFFF"/>
                </a:solidFill>
              </a:rPr>
              <a:t>And regardless of whether they had proteinuria </a:t>
            </a:r>
          </a:p>
        </p:txBody>
      </p:sp>
    </p:spTree>
    <p:extLst>
      <p:ext uri="{BB962C8B-B14F-4D97-AF65-F5344CB8AC3E}">
        <p14:creationId xmlns:p14="http://schemas.microsoft.com/office/powerpoint/2010/main" val="2503637607"/>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1128877" y="1948920"/>
            <a:ext cx="5157787" cy="56409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400" dirty="0" smtClean="0">
                <a:solidFill>
                  <a:srgbClr val="0C6AA2"/>
                </a:solidFill>
              </a:rPr>
              <a:t>Analytical Team</a:t>
            </a:r>
            <a:endParaRPr lang="en-GB" sz="2400" dirty="0">
              <a:solidFill>
                <a:srgbClr val="0C6AA2"/>
              </a:solidFill>
            </a:endParaRPr>
          </a:p>
        </p:txBody>
      </p:sp>
      <p:sp>
        <p:nvSpPr>
          <p:cNvPr id="5" name="Content Placeholder 3"/>
          <p:cNvSpPr>
            <a:spLocks noGrp="1"/>
          </p:cNvSpPr>
          <p:nvPr>
            <p:ph sz="half" idx="4294967295"/>
          </p:nvPr>
        </p:nvSpPr>
        <p:spPr>
          <a:xfrm>
            <a:off x="640851" y="2513011"/>
            <a:ext cx="5702257" cy="1744953"/>
          </a:xfrm>
          <a:prstGeom prst="rect">
            <a:avLst/>
          </a:prstGeom>
        </p:spPr>
        <p:txBody>
          <a:bodyPr>
            <a:normAutofit/>
          </a:bodyPr>
          <a:lstStyle/>
          <a:p>
            <a:pPr marL="457200" lvl="1" indent="0">
              <a:buNone/>
            </a:pPr>
            <a:r>
              <a:rPr lang="en-GB" sz="1800" dirty="0">
                <a:solidFill>
                  <a:srgbClr val="595959"/>
                </a:solidFill>
              </a:rPr>
              <a:t>Faye Cleary</a:t>
            </a:r>
          </a:p>
          <a:p>
            <a:pPr marL="457200" lvl="1" indent="0">
              <a:buNone/>
            </a:pPr>
            <a:r>
              <a:rPr lang="en-GB" sz="1800" dirty="0">
                <a:solidFill>
                  <a:srgbClr val="595959"/>
                </a:solidFill>
              </a:rPr>
              <a:t>Lois Kim</a:t>
            </a:r>
          </a:p>
          <a:p>
            <a:pPr marL="457200" lvl="1" indent="0">
              <a:buNone/>
            </a:pPr>
            <a:r>
              <a:rPr lang="en-GB" sz="1800" dirty="0">
                <a:solidFill>
                  <a:srgbClr val="595959"/>
                </a:solidFill>
              </a:rPr>
              <a:t>Dr Sally Hull</a:t>
            </a:r>
          </a:p>
          <a:p>
            <a:pPr marL="457200" lvl="1" indent="0">
              <a:buNone/>
            </a:pPr>
            <a:r>
              <a:rPr lang="en-GB" sz="1800" dirty="0" smtClean="0">
                <a:solidFill>
                  <a:srgbClr val="595959"/>
                </a:solidFill>
              </a:rPr>
              <a:t>Dr </a:t>
            </a:r>
            <a:r>
              <a:rPr lang="en-GB" sz="1800" dirty="0">
                <a:solidFill>
                  <a:srgbClr val="595959"/>
                </a:solidFill>
              </a:rPr>
              <a:t>Ben Caplin</a:t>
            </a:r>
          </a:p>
          <a:p>
            <a:pPr marL="457200" lvl="1" indent="0">
              <a:buNone/>
            </a:pPr>
            <a:r>
              <a:rPr lang="en-GB" sz="1800" dirty="0" smtClean="0">
                <a:solidFill>
                  <a:srgbClr val="595959"/>
                </a:solidFill>
              </a:rPr>
              <a:t>Professor </a:t>
            </a:r>
            <a:r>
              <a:rPr lang="en-GB" sz="1800" dirty="0">
                <a:solidFill>
                  <a:srgbClr val="595959"/>
                </a:solidFill>
              </a:rPr>
              <a:t>Dorothea </a:t>
            </a:r>
            <a:r>
              <a:rPr lang="en-GB" sz="1800" dirty="0" smtClean="0">
                <a:solidFill>
                  <a:srgbClr val="595959"/>
                </a:solidFill>
              </a:rPr>
              <a:t>Nitsch</a:t>
            </a:r>
            <a:endParaRPr lang="en-GB" sz="1800" dirty="0">
              <a:solidFill>
                <a:srgbClr val="595959"/>
              </a:solidFill>
            </a:endParaRPr>
          </a:p>
        </p:txBody>
      </p:sp>
      <p:sp>
        <p:nvSpPr>
          <p:cNvPr id="6" name="Text Placeholder 4"/>
          <p:cNvSpPr txBox="1">
            <a:spLocks/>
          </p:cNvSpPr>
          <p:nvPr/>
        </p:nvSpPr>
        <p:spPr>
          <a:xfrm>
            <a:off x="5339496" y="1948920"/>
            <a:ext cx="5183188" cy="56409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400" dirty="0" smtClean="0">
                <a:solidFill>
                  <a:srgbClr val="0C6AA2"/>
                </a:solidFill>
              </a:rPr>
              <a:t>Writing Team</a:t>
            </a:r>
            <a:endParaRPr lang="en-GB" sz="2400" dirty="0">
              <a:solidFill>
                <a:srgbClr val="0C6AA2"/>
              </a:solidFill>
            </a:endParaRPr>
          </a:p>
        </p:txBody>
      </p:sp>
      <p:sp>
        <p:nvSpPr>
          <p:cNvPr id="7" name="Content Placeholder 5"/>
          <p:cNvSpPr>
            <a:spLocks noGrp="1"/>
          </p:cNvSpPr>
          <p:nvPr>
            <p:ph sz="quarter" idx="4294967295"/>
          </p:nvPr>
        </p:nvSpPr>
        <p:spPr>
          <a:xfrm>
            <a:off x="4887940" y="2513011"/>
            <a:ext cx="5183188" cy="2022044"/>
          </a:xfrm>
          <a:prstGeom prst="rect">
            <a:avLst/>
          </a:prstGeom>
        </p:spPr>
        <p:txBody>
          <a:bodyPr>
            <a:normAutofit/>
          </a:bodyPr>
          <a:lstStyle/>
          <a:p>
            <a:pPr marL="457200" lvl="1" indent="0">
              <a:buNone/>
            </a:pPr>
            <a:r>
              <a:rPr lang="en-GB" sz="1800" dirty="0">
                <a:solidFill>
                  <a:schemeClr val="tx1">
                    <a:lumMod val="65000"/>
                    <a:lumOff val="35000"/>
                  </a:schemeClr>
                </a:solidFill>
              </a:rPr>
              <a:t>Kathleen Mudie</a:t>
            </a:r>
          </a:p>
          <a:p>
            <a:pPr marL="457200" lvl="1" indent="0">
              <a:buNone/>
            </a:pPr>
            <a:r>
              <a:rPr lang="en-GB" sz="1800" dirty="0">
                <a:solidFill>
                  <a:schemeClr val="tx1">
                    <a:lumMod val="65000"/>
                    <a:lumOff val="35000"/>
                  </a:schemeClr>
                </a:solidFill>
              </a:rPr>
              <a:t>Faye Cleary</a:t>
            </a:r>
          </a:p>
          <a:p>
            <a:pPr marL="457200" lvl="1" indent="0">
              <a:buNone/>
            </a:pPr>
            <a:r>
              <a:rPr lang="en-GB" sz="1800" dirty="0">
                <a:solidFill>
                  <a:schemeClr val="tx1">
                    <a:lumMod val="65000"/>
                    <a:lumOff val="35000"/>
                  </a:schemeClr>
                </a:solidFill>
              </a:rPr>
              <a:t>Dr Ben </a:t>
            </a:r>
            <a:r>
              <a:rPr lang="en-GB" sz="1800" dirty="0" smtClean="0">
                <a:solidFill>
                  <a:schemeClr val="tx1">
                    <a:lumMod val="65000"/>
                    <a:lumOff val="35000"/>
                  </a:schemeClr>
                </a:solidFill>
              </a:rPr>
              <a:t>Caplin</a:t>
            </a:r>
          </a:p>
          <a:p>
            <a:pPr marL="457200" lvl="1" indent="0">
              <a:buNone/>
            </a:pPr>
            <a:r>
              <a:rPr lang="en-GB" sz="1800" dirty="0">
                <a:solidFill>
                  <a:schemeClr val="tx1">
                    <a:lumMod val="65000"/>
                    <a:lumOff val="35000"/>
                  </a:schemeClr>
                </a:solidFill>
              </a:rPr>
              <a:t>Professor David </a:t>
            </a:r>
            <a:r>
              <a:rPr lang="en-GB" sz="1800" dirty="0" smtClean="0">
                <a:solidFill>
                  <a:schemeClr val="tx1">
                    <a:lumMod val="65000"/>
                    <a:lumOff val="35000"/>
                  </a:schemeClr>
                </a:solidFill>
              </a:rPr>
              <a:t>Wheeler</a:t>
            </a:r>
          </a:p>
          <a:p>
            <a:pPr marL="457200" lvl="1" indent="0">
              <a:buNone/>
            </a:pPr>
            <a:r>
              <a:rPr lang="en-GB" sz="1800" dirty="0" smtClean="0">
                <a:solidFill>
                  <a:schemeClr val="tx1">
                    <a:lumMod val="65000"/>
                    <a:lumOff val="35000"/>
                  </a:schemeClr>
                </a:solidFill>
              </a:rPr>
              <a:t>Dr </a:t>
            </a:r>
            <a:r>
              <a:rPr lang="en-GB" sz="1800" dirty="0">
                <a:solidFill>
                  <a:schemeClr val="tx1">
                    <a:lumMod val="65000"/>
                    <a:lumOff val="35000"/>
                  </a:schemeClr>
                </a:solidFill>
              </a:rPr>
              <a:t>Sally Hull</a:t>
            </a:r>
          </a:p>
          <a:p>
            <a:pPr marL="457200" lvl="1" indent="0">
              <a:buNone/>
            </a:pPr>
            <a:r>
              <a:rPr lang="en-GB" sz="1800" dirty="0" smtClean="0">
                <a:solidFill>
                  <a:schemeClr val="tx1">
                    <a:lumMod val="65000"/>
                    <a:lumOff val="35000"/>
                  </a:schemeClr>
                </a:solidFill>
              </a:rPr>
              <a:t>Professor </a:t>
            </a:r>
            <a:r>
              <a:rPr lang="en-GB" sz="1800" dirty="0">
                <a:solidFill>
                  <a:schemeClr val="tx1">
                    <a:lumMod val="65000"/>
                    <a:lumOff val="35000"/>
                  </a:schemeClr>
                </a:solidFill>
              </a:rPr>
              <a:t>Dorothea </a:t>
            </a:r>
            <a:r>
              <a:rPr lang="en-GB" sz="1800" dirty="0" smtClean="0">
                <a:solidFill>
                  <a:schemeClr val="tx1">
                    <a:lumMod val="65000"/>
                    <a:lumOff val="35000"/>
                  </a:schemeClr>
                </a:solidFill>
              </a:rPr>
              <a:t>Nitsch</a:t>
            </a:r>
            <a:endParaRPr lang="en-GB" sz="1800" dirty="0">
              <a:solidFill>
                <a:schemeClr val="tx1">
                  <a:lumMod val="65000"/>
                  <a:lumOff val="35000"/>
                </a:schemeClr>
              </a:solidFill>
            </a:endParaRPr>
          </a:p>
        </p:txBody>
      </p:sp>
    </p:spTree>
    <p:extLst>
      <p:ext uri="{BB962C8B-B14F-4D97-AF65-F5344CB8AC3E}">
        <p14:creationId xmlns:p14="http://schemas.microsoft.com/office/powerpoint/2010/main" val="892097665"/>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40430" y="163346"/>
            <a:ext cx="9144000" cy="711543"/>
          </a:xfrm>
        </p:spPr>
        <p:txBody>
          <a:bodyPr/>
          <a:lstStyle/>
          <a:p>
            <a:pPr algn="l"/>
            <a:r>
              <a:rPr lang="en-GB" sz="3600" b="1" dirty="0">
                <a:solidFill>
                  <a:srgbClr val="0C6AA2"/>
                </a:solidFill>
              </a:rPr>
              <a:t>Methods</a:t>
            </a:r>
          </a:p>
        </p:txBody>
      </p:sp>
      <p:graphicFrame>
        <p:nvGraphicFramePr>
          <p:cNvPr id="5" name="Table 4"/>
          <p:cNvGraphicFramePr>
            <a:graphicFrameLocks noGrp="1"/>
          </p:cNvGraphicFramePr>
          <p:nvPr>
            <p:extLst>
              <p:ext uri="{D42A27DB-BD31-4B8C-83A1-F6EECF244321}">
                <p14:modId xmlns:p14="http://schemas.microsoft.com/office/powerpoint/2010/main" val="512881388"/>
              </p:ext>
            </p:extLst>
          </p:nvPr>
        </p:nvGraphicFramePr>
        <p:xfrm>
          <a:off x="458309" y="1646445"/>
          <a:ext cx="8103801" cy="3968930"/>
        </p:xfrm>
        <a:graphic>
          <a:graphicData uri="http://schemas.openxmlformats.org/drawingml/2006/table">
            <a:tbl>
              <a:tblPr/>
              <a:tblGrid>
                <a:gridCol w="946429">
                  <a:extLst>
                    <a:ext uri="{9D8B030D-6E8A-4147-A177-3AD203B41FA5}">
                      <a16:colId xmlns:a16="http://schemas.microsoft.com/office/drawing/2014/main" xmlns="" val="3326020419"/>
                    </a:ext>
                  </a:extLst>
                </a:gridCol>
                <a:gridCol w="2681550">
                  <a:extLst>
                    <a:ext uri="{9D8B030D-6E8A-4147-A177-3AD203B41FA5}">
                      <a16:colId xmlns:a16="http://schemas.microsoft.com/office/drawing/2014/main" xmlns="" val="2789635546"/>
                    </a:ext>
                  </a:extLst>
                </a:gridCol>
                <a:gridCol w="946429">
                  <a:extLst>
                    <a:ext uri="{9D8B030D-6E8A-4147-A177-3AD203B41FA5}">
                      <a16:colId xmlns:a16="http://schemas.microsoft.com/office/drawing/2014/main" xmlns="" val="102370193"/>
                    </a:ext>
                  </a:extLst>
                </a:gridCol>
                <a:gridCol w="1321058">
                  <a:extLst>
                    <a:ext uri="{9D8B030D-6E8A-4147-A177-3AD203B41FA5}">
                      <a16:colId xmlns:a16="http://schemas.microsoft.com/office/drawing/2014/main" xmlns="" val="339643537"/>
                    </a:ext>
                  </a:extLst>
                </a:gridCol>
                <a:gridCol w="1222470">
                  <a:extLst>
                    <a:ext uri="{9D8B030D-6E8A-4147-A177-3AD203B41FA5}">
                      <a16:colId xmlns:a16="http://schemas.microsoft.com/office/drawing/2014/main" xmlns="" val="2431283106"/>
                    </a:ext>
                  </a:extLst>
                </a:gridCol>
                <a:gridCol w="985865">
                  <a:extLst>
                    <a:ext uri="{9D8B030D-6E8A-4147-A177-3AD203B41FA5}">
                      <a16:colId xmlns:a16="http://schemas.microsoft.com/office/drawing/2014/main" xmlns="" val="165610743"/>
                    </a:ext>
                  </a:extLst>
                </a:gridCol>
              </a:tblGrid>
              <a:tr h="906090">
                <a:tc>
                  <a:txBody>
                    <a:bodyPr/>
                    <a:lstStyle/>
                    <a:p>
                      <a:pPr algn="ctr" fontAlgn="b"/>
                      <a:endParaRPr lang="en-GB" sz="1100" b="0" i="0" u="none" strike="noStrike">
                        <a:solidFill>
                          <a:srgbClr val="595959"/>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endParaRPr lang="en-GB" sz="1100" b="0" i="0" u="none" strike="noStrike" dirty="0">
                        <a:solidFill>
                          <a:srgbClr val="595959"/>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endParaRPr lang="en-GB" sz="1100" b="0" i="0" u="none" strike="noStrike">
                        <a:solidFill>
                          <a:srgbClr val="595959"/>
                        </a:solidFill>
                        <a:effectLst/>
                        <a:latin typeface="Calibri" panose="020F050202020403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ctr"/>
                      <a:r>
                        <a:rPr lang="en-GB" sz="1400" b="0" i="0" u="none" strike="noStrike" dirty="0">
                          <a:solidFill>
                            <a:srgbClr val="595959"/>
                          </a:solidFill>
                          <a:effectLst/>
                          <a:latin typeface="Calibri" panose="020F0502020204030204" pitchFamily="34" charset="0"/>
                        </a:rPr>
                        <a:t>Kidney damage stage</a:t>
                      </a:r>
                      <a:br>
                        <a:rPr lang="en-GB" sz="1400" b="0" i="0" u="none" strike="noStrike" dirty="0">
                          <a:solidFill>
                            <a:srgbClr val="595959"/>
                          </a:solidFill>
                          <a:effectLst/>
                          <a:latin typeface="Calibri" panose="020F0502020204030204" pitchFamily="34" charset="0"/>
                        </a:rPr>
                      </a:br>
                      <a:r>
                        <a:rPr lang="en-GB" sz="1400" b="0" i="0" u="none" strike="noStrike" dirty="0">
                          <a:solidFill>
                            <a:srgbClr val="595959"/>
                          </a:solidFill>
                          <a:effectLst/>
                          <a:latin typeface="Calibri" panose="020F0502020204030204" pitchFamily="34" charset="0"/>
                        </a:rPr>
                        <a:t>albumin/creatinine ratio</a:t>
                      </a:r>
                      <a:br>
                        <a:rPr lang="en-GB" sz="1400" b="0" i="0" u="none" strike="noStrike" dirty="0">
                          <a:solidFill>
                            <a:srgbClr val="595959"/>
                          </a:solidFill>
                          <a:effectLst/>
                          <a:latin typeface="Calibri" panose="020F0502020204030204" pitchFamily="34" charset="0"/>
                        </a:rPr>
                      </a:br>
                      <a:r>
                        <a:rPr lang="en-GB" sz="1400" b="0" i="0" u="none" strike="noStrike" dirty="0">
                          <a:solidFill>
                            <a:srgbClr val="595959"/>
                          </a:solidFill>
                          <a:effectLst/>
                          <a:latin typeface="Calibri" panose="020F0502020204030204" pitchFamily="34" charset="0"/>
                        </a:rPr>
                        <a:t>Description and range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3831287090"/>
                  </a:ext>
                </a:extLst>
              </a:tr>
              <a:tr h="306284">
                <a:tc>
                  <a:txBody>
                    <a:bodyPr/>
                    <a:lstStyle/>
                    <a:p>
                      <a:pPr algn="ctr" fontAlgn="b"/>
                      <a:endParaRPr lang="en-GB" sz="1100" b="0" i="0" u="none" strike="noStrike">
                        <a:solidFill>
                          <a:srgbClr val="595959"/>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GB" sz="1100" b="0" i="0" u="none" strike="noStrike">
                        <a:solidFill>
                          <a:srgbClr val="595959"/>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GB" sz="1100" b="0" i="0" u="none" strike="noStrike" dirty="0">
                        <a:solidFill>
                          <a:srgbClr val="595959"/>
                        </a:solidFill>
                        <a:effectLst/>
                        <a:latin typeface="Calibri" panose="020F050202020403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595959"/>
                          </a:solidFill>
                          <a:effectLst/>
                          <a:latin typeface="Calibri" panose="020F0502020204030204" pitchFamily="34" charset="0"/>
                        </a:rPr>
                        <a:t>A1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dirty="0">
                          <a:solidFill>
                            <a:srgbClr val="595959"/>
                          </a:solidFill>
                          <a:effectLst/>
                          <a:latin typeface="Calibri" panose="020F0502020204030204" pitchFamily="34" charset="0"/>
                        </a:rPr>
                        <a:t>A2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A3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97028854"/>
                  </a:ext>
                </a:extLst>
              </a:tr>
              <a:tr h="918852">
                <a:tc gridSpan="3">
                  <a:txBody>
                    <a:bodyPr/>
                    <a:lstStyle/>
                    <a:p>
                      <a:pPr algn="ctr" fontAlgn="ctr"/>
                      <a:r>
                        <a:rPr lang="en-GB" sz="1400" b="0" i="0" u="none" strike="noStrike" dirty="0">
                          <a:solidFill>
                            <a:srgbClr val="595959"/>
                          </a:solidFill>
                          <a:effectLst/>
                          <a:latin typeface="Calibri" panose="020F0502020204030204" pitchFamily="34" charset="0"/>
                        </a:rPr>
                        <a:t>Kidney function stage </a:t>
                      </a:r>
                      <a:br>
                        <a:rPr lang="en-GB" sz="1400" b="0" i="0" u="none" strike="noStrike" dirty="0">
                          <a:solidFill>
                            <a:srgbClr val="595959"/>
                          </a:solidFill>
                          <a:effectLst/>
                          <a:latin typeface="Calibri" panose="020F0502020204030204" pitchFamily="34" charset="0"/>
                        </a:rPr>
                      </a:br>
                      <a:r>
                        <a:rPr lang="en-GB" sz="1400" b="0" i="0" u="none" strike="noStrike" dirty="0">
                          <a:solidFill>
                            <a:srgbClr val="595959"/>
                          </a:solidFill>
                          <a:effectLst/>
                          <a:latin typeface="Calibri" panose="020F0502020204030204" pitchFamily="34" charset="0"/>
                        </a:rPr>
                        <a:t>eGFR (ml/min/1.73m)</a:t>
                      </a:r>
                      <a:br>
                        <a:rPr lang="en-GB" sz="1400" b="0" i="0" u="none" strike="noStrike" dirty="0">
                          <a:solidFill>
                            <a:srgbClr val="595959"/>
                          </a:solidFill>
                          <a:effectLst/>
                          <a:latin typeface="Calibri" panose="020F0502020204030204" pitchFamily="34" charset="0"/>
                        </a:rPr>
                      </a:br>
                      <a:r>
                        <a:rPr lang="en-GB" sz="1400" b="0" i="0" u="none" strike="noStrike" dirty="0">
                          <a:solidFill>
                            <a:srgbClr val="595959"/>
                          </a:solidFill>
                          <a:effectLst/>
                          <a:latin typeface="Calibri" panose="020F0502020204030204" pitchFamily="34" charset="0"/>
                        </a:rPr>
                        <a:t>Description and range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algn="ctr" fontAlgn="ctr"/>
                      <a:r>
                        <a:rPr lang="en-GB" sz="1400" b="0" i="0" u="none" strike="noStrike" dirty="0" smtClean="0">
                          <a:solidFill>
                            <a:srgbClr val="595959"/>
                          </a:solidFill>
                          <a:effectLst/>
                          <a:latin typeface="Calibri" panose="020F0502020204030204" pitchFamily="34" charset="0"/>
                        </a:rPr>
                        <a:t>Normal to mild increase</a:t>
                      </a:r>
                      <a:br>
                        <a:rPr lang="en-GB" sz="1400" b="0" i="0" u="none" strike="noStrike" dirty="0" smtClean="0">
                          <a:solidFill>
                            <a:srgbClr val="595959"/>
                          </a:solidFill>
                          <a:effectLst/>
                          <a:latin typeface="Calibri" panose="020F0502020204030204" pitchFamily="34" charset="0"/>
                        </a:rPr>
                      </a:br>
                      <a:r>
                        <a:rPr lang="en-GB" sz="1400" b="0" i="0" u="none" strike="noStrike" dirty="0" smtClean="0">
                          <a:solidFill>
                            <a:srgbClr val="595959"/>
                          </a:solidFill>
                          <a:effectLst/>
                          <a:latin typeface="Calibri" panose="020F0502020204030204" pitchFamily="34" charset="0"/>
                        </a:rPr>
                        <a:t>&lt;30mg/g</a:t>
                      </a:r>
                      <a:endParaRPr lang="en-GB" sz="1400" b="0" i="0" u="none" strike="noStrike" dirty="0">
                        <a:solidFill>
                          <a:srgbClr val="595959"/>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dirty="0">
                          <a:solidFill>
                            <a:srgbClr val="595959"/>
                          </a:solidFill>
                          <a:effectLst/>
                          <a:latin typeface="Calibri" panose="020F0502020204030204" pitchFamily="34" charset="0"/>
                        </a:rPr>
                        <a:t>Moderate increase</a:t>
                      </a:r>
                      <a:br>
                        <a:rPr lang="en-GB" sz="1400" b="0" i="0" u="none" strike="noStrike" dirty="0">
                          <a:solidFill>
                            <a:srgbClr val="595959"/>
                          </a:solidFill>
                          <a:effectLst/>
                          <a:latin typeface="Calibri" panose="020F0502020204030204" pitchFamily="34" charset="0"/>
                        </a:rPr>
                      </a:br>
                      <a:r>
                        <a:rPr lang="en-GB" sz="1400" b="0" i="0" u="none" strike="noStrike" dirty="0">
                          <a:solidFill>
                            <a:srgbClr val="595959"/>
                          </a:solidFill>
                          <a:effectLst/>
                          <a:latin typeface="Calibri" panose="020F0502020204030204" pitchFamily="34" charset="0"/>
                        </a:rPr>
                        <a:t>30-300mg/g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dirty="0">
                          <a:solidFill>
                            <a:srgbClr val="595959"/>
                          </a:solidFill>
                          <a:effectLst/>
                          <a:latin typeface="Calibri" panose="020F0502020204030204" pitchFamily="34" charset="0"/>
                        </a:rPr>
                        <a:t>Severe increase</a:t>
                      </a:r>
                      <a:br>
                        <a:rPr lang="en-GB" sz="1400" b="0" i="0" u="none" strike="noStrike" dirty="0">
                          <a:solidFill>
                            <a:srgbClr val="595959"/>
                          </a:solidFill>
                          <a:effectLst/>
                          <a:latin typeface="Calibri" panose="020F0502020204030204" pitchFamily="34" charset="0"/>
                        </a:rPr>
                      </a:br>
                      <a:r>
                        <a:rPr lang="en-GB" sz="1400" b="0" i="0" u="none" strike="noStrike" dirty="0">
                          <a:solidFill>
                            <a:srgbClr val="595959"/>
                          </a:solidFill>
                          <a:effectLst/>
                          <a:latin typeface="Calibri" panose="020F0502020204030204" pitchFamily="34" charset="0"/>
                        </a:rPr>
                        <a:t>&gt;300mg/g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752976369"/>
                  </a:ext>
                </a:extLst>
              </a:tr>
              <a:tr h="306284">
                <a:tc>
                  <a:txBody>
                    <a:bodyPr/>
                    <a:lstStyle/>
                    <a:p>
                      <a:pPr algn="ctr" fontAlgn="ctr"/>
                      <a:r>
                        <a:rPr lang="en-GB" sz="1400" b="0" i="0" u="none" strike="noStrike">
                          <a:solidFill>
                            <a:srgbClr val="595959"/>
                          </a:solidFill>
                          <a:effectLst/>
                          <a:latin typeface="Calibri" panose="020F0502020204030204" pitchFamily="34" charset="0"/>
                        </a:rPr>
                        <a:t>G1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dirty="0">
                          <a:solidFill>
                            <a:srgbClr val="595959"/>
                          </a:solidFill>
                          <a:effectLst/>
                          <a:latin typeface="Calibri" panose="020F0502020204030204" pitchFamily="34" charset="0"/>
                        </a:rPr>
                        <a:t>Normal or high</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≥90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61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GB" sz="1100" b="0" i="0" u="none" strike="noStrike" dirty="0">
                          <a:solidFill>
                            <a:srgbClr val="9C65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GB" sz="1100" b="0" i="0" u="none" strike="noStrike">
                          <a:solidFill>
                            <a:srgbClr val="3F3F7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xmlns="" val="1529402846"/>
                  </a:ext>
                </a:extLst>
              </a:tr>
              <a:tr h="306284">
                <a:tc>
                  <a:txBody>
                    <a:bodyPr/>
                    <a:lstStyle/>
                    <a:p>
                      <a:pPr algn="ctr" fontAlgn="ctr"/>
                      <a:r>
                        <a:rPr lang="en-GB" sz="1400" b="0" i="0" u="none" strike="noStrike">
                          <a:solidFill>
                            <a:srgbClr val="595959"/>
                          </a:solidFill>
                          <a:effectLst/>
                          <a:latin typeface="Calibri" panose="020F0502020204030204" pitchFamily="34" charset="0"/>
                        </a:rPr>
                        <a:t>G2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Mild decrease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60-89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dirty="0">
                          <a:solidFill>
                            <a:srgbClr val="0061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GB" sz="1100" b="0" i="0" u="none" strike="noStrike">
                          <a:solidFill>
                            <a:srgbClr val="9C65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GB" sz="1100" b="0" i="0" u="none" strike="noStrike" dirty="0">
                          <a:solidFill>
                            <a:srgbClr val="3F3F7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xmlns="" val="15769503"/>
                  </a:ext>
                </a:extLst>
              </a:tr>
              <a:tr h="306284">
                <a:tc>
                  <a:txBody>
                    <a:bodyPr/>
                    <a:lstStyle/>
                    <a:p>
                      <a:pPr algn="ctr" fontAlgn="ctr"/>
                      <a:r>
                        <a:rPr lang="en-GB" sz="1400" b="0" i="0" u="none" strike="noStrike">
                          <a:solidFill>
                            <a:srgbClr val="595959"/>
                          </a:solidFill>
                          <a:effectLst/>
                          <a:latin typeface="Calibri" panose="020F0502020204030204" pitchFamily="34" charset="0"/>
                        </a:rPr>
                        <a:t>G3a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Mild to moderate decrease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45-59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9C65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GB" sz="1100" b="0" i="0" u="none" strike="noStrike">
                          <a:solidFill>
                            <a:srgbClr val="3F3F7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1100" b="0" i="0" u="none" strike="noStrike">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xmlns="" val="1934480050"/>
                  </a:ext>
                </a:extLst>
              </a:tr>
              <a:tr h="306284">
                <a:tc>
                  <a:txBody>
                    <a:bodyPr/>
                    <a:lstStyle/>
                    <a:p>
                      <a:pPr algn="ctr" fontAlgn="ctr"/>
                      <a:r>
                        <a:rPr lang="en-GB" sz="1400" b="0" i="0" u="none" strike="noStrike">
                          <a:solidFill>
                            <a:srgbClr val="595959"/>
                          </a:solidFill>
                          <a:effectLst/>
                          <a:latin typeface="Calibri" panose="020F0502020204030204" pitchFamily="34" charset="0"/>
                        </a:rPr>
                        <a:t>G3b</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Moderate to severe decrease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30-44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3F3F7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1100" b="0" i="0" u="none" strike="noStrike">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GB" sz="1100" b="0" i="0" u="none" strike="noStrike" dirty="0">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xmlns="" val="242966281"/>
                  </a:ext>
                </a:extLst>
              </a:tr>
              <a:tr h="306284">
                <a:tc>
                  <a:txBody>
                    <a:bodyPr/>
                    <a:lstStyle/>
                    <a:p>
                      <a:pPr algn="ctr" fontAlgn="ctr"/>
                      <a:r>
                        <a:rPr lang="en-GB" sz="1400" b="0" i="0" u="none" strike="noStrike">
                          <a:solidFill>
                            <a:srgbClr val="595959"/>
                          </a:solidFill>
                          <a:effectLst/>
                          <a:latin typeface="Calibri" panose="020F0502020204030204" pitchFamily="34" charset="0"/>
                        </a:rPr>
                        <a:t>G4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Severe decrease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15-29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GB" sz="1100" b="0" i="0" u="none" strike="noStrike">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GB" sz="1100" b="0" i="0" u="none" strike="noStrike">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xmlns="" val="2130987320"/>
                  </a:ext>
                </a:extLst>
              </a:tr>
              <a:tr h="306284">
                <a:tc>
                  <a:txBody>
                    <a:bodyPr/>
                    <a:lstStyle/>
                    <a:p>
                      <a:pPr algn="ctr" fontAlgn="ctr"/>
                      <a:r>
                        <a:rPr lang="en-GB" sz="1400" b="0" i="0" u="none" strike="noStrike" dirty="0">
                          <a:solidFill>
                            <a:srgbClr val="595959"/>
                          </a:solidFill>
                          <a:effectLst/>
                          <a:latin typeface="Calibri" panose="020F0502020204030204" pitchFamily="34" charset="0"/>
                        </a:rPr>
                        <a:t>G5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Kidney failure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dirty="0">
                          <a:solidFill>
                            <a:srgbClr val="595959"/>
                          </a:solidFill>
                          <a:effectLst/>
                          <a:latin typeface="Calibri" panose="020F0502020204030204" pitchFamily="34" charset="0"/>
                        </a:rPr>
                        <a:t>&lt;15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GB" sz="1100" b="0" i="0" u="none" strike="noStrike">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GB" sz="1100" b="0" i="0" u="none" strike="noStrike" dirty="0">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xmlns="" val="1799546005"/>
                  </a:ext>
                </a:extLst>
              </a:tr>
            </a:tbl>
          </a:graphicData>
        </a:graphic>
      </p:graphicFrame>
      <p:sp>
        <p:nvSpPr>
          <p:cNvPr id="6" name="Text Placeholder 12"/>
          <p:cNvSpPr txBox="1">
            <a:spLocks/>
          </p:cNvSpPr>
          <p:nvPr/>
        </p:nvSpPr>
        <p:spPr>
          <a:xfrm>
            <a:off x="340430" y="1073645"/>
            <a:ext cx="7837714" cy="823912"/>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1600" dirty="0" smtClean="0">
                <a:solidFill>
                  <a:schemeClr val="tx1">
                    <a:lumMod val="65000"/>
                    <a:lumOff val="35000"/>
                  </a:schemeClr>
                </a:solidFill>
              </a:rPr>
              <a:t>Prognosis of CKD by </a:t>
            </a:r>
            <a:r>
              <a:rPr lang="en-GB" sz="1600" dirty="0" err="1" smtClean="0">
                <a:solidFill>
                  <a:schemeClr val="tx1">
                    <a:lumMod val="65000"/>
                    <a:lumOff val="35000"/>
                  </a:schemeClr>
                </a:solidFill>
              </a:rPr>
              <a:t>eGFR</a:t>
            </a:r>
            <a:r>
              <a:rPr lang="en-GB" sz="1600" dirty="0" smtClean="0">
                <a:solidFill>
                  <a:schemeClr val="tx1">
                    <a:lumMod val="65000"/>
                    <a:lumOff val="35000"/>
                  </a:schemeClr>
                </a:solidFill>
              </a:rPr>
              <a:t> and proteinuria categories</a:t>
            </a:r>
            <a:endParaRPr lang="en-GB" sz="1600" dirty="0">
              <a:solidFill>
                <a:schemeClr val="tx1">
                  <a:lumMod val="65000"/>
                  <a:lumOff val="35000"/>
                </a:schemeClr>
              </a:solidFill>
            </a:endParaRPr>
          </a:p>
        </p:txBody>
      </p:sp>
      <p:sp>
        <p:nvSpPr>
          <p:cNvPr id="7" name="Rectangle 6"/>
          <p:cNvSpPr/>
          <p:nvPr/>
        </p:nvSpPr>
        <p:spPr>
          <a:xfrm rot="5400000">
            <a:off x="1235354" y="-835563"/>
            <a:ext cx="133331" cy="1748013"/>
          </a:xfrm>
          <a:prstGeom prst="rect">
            <a:avLst/>
          </a:prstGeom>
          <a:solidFill>
            <a:srgbClr val="025B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8" name="Rectangle 7"/>
          <p:cNvSpPr/>
          <p:nvPr/>
        </p:nvSpPr>
        <p:spPr>
          <a:xfrm>
            <a:off x="357223" y="5751098"/>
            <a:ext cx="6449977" cy="430887"/>
          </a:xfrm>
          <a:prstGeom prst="rect">
            <a:avLst/>
          </a:prstGeom>
        </p:spPr>
        <p:txBody>
          <a:bodyPr wrap="square">
            <a:spAutoFit/>
          </a:bodyPr>
          <a:lstStyle/>
          <a:p>
            <a:r>
              <a:rPr lang="en-GB" sz="1100" dirty="0">
                <a:solidFill>
                  <a:srgbClr val="595959"/>
                </a:solidFill>
                <a:latin typeface="Calibri" panose="020F0502020204030204" pitchFamily="34" charset="0"/>
                <a:ea typeface="Calibri" panose="020F0502020204030204" pitchFamily="34" charset="0"/>
                <a:cs typeface="Calibri" panose="020F0502020204030204" pitchFamily="34" charset="0"/>
              </a:rPr>
              <a:t>Kidney Disease: Improving Global Outcomes (KDIGO) CKD Work Group. KDIGO 2012 Clinical Practice Guideline for the Evaluation and Management of Chronic Kidney Disease. Kidney </a:t>
            </a:r>
            <a:r>
              <a:rPr lang="en-GB" sz="1100" dirty="0" err="1">
                <a:solidFill>
                  <a:srgbClr val="595959"/>
                </a:solidFill>
                <a:latin typeface="Calibri" panose="020F0502020204030204" pitchFamily="34" charset="0"/>
                <a:ea typeface="Calibri" panose="020F0502020204030204" pitchFamily="34" charset="0"/>
                <a:cs typeface="Calibri" panose="020F0502020204030204" pitchFamily="34" charset="0"/>
              </a:rPr>
              <a:t>Int</a:t>
            </a:r>
            <a:r>
              <a:rPr lang="en-GB" sz="1100" dirty="0">
                <a:solidFill>
                  <a:srgbClr val="595959"/>
                </a:solidFill>
                <a:latin typeface="Calibri" panose="020F0502020204030204" pitchFamily="34" charset="0"/>
                <a:ea typeface="Calibri" panose="020F0502020204030204" pitchFamily="34" charset="0"/>
                <a:cs typeface="Calibri" panose="020F0502020204030204" pitchFamily="34" charset="0"/>
              </a:rPr>
              <a:t> Suppl. 2013;3(1):1–150</a:t>
            </a:r>
            <a:endParaRPr lang="en-GB" sz="1100" dirty="0">
              <a:solidFill>
                <a:srgbClr val="595959"/>
              </a:solidFill>
            </a:endParaRPr>
          </a:p>
        </p:txBody>
      </p:sp>
      <p:sp>
        <p:nvSpPr>
          <p:cNvPr id="12" name="Rectangle 11"/>
          <p:cNvSpPr/>
          <p:nvPr/>
        </p:nvSpPr>
        <p:spPr>
          <a:xfrm>
            <a:off x="-1" y="5586413"/>
            <a:ext cx="9144001" cy="1271587"/>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208003" y="5585322"/>
            <a:ext cx="8793122" cy="1200329"/>
          </a:xfrm>
          <a:prstGeom prst="rect">
            <a:avLst/>
          </a:prstGeom>
          <a:noFill/>
        </p:spPr>
        <p:txBody>
          <a:bodyPr wrap="square" rtlCol="0">
            <a:spAutoFit/>
          </a:bodyPr>
          <a:lstStyle/>
          <a:p>
            <a:pPr lvl="0"/>
            <a:r>
              <a:rPr lang="en-GB" dirty="0">
                <a:solidFill>
                  <a:schemeClr val="bg1"/>
                </a:solidFill>
              </a:rPr>
              <a:t>We also identified some people that would be in the top two rows-&gt; patients who have “normal” </a:t>
            </a:r>
            <a:r>
              <a:rPr lang="en-GB" dirty="0" err="1">
                <a:solidFill>
                  <a:schemeClr val="bg1"/>
                </a:solidFill>
              </a:rPr>
              <a:t>eGFR</a:t>
            </a:r>
            <a:r>
              <a:rPr lang="en-GB" dirty="0">
                <a:solidFill>
                  <a:schemeClr val="bg1"/>
                </a:solidFill>
              </a:rPr>
              <a:t> but have evidence of kidney damage (i.e. have other renal codes, i.e. a diagnosis of kidney disease, e.g. a Read code for CKD stage1-2, or evidence of proteinuria, but not an </a:t>
            </a:r>
            <a:r>
              <a:rPr lang="en-GB" dirty="0" err="1">
                <a:solidFill>
                  <a:schemeClr val="bg1"/>
                </a:solidFill>
              </a:rPr>
              <a:t>eGFR</a:t>
            </a:r>
            <a:r>
              <a:rPr lang="en-GB" dirty="0">
                <a:solidFill>
                  <a:schemeClr val="bg1"/>
                </a:solidFill>
              </a:rPr>
              <a:t>&lt;60ml/min)</a:t>
            </a:r>
          </a:p>
        </p:txBody>
      </p:sp>
    </p:spTree>
    <p:extLst>
      <p:ext uri="{BB962C8B-B14F-4D97-AF65-F5344CB8AC3E}">
        <p14:creationId xmlns:p14="http://schemas.microsoft.com/office/powerpoint/2010/main" val="889119862"/>
      </p:ext>
    </p:extLst>
  </p:cSld>
  <p:clrMapOvr>
    <a:masterClrMapping/>
  </p:clrMapOvr>
  <mc:AlternateContent xmlns:mc="http://schemas.openxmlformats.org/markup-compatibility/2006" xmlns:p14="http://schemas.microsoft.com/office/powerpoint/2010/main">
    <mc:Choice Requires="p14">
      <p:transition spd="slow" p14:dur="2000" advClick="0" advTm="5652"/>
    </mc:Choice>
    <mc:Fallback xmlns="">
      <p:transition spd="slow" advClick="0" advTm="5652"/>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40430" y="163346"/>
            <a:ext cx="9144000" cy="711543"/>
          </a:xfrm>
        </p:spPr>
        <p:txBody>
          <a:bodyPr/>
          <a:lstStyle/>
          <a:p>
            <a:pPr algn="l"/>
            <a:r>
              <a:rPr lang="en-GB" sz="3600" b="1" dirty="0">
                <a:solidFill>
                  <a:srgbClr val="0C6AA2"/>
                </a:solidFill>
              </a:rPr>
              <a:t>Methods</a:t>
            </a:r>
          </a:p>
        </p:txBody>
      </p:sp>
      <p:graphicFrame>
        <p:nvGraphicFramePr>
          <p:cNvPr id="5" name="Table 4"/>
          <p:cNvGraphicFramePr>
            <a:graphicFrameLocks noGrp="1"/>
          </p:cNvGraphicFramePr>
          <p:nvPr>
            <p:extLst>
              <p:ext uri="{D42A27DB-BD31-4B8C-83A1-F6EECF244321}">
                <p14:modId xmlns:p14="http://schemas.microsoft.com/office/powerpoint/2010/main" val="2603101708"/>
              </p:ext>
            </p:extLst>
          </p:nvPr>
        </p:nvGraphicFramePr>
        <p:xfrm>
          <a:off x="458309" y="1646445"/>
          <a:ext cx="8103801" cy="3968930"/>
        </p:xfrm>
        <a:graphic>
          <a:graphicData uri="http://schemas.openxmlformats.org/drawingml/2006/table">
            <a:tbl>
              <a:tblPr/>
              <a:tblGrid>
                <a:gridCol w="946429">
                  <a:extLst>
                    <a:ext uri="{9D8B030D-6E8A-4147-A177-3AD203B41FA5}">
                      <a16:colId xmlns:a16="http://schemas.microsoft.com/office/drawing/2014/main" xmlns="" val="3326020419"/>
                    </a:ext>
                  </a:extLst>
                </a:gridCol>
                <a:gridCol w="2681550">
                  <a:extLst>
                    <a:ext uri="{9D8B030D-6E8A-4147-A177-3AD203B41FA5}">
                      <a16:colId xmlns:a16="http://schemas.microsoft.com/office/drawing/2014/main" xmlns="" val="2789635546"/>
                    </a:ext>
                  </a:extLst>
                </a:gridCol>
                <a:gridCol w="946429">
                  <a:extLst>
                    <a:ext uri="{9D8B030D-6E8A-4147-A177-3AD203B41FA5}">
                      <a16:colId xmlns:a16="http://schemas.microsoft.com/office/drawing/2014/main" xmlns="" val="102370193"/>
                    </a:ext>
                  </a:extLst>
                </a:gridCol>
                <a:gridCol w="1321058">
                  <a:extLst>
                    <a:ext uri="{9D8B030D-6E8A-4147-A177-3AD203B41FA5}">
                      <a16:colId xmlns:a16="http://schemas.microsoft.com/office/drawing/2014/main" xmlns="" val="339643537"/>
                    </a:ext>
                  </a:extLst>
                </a:gridCol>
                <a:gridCol w="1222470">
                  <a:extLst>
                    <a:ext uri="{9D8B030D-6E8A-4147-A177-3AD203B41FA5}">
                      <a16:colId xmlns:a16="http://schemas.microsoft.com/office/drawing/2014/main" xmlns="" val="2431283106"/>
                    </a:ext>
                  </a:extLst>
                </a:gridCol>
                <a:gridCol w="985865">
                  <a:extLst>
                    <a:ext uri="{9D8B030D-6E8A-4147-A177-3AD203B41FA5}">
                      <a16:colId xmlns:a16="http://schemas.microsoft.com/office/drawing/2014/main" xmlns="" val="165610743"/>
                    </a:ext>
                  </a:extLst>
                </a:gridCol>
              </a:tblGrid>
              <a:tr h="906090">
                <a:tc>
                  <a:txBody>
                    <a:bodyPr/>
                    <a:lstStyle/>
                    <a:p>
                      <a:pPr algn="ctr" fontAlgn="b"/>
                      <a:endParaRPr lang="en-GB" sz="1100" b="0" i="0" u="none" strike="noStrike">
                        <a:solidFill>
                          <a:srgbClr val="595959"/>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endParaRPr lang="en-GB" sz="1100" b="0" i="0" u="none" strike="noStrike" dirty="0">
                        <a:solidFill>
                          <a:srgbClr val="595959"/>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endParaRPr lang="en-GB" sz="1100" b="0" i="0" u="none" strike="noStrike">
                        <a:solidFill>
                          <a:srgbClr val="595959"/>
                        </a:solidFill>
                        <a:effectLst/>
                        <a:latin typeface="Calibri" panose="020F050202020403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ctr"/>
                      <a:r>
                        <a:rPr lang="en-GB" sz="1400" b="0" i="0" u="none" strike="noStrike" dirty="0">
                          <a:solidFill>
                            <a:srgbClr val="595959"/>
                          </a:solidFill>
                          <a:effectLst/>
                          <a:latin typeface="Calibri" panose="020F0502020204030204" pitchFamily="34" charset="0"/>
                        </a:rPr>
                        <a:t>Kidney damage stage</a:t>
                      </a:r>
                      <a:br>
                        <a:rPr lang="en-GB" sz="1400" b="0" i="0" u="none" strike="noStrike" dirty="0">
                          <a:solidFill>
                            <a:srgbClr val="595959"/>
                          </a:solidFill>
                          <a:effectLst/>
                          <a:latin typeface="Calibri" panose="020F0502020204030204" pitchFamily="34" charset="0"/>
                        </a:rPr>
                      </a:br>
                      <a:r>
                        <a:rPr lang="en-GB" sz="1400" b="0" i="0" u="none" strike="noStrike" dirty="0">
                          <a:solidFill>
                            <a:srgbClr val="595959"/>
                          </a:solidFill>
                          <a:effectLst/>
                          <a:latin typeface="Calibri" panose="020F0502020204030204" pitchFamily="34" charset="0"/>
                        </a:rPr>
                        <a:t>albumin/creatinine ratio</a:t>
                      </a:r>
                      <a:br>
                        <a:rPr lang="en-GB" sz="1400" b="0" i="0" u="none" strike="noStrike" dirty="0">
                          <a:solidFill>
                            <a:srgbClr val="595959"/>
                          </a:solidFill>
                          <a:effectLst/>
                          <a:latin typeface="Calibri" panose="020F0502020204030204" pitchFamily="34" charset="0"/>
                        </a:rPr>
                      </a:br>
                      <a:r>
                        <a:rPr lang="en-GB" sz="1400" b="0" i="0" u="none" strike="noStrike" dirty="0">
                          <a:solidFill>
                            <a:srgbClr val="595959"/>
                          </a:solidFill>
                          <a:effectLst/>
                          <a:latin typeface="Calibri" panose="020F0502020204030204" pitchFamily="34" charset="0"/>
                        </a:rPr>
                        <a:t>Description and range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3831287090"/>
                  </a:ext>
                </a:extLst>
              </a:tr>
              <a:tr h="306284">
                <a:tc>
                  <a:txBody>
                    <a:bodyPr/>
                    <a:lstStyle/>
                    <a:p>
                      <a:pPr algn="ctr" fontAlgn="b"/>
                      <a:endParaRPr lang="en-GB" sz="1100" b="0" i="0" u="none" strike="noStrike">
                        <a:solidFill>
                          <a:srgbClr val="595959"/>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GB" sz="1100" b="0" i="0" u="none" strike="noStrike">
                        <a:solidFill>
                          <a:srgbClr val="595959"/>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GB" sz="1100" b="0" i="0" u="none" strike="noStrike" dirty="0">
                        <a:solidFill>
                          <a:srgbClr val="595959"/>
                        </a:solidFill>
                        <a:effectLst/>
                        <a:latin typeface="Calibri" panose="020F050202020403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595959"/>
                          </a:solidFill>
                          <a:effectLst/>
                          <a:latin typeface="Calibri" panose="020F0502020204030204" pitchFamily="34" charset="0"/>
                        </a:rPr>
                        <a:t>A1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dirty="0">
                          <a:solidFill>
                            <a:srgbClr val="595959"/>
                          </a:solidFill>
                          <a:effectLst/>
                          <a:latin typeface="Calibri" panose="020F0502020204030204" pitchFamily="34" charset="0"/>
                        </a:rPr>
                        <a:t>A2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A3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97028854"/>
                  </a:ext>
                </a:extLst>
              </a:tr>
              <a:tr h="918852">
                <a:tc gridSpan="3">
                  <a:txBody>
                    <a:bodyPr/>
                    <a:lstStyle/>
                    <a:p>
                      <a:pPr algn="ctr" fontAlgn="ctr"/>
                      <a:r>
                        <a:rPr lang="en-GB" sz="1400" b="0" i="0" u="none" strike="noStrike" dirty="0">
                          <a:solidFill>
                            <a:srgbClr val="595959"/>
                          </a:solidFill>
                          <a:effectLst/>
                          <a:latin typeface="Calibri" panose="020F0502020204030204" pitchFamily="34" charset="0"/>
                        </a:rPr>
                        <a:t>Kidney function stage </a:t>
                      </a:r>
                      <a:br>
                        <a:rPr lang="en-GB" sz="1400" b="0" i="0" u="none" strike="noStrike" dirty="0">
                          <a:solidFill>
                            <a:srgbClr val="595959"/>
                          </a:solidFill>
                          <a:effectLst/>
                          <a:latin typeface="Calibri" panose="020F0502020204030204" pitchFamily="34" charset="0"/>
                        </a:rPr>
                      </a:br>
                      <a:r>
                        <a:rPr lang="en-GB" sz="1400" b="0" i="0" u="none" strike="noStrike" dirty="0">
                          <a:solidFill>
                            <a:srgbClr val="595959"/>
                          </a:solidFill>
                          <a:effectLst/>
                          <a:latin typeface="Calibri" panose="020F0502020204030204" pitchFamily="34" charset="0"/>
                        </a:rPr>
                        <a:t>eGFR (ml/min/1.73m)</a:t>
                      </a:r>
                      <a:br>
                        <a:rPr lang="en-GB" sz="1400" b="0" i="0" u="none" strike="noStrike" dirty="0">
                          <a:solidFill>
                            <a:srgbClr val="595959"/>
                          </a:solidFill>
                          <a:effectLst/>
                          <a:latin typeface="Calibri" panose="020F0502020204030204" pitchFamily="34" charset="0"/>
                        </a:rPr>
                      </a:br>
                      <a:r>
                        <a:rPr lang="en-GB" sz="1400" b="0" i="0" u="none" strike="noStrike" dirty="0">
                          <a:solidFill>
                            <a:srgbClr val="595959"/>
                          </a:solidFill>
                          <a:effectLst/>
                          <a:latin typeface="Calibri" panose="020F0502020204030204" pitchFamily="34" charset="0"/>
                        </a:rPr>
                        <a:t>Description and range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algn="ctr" fontAlgn="ctr"/>
                      <a:r>
                        <a:rPr lang="en-GB" sz="1400" b="0" i="0" u="none" strike="noStrike" dirty="0" smtClean="0">
                          <a:solidFill>
                            <a:srgbClr val="595959"/>
                          </a:solidFill>
                          <a:effectLst/>
                          <a:latin typeface="Calibri" panose="020F0502020204030204" pitchFamily="34" charset="0"/>
                        </a:rPr>
                        <a:t>Normal to mild increase</a:t>
                      </a:r>
                      <a:br>
                        <a:rPr lang="en-GB" sz="1400" b="0" i="0" u="none" strike="noStrike" dirty="0" smtClean="0">
                          <a:solidFill>
                            <a:srgbClr val="595959"/>
                          </a:solidFill>
                          <a:effectLst/>
                          <a:latin typeface="Calibri" panose="020F0502020204030204" pitchFamily="34" charset="0"/>
                        </a:rPr>
                      </a:br>
                      <a:r>
                        <a:rPr lang="en-GB" sz="1400" b="0" i="0" u="none" strike="noStrike" dirty="0" smtClean="0">
                          <a:solidFill>
                            <a:srgbClr val="595959"/>
                          </a:solidFill>
                          <a:effectLst/>
                          <a:latin typeface="Calibri" panose="020F0502020204030204" pitchFamily="34" charset="0"/>
                        </a:rPr>
                        <a:t>&lt;30mg/g</a:t>
                      </a:r>
                      <a:endParaRPr lang="en-GB" sz="1400" b="0" i="0" u="none" strike="noStrike" dirty="0">
                        <a:solidFill>
                          <a:srgbClr val="595959"/>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dirty="0">
                          <a:solidFill>
                            <a:srgbClr val="595959"/>
                          </a:solidFill>
                          <a:effectLst/>
                          <a:latin typeface="Calibri" panose="020F0502020204030204" pitchFamily="34" charset="0"/>
                        </a:rPr>
                        <a:t>Moderate increase</a:t>
                      </a:r>
                      <a:br>
                        <a:rPr lang="en-GB" sz="1400" b="0" i="0" u="none" strike="noStrike" dirty="0">
                          <a:solidFill>
                            <a:srgbClr val="595959"/>
                          </a:solidFill>
                          <a:effectLst/>
                          <a:latin typeface="Calibri" panose="020F0502020204030204" pitchFamily="34" charset="0"/>
                        </a:rPr>
                      </a:br>
                      <a:r>
                        <a:rPr lang="en-GB" sz="1400" b="0" i="0" u="none" strike="noStrike" dirty="0">
                          <a:solidFill>
                            <a:srgbClr val="595959"/>
                          </a:solidFill>
                          <a:effectLst/>
                          <a:latin typeface="Calibri" panose="020F0502020204030204" pitchFamily="34" charset="0"/>
                        </a:rPr>
                        <a:t>30-300mg/g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dirty="0">
                          <a:solidFill>
                            <a:srgbClr val="595959"/>
                          </a:solidFill>
                          <a:effectLst/>
                          <a:latin typeface="Calibri" panose="020F0502020204030204" pitchFamily="34" charset="0"/>
                        </a:rPr>
                        <a:t>Severe increase</a:t>
                      </a:r>
                      <a:br>
                        <a:rPr lang="en-GB" sz="1400" b="0" i="0" u="none" strike="noStrike" dirty="0">
                          <a:solidFill>
                            <a:srgbClr val="595959"/>
                          </a:solidFill>
                          <a:effectLst/>
                          <a:latin typeface="Calibri" panose="020F0502020204030204" pitchFamily="34" charset="0"/>
                        </a:rPr>
                      </a:br>
                      <a:r>
                        <a:rPr lang="en-GB" sz="1400" b="0" i="0" u="none" strike="noStrike" dirty="0">
                          <a:solidFill>
                            <a:srgbClr val="595959"/>
                          </a:solidFill>
                          <a:effectLst/>
                          <a:latin typeface="Calibri" panose="020F0502020204030204" pitchFamily="34" charset="0"/>
                        </a:rPr>
                        <a:t>&gt;300mg/g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752976369"/>
                  </a:ext>
                </a:extLst>
              </a:tr>
              <a:tr h="306284">
                <a:tc>
                  <a:txBody>
                    <a:bodyPr/>
                    <a:lstStyle/>
                    <a:p>
                      <a:pPr algn="ctr" fontAlgn="ctr"/>
                      <a:r>
                        <a:rPr lang="en-GB" sz="1400" b="0" i="0" u="none" strike="noStrike">
                          <a:solidFill>
                            <a:srgbClr val="595959"/>
                          </a:solidFill>
                          <a:effectLst/>
                          <a:latin typeface="Calibri" panose="020F0502020204030204" pitchFamily="34" charset="0"/>
                        </a:rPr>
                        <a:t>G1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dirty="0">
                          <a:solidFill>
                            <a:srgbClr val="595959"/>
                          </a:solidFill>
                          <a:effectLst/>
                          <a:latin typeface="Calibri" panose="020F0502020204030204" pitchFamily="34" charset="0"/>
                        </a:rPr>
                        <a:t>Normal or high</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≥90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61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GB" sz="1100" b="0" i="0" u="none" strike="noStrike" dirty="0">
                          <a:solidFill>
                            <a:srgbClr val="9C65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GB" sz="1100" b="0" i="0" u="none" strike="noStrike">
                          <a:solidFill>
                            <a:srgbClr val="3F3F7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xmlns="" val="1529402846"/>
                  </a:ext>
                </a:extLst>
              </a:tr>
              <a:tr h="306284">
                <a:tc>
                  <a:txBody>
                    <a:bodyPr/>
                    <a:lstStyle/>
                    <a:p>
                      <a:pPr algn="ctr" fontAlgn="ctr"/>
                      <a:r>
                        <a:rPr lang="en-GB" sz="1400" b="0" i="0" u="none" strike="noStrike">
                          <a:solidFill>
                            <a:srgbClr val="595959"/>
                          </a:solidFill>
                          <a:effectLst/>
                          <a:latin typeface="Calibri" panose="020F0502020204030204" pitchFamily="34" charset="0"/>
                        </a:rPr>
                        <a:t>G2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Mild decrease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60-89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dirty="0">
                          <a:solidFill>
                            <a:srgbClr val="0061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GB" sz="1100" b="0" i="0" u="none" strike="noStrike">
                          <a:solidFill>
                            <a:srgbClr val="9C65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GB" sz="1100" b="0" i="0" u="none" strike="noStrike" dirty="0">
                          <a:solidFill>
                            <a:srgbClr val="3F3F7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xmlns="" val="15769503"/>
                  </a:ext>
                </a:extLst>
              </a:tr>
              <a:tr h="306284">
                <a:tc>
                  <a:txBody>
                    <a:bodyPr/>
                    <a:lstStyle/>
                    <a:p>
                      <a:pPr algn="ctr" fontAlgn="ctr"/>
                      <a:r>
                        <a:rPr lang="en-GB" sz="1400" b="0" i="0" u="none" strike="noStrike">
                          <a:solidFill>
                            <a:srgbClr val="595959"/>
                          </a:solidFill>
                          <a:effectLst/>
                          <a:latin typeface="Calibri" panose="020F0502020204030204" pitchFamily="34" charset="0"/>
                        </a:rPr>
                        <a:t>G3a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Mild to moderate decrease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45-59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9C65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GB" sz="1100" b="0" i="0" u="none" strike="noStrike">
                          <a:solidFill>
                            <a:srgbClr val="3F3F7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1100" b="0" i="0" u="none" strike="noStrike">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xmlns="" val="1934480050"/>
                  </a:ext>
                </a:extLst>
              </a:tr>
              <a:tr h="306284">
                <a:tc>
                  <a:txBody>
                    <a:bodyPr/>
                    <a:lstStyle/>
                    <a:p>
                      <a:pPr algn="ctr" fontAlgn="ctr"/>
                      <a:r>
                        <a:rPr lang="en-GB" sz="1400" b="0" i="0" u="none" strike="noStrike">
                          <a:solidFill>
                            <a:srgbClr val="595959"/>
                          </a:solidFill>
                          <a:effectLst/>
                          <a:latin typeface="Calibri" panose="020F0502020204030204" pitchFamily="34" charset="0"/>
                        </a:rPr>
                        <a:t>G3b</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Moderate to severe decrease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30-44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3F3F7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1100" b="0" i="0" u="none" strike="noStrike">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GB" sz="1100" b="0" i="0" u="none" strike="noStrike" dirty="0">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xmlns="" val="242966281"/>
                  </a:ext>
                </a:extLst>
              </a:tr>
              <a:tr h="306284">
                <a:tc>
                  <a:txBody>
                    <a:bodyPr/>
                    <a:lstStyle/>
                    <a:p>
                      <a:pPr algn="ctr" fontAlgn="ctr"/>
                      <a:r>
                        <a:rPr lang="en-GB" sz="1400" b="0" i="0" u="none" strike="noStrike">
                          <a:solidFill>
                            <a:srgbClr val="595959"/>
                          </a:solidFill>
                          <a:effectLst/>
                          <a:latin typeface="Calibri" panose="020F0502020204030204" pitchFamily="34" charset="0"/>
                        </a:rPr>
                        <a:t>G4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Severe decrease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15-29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GB" sz="1100" b="0" i="0" u="none" strike="noStrike">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GB" sz="1100" b="0" i="0" u="none" strike="noStrike">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xmlns="" val="2130987320"/>
                  </a:ext>
                </a:extLst>
              </a:tr>
              <a:tr h="306284">
                <a:tc>
                  <a:txBody>
                    <a:bodyPr/>
                    <a:lstStyle/>
                    <a:p>
                      <a:pPr algn="ctr" fontAlgn="ctr"/>
                      <a:r>
                        <a:rPr lang="en-GB" sz="1400" b="0" i="0" u="none" strike="noStrike" dirty="0">
                          <a:solidFill>
                            <a:srgbClr val="595959"/>
                          </a:solidFill>
                          <a:effectLst/>
                          <a:latin typeface="Calibri" panose="020F0502020204030204" pitchFamily="34" charset="0"/>
                        </a:rPr>
                        <a:t>G5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Kidney failure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dirty="0">
                          <a:solidFill>
                            <a:srgbClr val="595959"/>
                          </a:solidFill>
                          <a:effectLst/>
                          <a:latin typeface="Calibri" panose="020F0502020204030204" pitchFamily="34" charset="0"/>
                        </a:rPr>
                        <a:t>&lt;15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GB" sz="1100" b="0" i="0" u="none" strike="noStrike">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GB" sz="1100" b="0" i="0" u="none" strike="noStrike" dirty="0">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xmlns="" val="1799546005"/>
                  </a:ext>
                </a:extLst>
              </a:tr>
            </a:tbl>
          </a:graphicData>
        </a:graphic>
      </p:graphicFrame>
      <p:sp>
        <p:nvSpPr>
          <p:cNvPr id="6" name="Text Placeholder 12"/>
          <p:cNvSpPr txBox="1">
            <a:spLocks/>
          </p:cNvSpPr>
          <p:nvPr/>
        </p:nvSpPr>
        <p:spPr>
          <a:xfrm>
            <a:off x="340430" y="1073645"/>
            <a:ext cx="7837714" cy="823912"/>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1600" dirty="0" smtClean="0">
                <a:solidFill>
                  <a:schemeClr val="tx1">
                    <a:lumMod val="65000"/>
                    <a:lumOff val="35000"/>
                  </a:schemeClr>
                </a:solidFill>
              </a:rPr>
              <a:t>Prognosis of CKD by </a:t>
            </a:r>
            <a:r>
              <a:rPr lang="en-GB" sz="1600" dirty="0" err="1" smtClean="0">
                <a:solidFill>
                  <a:schemeClr val="tx1">
                    <a:lumMod val="65000"/>
                    <a:lumOff val="35000"/>
                  </a:schemeClr>
                </a:solidFill>
              </a:rPr>
              <a:t>eGFR</a:t>
            </a:r>
            <a:r>
              <a:rPr lang="en-GB" sz="1600" dirty="0" smtClean="0">
                <a:solidFill>
                  <a:schemeClr val="tx1">
                    <a:lumMod val="65000"/>
                    <a:lumOff val="35000"/>
                  </a:schemeClr>
                </a:solidFill>
              </a:rPr>
              <a:t> and proteinuria categories</a:t>
            </a:r>
            <a:endParaRPr lang="en-GB" sz="1600" dirty="0">
              <a:solidFill>
                <a:schemeClr val="tx1">
                  <a:lumMod val="65000"/>
                  <a:lumOff val="35000"/>
                </a:schemeClr>
              </a:solidFill>
            </a:endParaRPr>
          </a:p>
        </p:txBody>
      </p:sp>
      <p:sp>
        <p:nvSpPr>
          <p:cNvPr id="7" name="Rectangle 6"/>
          <p:cNvSpPr/>
          <p:nvPr/>
        </p:nvSpPr>
        <p:spPr>
          <a:xfrm rot="5400000">
            <a:off x="1235354" y="-835563"/>
            <a:ext cx="133331" cy="1748013"/>
          </a:xfrm>
          <a:prstGeom prst="rect">
            <a:avLst/>
          </a:prstGeom>
          <a:solidFill>
            <a:srgbClr val="025B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036231485"/>
              </p:ext>
            </p:extLst>
          </p:nvPr>
        </p:nvGraphicFramePr>
        <p:xfrm>
          <a:off x="6352673" y="3785643"/>
          <a:ext cx="2208463" cy="604546"/>
        </p:xfrm>
        <a:graphic>
          <a:graphicData uri="http://schemas.openxmlformats.org/drawingml/2006/table">
            <a:tbl>
              <a:tblPr/>
              <a:tblGrid>
                <a:gridCol w="2208463"/>
              </a:tblGrid>
              <a:tr h="604546">
                <a:tc>
                  <a:txBody>
                    <a:bodyPr/>
                    <a:lstStyle/>
                    <a:p>
                      <a:endParaRPr lang="en-US" dirty="0"/>
                    </a:p>
                  </a:txBody>
                  <a:tcPr>
                    <a:lnL w="57150" cmpd="sng">
                      <a:solidFill>
                        <a:srgbClr val="FF0000"/>
                      </a:solidFill>
                      <a:prstDash val="sysDash"/>
                    </a:lnL>
                    <a:lnR w="57150" cmpd="sng">
                      <a:solidFill>
                        <a:srgbClr val="FF0000"/>
                      </a:solidFill>
                      <a:prstDash val="sysDash"/>
                    </a:lnR>
                    <a:lnT w="57150" cmpd="sng">
                      <a:solidFill>
                        <a:srgbClr val="FF0000"/>
                      </a:solidFill>
                      <a:prstDash val="sysDash"/>
                    </a:lnT>
                    <a:lnB w="57150" cmpd="sng">
                      <a:solidFill>
                        <a:srgbClr val="FF0000"/>
                      </a:solidFill>
                      <a:prstDash val="sysDash"/>
                    </a:lnB>
                  </a:tcPr>
                </a:tc>
              </a:tr>
            </a:tbl>
          </a:graphicData>
        </a:graphic>
      </p:graphicFrame>
      <p:sp>
        <p:nvSpPr>
          <p:cNvPr id="8" name="Rectangle 7"/>
          <p:cNvSpPr/>
          <p:nvPr/>
        </p:nvSpPr>
        <p:spPr>
          <a:xfrm>
            <a:off x="357223" y="5751098"/>
            <a:ext cx="6449977" cy="430887"/>
          </a:xfrm>
          <a:prstGeom prst="rect">
            <a:avLst/>
          </a:prstGeom>
        </p:spPr>
        <p:txBody>
          <a:bodyPr wrap="square">
            <a:spAutoFit/>
          </a:bodyPr>
          <a:lstStyle/>
          <a:p>
            <a:r>
              <a:rPr lang="en-GB" sz="1100" dirty="0">
                <a:solidFill>
                  <a:srgbClr val="595959"/>
                </a:solidFill>
                <a:latin typeface="Calibri" panose="020F0502020204030204" pitchFamily="34" charset="0"/>
                <a:ea typeface="Calibri" panose="020F0502020204030204" pitchFamily="34" charset="0"/>
                <a:cs typeface="Calibri" panose="020F0502020204030204" pitchFamily="34" charset="0"/>
              </a:rPr>
              <a:t>Kidney Disease: Improving Global Outcomes (KDIGO) CKD Work Group. KDIGO 2012 Clinical Practice Guideline for the Evaluation and Management of Chronic Kidney Disease. Kidney </a:t>
            </a:r>
            <a:r>
              <a:rPr lang="en-GB" sz="1100" dirty="0" err="1">
                <a:solidFill>
                  <a:srgbClr val="595959"/>
                </a:solidFill>
                <a:latin typeface="Calibri" panose="020F0502020204030204" pitchFamily="34" charset="0"/>
                <a:ea typeface="Calibri" panose="020F0502020204030204" pitchFamily="34" charset="0"/>
                <a:cs typeface="Calibri" panose="020F0502020204030204" pitchFamily="34" charset="0"/>
              </a:rPr>
              <a:t>Int</a:t>
            </a:r>
            <a:r>
              <a:rPr lang="en-GB" sz="1100" dirty="0">
                <a:solidFill>
                  <a:srgbClr val="595959"/>
                </a:solidFill>
                <a:latin typeface="Calibri" panose="020F0502020204030204" pitchFamily="34" charset="0"/>
                <a:ea typeface="Calibri" panose="020F0502020204030204" pitchFamily="34" charset="0"/>
                <a:cs typeface="Calibri" panose="020F0502020204030204" pitchFamily="34" charset="0"/>
              </a:rPr>
              <a:t> Suppl. 2013;3(1):1–150</a:t>
            </a:r>
            <a:endParaRPr lang="en-GB" sz="1100" dirty="0">
              <a:solidFill>
                <a:srgbClr val="595959"/>
              </a:solidFill>
            </a:endParaRPr>
          </a:p>
        </p:txBody>
      </p:sp>
      <p:sp>
        <p:nvSpPr>
          <p:cNvPr id="9" name="Rectangle 8"/>
          <p:cNvSpPr/>
          <p:nvPr/>
        </p:nvSpPr>
        <p:spPr>
          <a:xfrm>
            <a:off x="-1" y="5751098"/>
            <a:ext cx="9144001" cy="1106901"/>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208004" y="6105960"/>
            <a:ext cx="7970140" cy="369332"/>
          </a:xfrm>
          <a:prstGeom prst="rect">
            <a:avLst/>
          </a:prstGeom>
          <a:noFill/>
        </p:spPr>
        <p:txBody>
          <a:bodyPr wrap="square" rtlCol="0">
            <a:spAutoFit/>
          </a:bodyPr>
          <a:lstStyle/>
          <a:p>
            <a:pPr lvl="0" defTabSz="914400">
              <a:defRPr/>
            </a:pPr>
            <a:r>
              <a:rPr lang="en-GB" dirty="0">
                <a:solidFill>
                  <a:schemeClr val="bg1"/>
                </a:solidFill>
              </a:rPr>
              <a:t>Amongst patients with CKD stages 1-2, those with proteinuria have highest </a:t>
            </a:r>
            <a:r>
              <a:rPr lang="en-GB" dirty="0" smtClean="0">
                <a:solidFill>
                  <a:schemeClr val="bg1"/>
                </a:solidFill>
              </a:rPr>
              <a:t>risk.</a:t>
            </a:r>
            <a:endParaRPr lang="en-GB" dirty="0">
              <a:solidFill>
                <a:schemeClr val="bg1"/>
              </a:solidFill>
            </a:endParaRPr>
          </a:p>
        </p:txBody>
      </p:sp>
    </p:spTree>
    <p:extLst>
      <p:ext uri="{BB962C8B-B14F-4D97-AF65-F5344CB8AC3E}">
        <p14:creationId xmlns:p14="http://schemas.microsoft.com/office/powerpoint/2010/main" val="3005905089"/>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40430" y="163346"/>
            <a:ext cx="9144000" cy="711543"/>
          </a:xfrm>
        </p:spPr>
        <p:txBody>
          <a:bodyPr/>
          <a:lstStyle/>
          <a:p>
            <a:pPr algn="l"/>
            <a:r>
              <a:rPr lang="en-GB" sz="3600" b="1" dirty="0">
                <a:solidFill>
                  <a:srgbClr val="0C6AA2"/>
                </a:solidFill>
              </a:rPr>
              <a:t>Methods</a:t>
            </a:r>
          </a:p>
        </p:txBody>
      </p:sp>
      <p:graphicFrame>
        <p:nvGraphicFramePr>
          <p:cNvPr id="5" name="Table 4"/>
          <p:cNvGraphicFramePr>
            <a:graphicFrameLocks noGrp="1"/>
          </p:cNvGraphicFramePr>
          <p:nvPr>
            <p:extLst>
              <p:ext uri="{D42A27DB-BD31-4B8C-83A1-F6EECF244321}">
                <p14:modId xmlns:p14="http://schemas.microsoft.com/office/powerpoint/2010/main" val="1183412569"/>
              </p:ext>
            </p:extLst>
          </p:nvPr>
        </p:nvGraphicFramePr>
        <p:xfrm>
          <a:off x="458309" y="1646445"/>
          <a:ext cx="8103801" cy="3968930"/>
        </p:xfrm>
        <a:graphic>
          <a:graphicData uri="http://schemas.openxmlformats.org/drawingml/2006/table">
            <a:tbl>
              <a:tblPr/>
              <a:tblGrid>
                <a:gridCol w="946429">
                  <a:extLst>
                    <a:ext uri="{9D8B030D-6E8A-4147-A177-3AD203B41FA5}">
                      <a16:colId xmlns:a16="http://schemas.microsoft.com/office/drawing/2014/main" xmlns="" val="3326020419"/>
                    </a:ext>
                  </a:extLst>
                </a:gridCol>
                <a:gridCol w="2681550">
                  <a:extLst>
                    <a:ext uri="{9D8B030D-6E8A-4147-A177-3AD203B41FA5}">
                      <a16:colId xmlns:a16="http://schemas.microsoft.com/office/drawing/2014/main" xmlns="" val="2789635546"/>
                    </a:ext>
                  </a:extLst>
                </a:gridCol>
                <a:gridCol w="946429">
                  <a:extLst>
                    <a:ext uri="{9D8B030D-6E8A-4147-A177-3AD203B41FA5}">
                      <a16:colId xmlns:a16="http://schemas.microsoft.com/office/drawing/2014/main" xmlns="" val="102370193"/>
                    </a:ext>
                  </a:extLst>
                </a:gridCol>
                <a:gridCol w="1321058">
                  <a:extLst>
                    <a:ext uri="{9D8B030D-6E8A-4147-A177-3AD203B41FA5}">
                      <a16:colId xmlns:a16="http://schemas.microsoft.com/office/drawing/2014/main" xmlns="" val="339643537"/>
                    </a:ext>
                  </a:extLst>
                </a:gridCol>
                <a:gridCol w="1222470">
                  <a:extLst>
                    <a:ext uri="{9D8B030D-6E8A-4147-A177-3AD203B41FA5}">
                      <a16:colId xmlns:a16="http://schemas.microsoft.com/office/drawing/2014/main" xmlns="" val="2431283106"/>
                    </a:ext>
                  </a:extLst>
                </a:gridCol>
                <a:gridCol w="985865">
                  <a:extLst>
                    <a:ext uri="{9D8B030D-6E8A-4147-A177-3AD203B41FA5}">
                      <a16:colId xmlns:a16="http://schemas.microsoft.com/office/drawing/2014/main" xmlns="" val="165610743"/>
                    </a:ext>
                  </a:extLst>
                </a:gridCol>
              </a:tblGrid>
              <a:tr h="906090">
                <a:tc>
                  <a:txBody>
                    <a:bodyPr/>
                    <a:lstStyle/>
                    <a:p>
                      <a:pPr algn="ctr" fontAlgn="b"/>
                      <a:endParaRPr lang="en-GB" sz="1100" b="0" i="0" u="none" strike="noStrike">
                        <a:solidFill>
                          <a:srgbClr val="595959"/>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endParaRPr lang="en-GB" sz="1100" b="0" i="0" u="none" strike="noStrike" dirty="0">
                        <a:solidFill>
                          <a:srgbClr val="595959"/>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endParaRPr lang="en-GB" sz="1100" b="0" i="0" u="none" strike="noStrike">
                        <a:solidFill>
                          <a:srgbClr val="595959"/>
                        </a:solidFill>
                        <a:effectLst/>
                        <a:latin typeface="Calibri" panose="020F050202020403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ctr"/>
                      <a:r>
                        <a:rPr lang="en-GB" sz="1400" b="0" i="0" u="none" strike="noStrike" dirty="0">
                          <a:solidFill>
                            <a:srgbClr val="595959"/>
                          </a:solidFill>
                          <a:effectLst/>
                          <a:latin typeface="Calibri" panose="020F0502020204030204" pitchFamily="34" charset="0"/>
                        </a:rPr>
                        <a:t>Kidney damage stage</a:t>
                      </a:r>
                      <a:br>
                        <a:rPr lang="en-GB" sz="1400" b="0" i="0" u="none" strike="noStrike" dirty="0">
                          <a:solidFill>
                            <a:srgbClr val="595959"/>
                          </a:solidFill>
                          <a:effectLst/>
                          <a:latin typeface="Calibri" panose="020F0502020204030204" pitchFamily="34" charset="0"/>
                        </a:rPr>
                      </a:br>
                      <a:r>
                        <a:rPr lang="en-GB" sz="1400" b="0" i="0" u="none" strike="noStrike" dirty="0">
                          <a:solidFill>
                            <a:srgbClr val="595959"/>
                          </a:solidFill>
                          <a:effectLst/>
                          <a:latin typeface="Calibri" panose="020F0502020204030204" pitchFamily="34" charset="0"/>
                        </a:rPr>
                        <a:t>albumin/creatinine ratio</a:t>
                      </a:r>
                      <a:br>
                        <a:rPr lang="en-GB" sz="1400" b="0" i="0" u="none" strike="noStrike" dirty="0">
                          <a:solidFill>
                            <a:srgbClr val="595959"/>
                          </a:solidFill>
                          <a:effectLst/>
                          <a:latin typeface="Calibri" panose="020F0502020204030204" pitchFamily="34" charset="0"/>
                        </a:rPr>
                      </a:br>
                      <a:r>
                        <a:rPr lang="en-GB" sz="1400" b="0" i="0" u="none" strike="noStrike" dirty="0">
                          <a:solidFill>
                            <a:srgbClr val="595959"/>
                          </a:solidFill>
                          <a:effectLst/>
                          <a:latin typeface="Calibri" panose="020F0502020204030204" pitchFamily="34" charset="0"/>
                        </a:rPr>
                        <a:t>Description and range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3831287090"/>
                  </a:ext>
                </a:extLst>
              </a:tr>
              <a:tr h="306284">
                <a:tc>
                  <a:txBody>
                    <a:bodyPr/>
                    <a:lstStyle/>
                    <a:p>
                      <a:pPr algn="ctr" fontAlgn="b"/>
                      <a:endParaRPr lang="en-GB" sz="1100" b="0" i="0" u="none" strike="noStrike">
                        <a:solidFill>
                          <a:srgbClr val="595959"/>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GB" sz="1100" b="0" i="0" u="none" strike="noStrike">
                        <a:solidFill>
                          <a:srgbClr val="595959"/>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GB" sz="1100" b="0" i="0" u="none" strike="noStrike" dirty="0">
                        <a:solidFill>
                          <a:srgbClr val="595959"/>
                        </a:solidFill>
                        <a:effectLst/>
                        <a:latin typeface="Calibri" panose="020F050202020403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595959"/>
                          </a:solidFill>
                          <a:effectLst/>
                          <a:latin typeface="Calibri" panose="020F0502020204030204" pitchFamily="34" charset="0"/>
                        </a:rPr>
                        <a:t>A1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dirty="0">
                          <a:solidFill>
                            <a:srgbClr val="595959"/>
                          </a:solidFill>
                          <a:effectLst/>
                          <a:latin typeface="Calibri" panose="020F0502020204030204" pitchFamily="34" charset="0"/>
                        </a:rPr>
                        <a:t>A2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A3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97028854"/>
                  </a:ext>
                </a:extLst>
              </a:tr>
              <a:tr h="918852">
                <a:tc gridSpan="3">
                  <a:txBody>
                    <a:bodyPr/>
                    <a:lstStyle/>
                    <a:p>
                      <a:pPr algn="ctr" fontAlgn="ctr"/>
                      <a:r>
                        <a:rPr lang="en-GB" sz="1400" b="0" i="0" u="none" strike="noStrike" dirty="0">
                          <a:solidFill>
                            <a:srgbClr val="595959"/>
                          </a:solidFill>
                          <a:effectLst/>
                          <a:latin typeface="Calibri" panose="020F0502020204030204" pitchFamily="34" charset="0"/>
                        </a:rPr>
                        <a:t>Kidney function stage </a:t>
                      </a:r>
                      <a:br>
                        <a:rPr lang="en-GB" sz="1400" b="0" i="0" u="none" strike="noStrike" dirty="0">
                          <a:solidFill>
                            <a:srgbClr val="595959"/>
                          </a:solidFill>
                          <a:effectLst/>
                          <a:latin typeface="Calibri" panose="020F0502020204030204" pitchFamily="34" charset="0"/>
                        </a:rPr>
                      </a:br>
                      <a:r>
                        <a:rPr lang="en-GB" sz="1400" b="0" i="0" u="none" strike="noStrike" dirty="0">
                          <a:solidFill>
                            <a:srgbClr val="595959"/>
                          </a:solidFill>
                          <a:effectLst/>
                          <a:latin typeface="Calibri" panose="020F0502020204030204" pitchFamily="34" charset="0"/>
                        </a:rPr>
                        <a:t>eGFR (ml/min/1.73m)</a:t>
                      </a:r>
                      <a:br>
                        <a:rPr lang="en-GB" sz="1400" b="0" i="0" u="none" strike="noStrike" dirty="0">
                          <a:solidFill>
                            <a:srgbClr val="595959"/>
                          </a:solidFill>
                          <a:effectLst/>
                          <a:latin typeface="Calibri" panose="020F0502020204030204" pitchFamily="34" charset="0"/>
                        </a:rPr>
                      </a:br>
                      <a:r>
                        <a:rPr lang="en-GB" sz="1400" b="0" i="0" u="none" strike="noStrike" dirty="0">
                          <a:solidFill>
                            <a:srgbClr val="595959"/>
                          </a:solidFill>
                          <a:effectLst/>
                          <a:latin typeface="Calibri" panose="020F0502020204030204" pitchFamily="34" charset="0"/>
                        </a:rPr>
                        <a:t>Description and range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algn="ctr" fontAlgn="ctr"/>
                      <a:r>
                        <a:rPr lang="en-GB" sz="1400" b="0" i="0" u="none" strike="noStrike" dirty="0" smtClean="0">
                          <a:solidFill>
                            <a:srgbClr val="595959"/>
                          </a:solidFill>
                          <a:effectLst/>
                          <a:latin typeface="Calibri" panose="020F0502020204030204" pitchFamily="34" charset="0"/>
                        </a:rPr>
                        <a:t>Normal to mild increase</a:t>
                      </a:r>
                      <a:br>
                        <a:rPr lang="en-GB" sz="1400" b="0" i="0" u="none" strike="noStrike" dirty="0" smtClean="0">
                          <a:solidFill>
                            <a:srgbClr val="595959"/>
                          </a:solidFill>
                          <a:effectLst/>
                          <a:latin typeface="Calibri" panose="020F0502020204030204" pitchFamily="34" charset="0"/>
                        </a:rPr>
                      </a:br>
                      <a:r>
                        <a:rPr lang="en-GB" sz="1400" b="0" i="0" u="none" strike="noStrike" dirty="0" smtClean="0">
                          <a:solidFill>
                            <a:srgbClr val="595959"/>
                          </a:solidFill>
                          <a:effectLst/>
                          <a:latin typeface="Calibri" panose="020F0502020204030204" pitchFamily="34" charset="0"/>
                        </a:rPr>
                        <a:t>&lt;30mg/g</a:t>
                      </a:r>
                      <a:endParaRPr lang="en-GB" sz="1400" b="0" i="0" u="none" strike="noStrike" dirty="0">
                        <a:solidFill>
                          <a:srgbClr val="595959"/>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dirty="0">
                          <a:solidFill>
                            <a:srgbClr val="595959"/>
                          </a:solidFill>
                          <a:effectLst/>
                          <a:latin typeface="Calibri" panose="020F0502020204030204" pitchFamily="34" charset="0"/>
                        </a:rPr>
                        <a:t>Moderate increase</a:t>
                      </a:r>
                      <a:br>
                        <a:rPr lang="en-GB" sz="1400" b="0" i="0" u="none" strike="noStrike" dirty="0">
                          <a:solidFill>
                            <a:srgbClr val="595959"/>
                          </a:solidFill>
                          <a:effectLst/>
                          <a:latin typeface="Calibri" panose="020F0502020204030204" pitchFamily="34" charset="0"/>
                        </a:rPr>
                      </a:br>
                      <a:r>
                        <a:rPr lang="en-GB" sz="1400" b="0" i="0" u="none" strike="noStrike" dirty="0">
                          <a:solidFill>
                            <a:srgbClr val="595959"/>
                          </a:solidFill>
                          <a:effectLst/>
                          <a:latin typeface="Calibri" panose="020F0502020204030204" pitchFamily="34" charset="0"/>
                        </a:rPr>
                        <a:t>30-300mg/g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dirty="0">
                          <a:solidFill>
                            <a:srgbClr val="595959"/>
                          </a:solidFill>
                          <a:effectLst/>
                          <a:latin typeface="Calibri" panose="020F0502020204030204" pitchFamily="34" charset="0"/>
                        </a:rPr>
                        <a:t>Severe increase</a:t>
                      </a:r>
                      <a:br>
                        <a:rPr lang="en-GB" sz="1400" b="0" i="0" u="none" strike="noStrike" dirty="0">
                          <a:solidFill>
                            <a:srgbClr val="595959"/>
                          </a:solidFill>
                          <a:effectLst/>
                          <a:latin typeface="Calibri" panose="020F0502020204030204" pitchFamily="34" charset="0"/>
                        </a:rPr>
                      </a:br>
                      <a:r>
                        <a:rPr lang="en-GB" sz="1400" b="0" i="0" u="none" strike="noStrike" dirty="0">
                          <a:solidFill>
                            <a:srgbClr val="595959"/>
                          </a:solidFill>
                          <a:effectLst/>
                          <a:latin typeface="Calibri" panose="020F0502020204030204" pitchFamily="34" charset="0"/>
                        </a:rPr>
                        <a:t>&gt;300mg/g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752976369"/>
                  </a:ext>
                </a:extLst>
              </a:tr>
              <a:tr h="306284">
                <a:tc>
                  <a:txBody>
                    <a:bodyPr/>
                    <a:lstStyle/>
                    <a:p>
                      <a:pPr algn="ctr" fontAlgn="ctr"/>
                      <a:r>
                        <a:rPr lang="en-GB" sz="1400" b="0" i="0" u="none" strike="noStrike">
                          <a:solidFill>
                            <a:srgbClr val="595959"/>
                          </a:solidFill>
                          <a:effectLst/>
                          <a:latin typeface="Calibri" panose="020F0502020204030204" pitchFamily="34" charset="0"/>
                        </a:rPr>
                        <a:t>G1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dirty="0">
                          <a:solidFill>
                            <a:srgbClr val="595959"/>
                          </a:solidFill>
                          <a:effectLst/>
                          <a:latin typeface="Calibri" panose="020F0502020204030204" pitchFamily="34" charset="0"/>
                        </a:rPr>
                        <a:t>Normal or high</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≥90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61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GB" sz="1100" b="0" i="0" u="none" strike="noStrike" dirty="0">
                          <a:solidFill>
                            <a:srgbClr val="9C65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GB" sz="1100" b="0" i="0" u="none" strike="noStrike">
                          <a:solidFill>
                            <a:srgbClr val="3F3F7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xmlns="" val="1529402846"/>
                  </a:ext>
                </a:extLst>
              </a:tr>
              <a:tr h="306284">
                <a:tc>
                  <a:txBody>
                    <a:bodyPr/>
                    <a:lstStyle/>
                    <a:p>
                      <a:pPr algn="ctr" fontAlgn="ctr"/>
                      <a:r>
                        <a:rPr lang="en-GB" sz="1400" b="0" i="0" u="none" strike="noStrike">
                          <a:solidFill>
                            <a:srgbClr val="595959"/>
                          </a:solidFill>
                          <a:effectLst/>
                          <a:latin typeface="Calibri" panose="020F0502020204030204" pitchFamily="34" charset="0"/>
                        </a:rPr>
                        <a:t>G2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Mild decrease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60-89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dirty="0">
                          <a:solidFill>
                            <a:srgbClr val="0061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GB" sz="1100" b="0" i="0" u="none" strike="noStrike">
                          <a:solidFill>
                            <a:srgbClr val="9C65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GB" sz="1100" b="0" i="0" u="none" strike="noStrike" dirty="0">
                          <a:solidFill>
                            <a:srgbClr val="3F3F7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xmlns="" val="15769503"/>
                  </a:ext>
                </a:extLst>
              </a:tr>
              <a:tr h="306284">
                <a:tc>
                  <a:txBody>
                    <a:bodyPr/>
                    <a:lstStyle/>
                    <a:p>
                      <a:pPr algn="ctr" fontAlgn="ctr"/>
                      <a:r>
                        <a:rPr lang="en-GB" sz="1400" b="0" i="0" u="none" strike="noStrike">
                          <a:solidFill>
                            <a:srgbClr val="595959"/>
                          </a:solidFill>
                          <a:effectLst/>
                          <a:latin typeface="Calibri" panose="020F0502020204030204" pitchFamily="34" charset="0"/>
                        </a:rPr>
                        <a:t>G3a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Mild to moderate decrease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45-59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9C65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GB" sz="1100" b="0" i="0" u="none" strike="noStrike">
                          <a:solidFill>
                            <a:srgbClr val="3F3F7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1100" b="0" i="0" u="none" strike="noStrike">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xmlns="" val="1934480050"/>
                  </a:ext>
                </a:extLst>
              </a:tr>
              <a:tr h="306284">
                <a:tc>
                  <a:txBody>
                    <a:bodyPr/>
                    <a:lstStyle/>
                    <a:p>
                      <a:pPr algn="ctr" fontAlgn="ctr"/>
                      <a:r>
                        <a:rPr lang="en-GB" sz="1400" b="0" i="0" u="none" strike="noStrike">
                          <a:solidFill>
                            <a:srgbClr val="595959"/>
                          </a:solidFill>
                          <a:effectLst/>
                          <a:latin typeface="Calibri" panose="020F0502020204030204" pitchFamily="34" charset="0"/>
                        </a:rPr>
                        <a:t>G3b</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Moderate to severe decrease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30-44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3F3F7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1100" b="0" i="0" u="none" strike="noStrike">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GB" sz="1100" b="0" i="0" u="none" strike="noStrike" dirty="0">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xmlns="" val="242966281"/>
                  </a:ext>
                </a:extLst>
              </a:tr>
              <a:tr h="306284">
                <a:tc>
                  <a:txBody>
                    <a:bodyPr/>
                    <a:lstStyle/>
                    <a:p>
                      <a:pPr algn="ctr" fontAlgn="ctr"/>
                      <a:r>
                        <a:rPr lang="en-GB" sz="1400" b="0" i="0" u="none" strike="noStrike">
                          <a:solidFill>
                            <a:srgbClr val="595959"/>
                          </a:solidFill>
                          <a:effectLst/>
                          <a:latin typeface="Calibri" panose="020F0502020204030204" pitchFamily="34" charset="0"/>
                        </a:rPr>
                        <a:t>G4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Severe decrease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15-29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GB" sz="1100" b="0" i="0" u="none" strike="noStrike">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GB" sz="1100" b="0" i="0" u="none" strike="noStrike">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xmlns="" val="2130987320"/>
                  </a:ext>
                </a:extLst>
              </a:tr>
              <a:tr h="306284">
                <a:tc>
                  <a:txBody>
                    <a:bodyPr/>
                    <a:lstStyle/>
                    <a:p>
                      <a:pPr algn="ctr" fontAlgn="ctr"/>
                      <a:r>
                        <a:rPr lang="en-GB" sz="1400" b="0" i="0" u="none" strike="noStrike" dirty="0">
                          <a:solidFill>
                            <a:srgbClr val="595959"/>
                          </a:solidFill>
                          <a:effectLst/>
                          <a:latin typeface="Calibri" panose="020F0502020204030204" pitchFamily="34" charset="0"/>
                        </a:rPr>
                        <a:t>G5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Kidney failure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dirty="0">
                          <a:solidFill>
                            <a:srgbClr val="595959"/>
                          </a:solidFill>
                          <a:effectLst/>
                          <a:latin typeface="Calibri" panose="020F0502020204030204" pitchFamily="34" charset="0"/>
                        </a:rPr>
                        <a:t>&lt;15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GB" sz="1100" b="0" i="0" u="none" strike="noStrike">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GB" sz="1100" b="0" i="0" u="none" strike="noStrike" dirty="0">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xmlns="" val="1799546005"/>
                  </a:ext>
                </a:extLst>
              </a:tr>
            </a:tbl>
          </a:graphicData>
        </a:graphic>
      </p:graphicFrame>
      <p:sp>
        <p:nvSpPr>
          <p:cNvPr id="6" name="Text Placeholder 12"/>
          <p:cNvSpPr txBox="1">
            <a:spLocks/>
          </p:cNvSpPr>
          <p:nvPr/>
        </p:nvSpPr>
        <p:spPr>
          <a:xfrm>
            <a:off x="340430" y="1073645"/>
            <a:ext cx="7837714" cy="823912"/>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1600" dirty="0" smtClean="0">
                <a:solidFill>
                  <a:schemeClr val="tx1">
                    <a:lumMod val="65000"/>
                    <a:lumOff val="35000"/>
                  </a:schemeClr>
                </a:solidFill>
              </a:rPr>
              <a:t>Prognosis of CKD by </a:t>
            </a:r>
            <a:r>
              <a:rPr lang="en-GB" sz="1600" dirty="0" err="1" smtClean="0">
                <a:solidFill>
                  <a:schemeClr val="tx1">
                    <a:lumMod val="65000"/>
                    <a:lumOff val="35000"/>
                  </a:schemeClr>
                </a:solidFill>
              </a:rPr>
              <a:t>eGFR</a:t>
            </a:r>
            <a:r>
              <a:rPr lang="en-GB" sz="1600" dirty="0" smtClean="0">
                <a:solidFill>
                  <a:schemeClr val="tx1">
                    <a:lumMod val="65000"/>
                    <a:lumOff val="35000"/>
                  </a:schemeClr>
                </a:solidFill>
              </a:rPr>
              <a:t> and proteinuria categories</a:t>
            </a:r>
            <a:endParaRPr lang="en-GB" sz="1600" dirty="0">
              <a:solidFill>
                <a:schemeClr val="tx1">
                  <a:lumMod val="65000"/>
                  <a:lumOff val="35000"/>
                </a:schemeClr>
              </a:solidFill>
            </a:endParaRPr>
          </a:p>
        </p:txBody>
      </p:sp>
      <p:sp>
        <p:nvSpPr>
          <p:cNvPr id="7" name="Rectangle 6"/>
          <p:cNvSpPr/>
          <p:nvPr/>
        </p:nvSpPr>
        <p:spPr>
          <a:xfrm rot="5400000">
            <a:off x="1235354" y="-835563"/>
            <a:ext cx="133331" cy="1748013"/>
          </a:xfrm>
          <a:prstGeom prst="rect">
            <a:avLst/>
          </a:prstGeom>
          <a:solidFill>
            <a:srgbClr val="025B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961704067"/>
              </p:ext>
            </p:extLst>
          </p:nvPr>
        </p:nvGraphicFramePr>
        <p:xfrm>
          <a:off x="6352673" y="3785643"/>
          <a:ext cx="2208463" cy="604546"/>
        </p:xfrm>
        <a:graphic>
          <a:graphicData uri="http://schemas.openxmlformats.org/drawingml/2006/table">
            <a:tbl>
              <a:tblPr/>
              <a:tblGrid>
                <a:gridCol w="2208463"/>
              </a:tblGrid>
              <a:tr h="604546">
                <a:tc>
                  <a:txBody>
                    <a:bodyPr/>
                    <a:lstStyle/>
                    <a:p>
                      <a:endParaRPr lang="en-US" dirty="0"/>
                    </a:p>
                  </a:txBody>
                  <a:tcPr>
                    <a:lnL w="57150" cmpd="sng">
                      <a:solidFill>
                        <a:srgbClr val="FF0000"/>
                      </a:solidFill>
                      <a:prstDash val="sysDash"/>
                    </a:lnL>
                    <a:lnR w="57150" cmpd="sng">
                      <a:solidFill>
                        <a:srgbClr val="FF0000"/>
                      </a:solidFill>
                      <a:prstDash val="sysDash"/>
                    </a:lnR>
                    <a:lnT w="57150" cmpd="sng">
                      <a:solidFill>
                        <a:srgbClr val="FF0000"/>
                      </a:solidFill>
                      <a:prstDash val="sysDash"/>
                    </a:lnT>
                    <a:lnB w="57150" cmpd="sng">
                      <a:solidFill>
                        <a:srgbClr val="FF0000"/>
                      </a:solidFill>
                      <a:prstDash val="sysDash"/>
                    </a:lnB>
                  </a:tcPr>
                </a:tc>
              </a:tr>
            </a:tbl>
          </a:graphicData>
        </a:graphic>
      </p:graphicFrame>
      <p:sp>
        <p:nvSpPr>
          <p:cNvPr id="8" name="Rectangle 7"/>
          <p:cNvSpPr/>
          <p:nvPr/>
        </p:nvSpPr>
        <p:spPr>
          <a:xfrm>
            <a:off x="357223" y="5751098"/>
            <a:ext cx="6449977" cy="430887"/>
          </a:xfrm>
          <a:prstGeom prst="rect">
            <a:avLst/>
          </a:prstGeom>
        </p:spPr>
        <p:txBody>
          <a:bodyPr wrap="square">
            <a:spAutoFit/>
          </a:bodyPr>
          <a:lstStyle/>
          <a:p>
            <a:r>
              <a:rPr lang="en-GB" sz="1100" dirty="0">
                <a:solidFill>
                  <a:srgbClr val="595959"/>
                </a:solidFill>
                <a:latin typeface="Calibri" panose="020F0502020204030204" pitchFamily="34" charset="0"/>
                <a:ea typeface="Calibri" panose="020F0502020204030204" pitchFamily="34" charset="0"/>
                <a:cs typeface="Calibri" panose="020F0502020204030204" pitchFamily="34" charset="0"/>
              </a:rPr>
              <a:t>Kidney Disease: Improving Global Outcomes (KDIGO) CKD Work Group. KDIGO 2012 Clinical Practice Guideline for the Evaluation and Management of Chronic Kidney Disease. Kidney </a:t>
            </a:r>
            <a:r>
              <a:rPr lang="en-GB" sz="1100" dirty="0" err="1">
                <a:solidFill>
                  <a:srgbClr val="595959"/>
                </a:solidFill>
                <a:latin typeface="Calibri" panose="020F0502020204030204" pitchFamily="34" charset="0"/>
                <a:ea typeface="Calibri" panose="020F0502020204030204" pitchFamily="34" charset="0"/>
                <a:cs typeface="Calibri" panose="020F0502020204030204" pitchFamily="34" charset="0"/>
              </a:rPr>
              <a:t>Int</a:t>
            </a:r>
            <a:r>
              <a:rPr lang="en-GB" sz="1100" dirty="0">
                <a:solidFill>
                  <a:srgbClr val="595959"/>
                </a:solidFill>
                <a:latin typeface="Calibri" panose="020F0502020204030204" pitchFamily="34" charset="0"/>
                <a:ea typeface="Calibri" panose="020F0502020204030204" pitchFamily="34" charset="0"/>
                <a:cs typeface="Calibri" panose="020F0502020204030204" pitchFamily="34" charset="0"/>
              </a:rPr>
              <a:t> Suppl. 2013;3(1):1–150</a:t>
            </a:r>
            <a:endParaRPr lang="en-GB" sz="1100" dirty="0">
              <a:solidFill>
                <a:srgbClr val="595959"/>
              </a:solidFill>
            </a:endParaRPr>
          </a:p>
        </p:txBody>
      </p:sp>
      <p:sp>
        <p:nvSpPr>
          <p:cNvPr id="9" name="Rectangle 8"/>
          <p:cNvSpPr/>
          <p:nvPr/>
        </p:nvSpPr>
        <p:spPr>
          <a:xfrm>
            <a:off x="-1" y="5751098"/>
            <a:ext cx="9144001" cy="1106901"/>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176251" y="5963085"/>
            <a:ext cx="8823783" cy="646331"/>
          </a:xfrm>
          <a:prstGeom prst="rect">
            <a:avLst/>
          </a:prstGeom>
          <a:noFill/>
        </p:spPr>
        <p:txBody>
          <a:bodyPr wrap="square" rtlCol="0">
            <a:spAutoFit/>
          </a:bodyPr>
          <a:lstStyle/>
          <a:p>
            <a:pPr lvl="0" defTabSz="914400">
              <a:defRPr/>
            </a:pPr>
            <a:r>
              <a:rPr lang="en-GB" dirty="0">
                <a:solidFill>
                  <a:srgbClr val="FFFFFF"/>
                </a:solidFill>
              </a:rPr>
              <a:t>However, testing for proteinuria (i.e. testing for albumin/</a:t>
            </a:r>
            <a:r>
              <a:rPr lang="en-GB" dirty="0" err="1">
                <a:solidFill>
                  <a:srgbClr val="FFFFFF"/>
                </a:solidFill>
              </a:rPr>
              <a:t>creatinine</a:t>
            </a:r>
            <a:r>
              <a:rPr lang="en-GB" dirty="0">
                <a:solidFill>
                  <a:srgbClr val="FFFFFF"/>
                </a:solidFill>
              </a:rPr>
              <a:t> ratios in the urine) is not incentivised and so the size of this population is likely to be underestimated by the audit</a:t>
            </a:r>
          </a:p>
        </p:txBody>
      </p:sp>
    </p:spTree>
    <p:extLst>
      <p:ext uri="{BB962C8B-B14F-4D97-AF65-F5344CB8AC3E}">
        <p14:creationId xmlns:p14="http://schemas.microsoft.com/office/powerpoint/2010/main" val="43465894"/>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40430" y="163346"/>
            <a:ext cx="9144000" cy="711543"/>
          </a:xfrm>
        </p:spPr>
        <p:txBody>
          <a:bodyPr/>
          <a:lstStyle/>
          <a:p>
            <a:pPr algn="l"/>
            <a:r>
              <a:rPr lang="en-GB" sz="3600" b="1" dirty="0">
                <a:solidFill>
                  <a:srgbClr val="0C6AA2"/>
                </a:solidFill>
              </a:rPr>
              <a:t>Methods</a:t>
            </a:r>
          </a:p>
        </p:txBody>
      </p:sp>
      <p:graphicFrame>
        <p:nvGraphicFramePr>
          <p:cNvPr id="5" name="Table 4"/>
          <p:cNvGraphicFramePr>
            <a:graphicFrameLocks noGrp="1"/>
          </p:cNvGraphicFramePr>
          <p:nvPr>
            <p:extLst>
              <p:ext uri="{D42A27DB-BD31-4B8C-83A1-F6EECF244321}">
                <p14:modId xmlns:p14="http://schemas.microsoft.com/office/powerpoint/2010/main" val="2631513497"/>
              </p:ext>
            </p:extLst>
          </p:nvPr>
        </p:nvGraphicFramePr>
        <p:xfrm>
          <a:off x="458309" y="1646445"/>
          <a:ext cx="8103801" cy="3968930"/>
        </p:xfrm>
        <a:graphic>
          <a:graphicData uri="http://schemas.openxmlformats.org/drawingml/2006/table">
            <a:tbl>
              <a:tblPr/>
              <a:tblGrid>
                <a:gridCol w="946429">
                  <a:extLst>
                    <a:ext uri="{9D8B030D-6E8A-4147-A177-3AD203B41FA5}">
                      <a16:colId xmlns:a16="http://schemas.microsoft.com/office/drawing/2014/main" xmlns="" val="3326020419"/>
                    </a:ext>
                  </a:extLst>
                </a:gridCol>
                <a:gridCol w="2681550">
                  <a:extLst>
                    <a:ext uri="{9D8B030D-6E8A-4147-A177-3AD203B41FA5}">
                      <a16:colId xmlns:a16="http://schemas.microsoft.com/office/drawing/2014/main" xmlns="" val="2789635546"/>
                    </a:ext>
                  </a:extLst>
                </a:gridCol>
                <a:gridCol w="946429">
                  <a:extLst>
                    <a:ext uri="{9D8B030D-6E8A-4147-A177-3AD203B41FA5}">
                      <a16:colId xmlns:a16="http://schemas.microsoft.com/office/drawing/2014/main" xmlns="" val="102370193"/>
                    </a:ext>
                  </a:extLst>
                </a:gridCol>
                <a:gridCol w="1321058">
                  <a:extLst>
                    <a:ext uri="{9D8B030D-6E8A-4147-A177-3AD203B41FA5}">
                      <a16:colId xmlns:a16="http://schemas.microsoft.com/office/drawing/2014/main" xmlns="" val="339643537"/>
                    </a:ext>
                  </a:extLst>
                </a:gridCol>
                <a:gridCol w="1222470">
                  <a:extLst>
                    <a:ext uri="{9D8B030D-6E8A-4147-A177-3AD203B41FA5}">
                      <a16:colId xmlns:a16="http://schemas.microsoft.com/office/drawing/2014/main" xmlns="" val="2431283106"/>
                    </a:ext>
                  </a:extLst>
                </a:gridCol>
                <a:gridCol w="985865">
                  <a:extLst>
                    <a:ext uri="{9D8B030D-6E8A-4147-A177-3AD203B41FA5}">
                      <a16:colId xmlns:a16="http://schemas.microsoft.com/office/drawing/2014/main" xmlns="" val="165610743"/>
                    </a:ext>
                  </a:extLst>
                </a:gridCol>
              </a:tblGrid>
              <a:tr h="906090">
                <a:tc>
                  <a:txBody>
                    <a:bodyPr/>
                    <a:lstStyle/>
                    <a:p>
                      <a:pPr algn="ctr" fontAlgn="b"/>
                      <a:endParaRPr lang="en-GB" sz="1100" b="0" i="0" u="none" strike="noStrike">
                        <a:solidFill>
                          <a:srgbClr val="595959"/>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endParaRPr lang="en-GB" sz="1100" b="0" i="0" u="none" strike="noStrike" dirty="0">
                        <a:solidFill>
                          <a:srgbClr val="595959"/>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endParaRPr lang="en-GB" sz="1100" b="0" i="0" u="none" strike="noStrike">
                        <a:solidFill>
                          <a:srgbClr val="595959"/>
                        </a:solidFill>
                        <a:effectLst/>
                        <a:latin typeface="Calibri" panose="020F050202020403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ctr"/>
                      <a:r>
                        <a:rPr lang="en-GB" sz="1400" b="0" i="0" u="none" strike="noStrike" dirty="0">
                          <a:solidFill>
                            <a:srgbClr val="595959"/>
                          </a:solidFill>
                          <a:effectLst/>
                          <a:latin typeface="Calibri" panose="020F0502020204030204" pitchFamily="34" charset="0"/>
                        </a:rPr>
                        <a:t>Kidney damage stage</a:t>
                      </a:r>
                      <a:br>
                        <a:rPr lang="en-GB" sz="1400" b="0" i="0" u="none" strike="noStrike" dirty="0">
                          <a:solidFill>
                            <a:srgbClr val="595959"/>
                          </a:solidFill>
                          <a:effectLst/>
                          <a:latin typeface="Calibri" panose="020F0502020204030204" pitchFamily="34" charset="0"/>
                        </a:rPr>
                      </a:br>
                      <a:r>
                        <a:rPr lang="en-GB" sz="1400" b="0" i="0" u="none" strike="noStrike" dirty="0">
                          <a:solidFill>
                            <a:srgbClr val="595959"/>
                          </a:solidFill>
                          <a:effectLst/>
                          <a:latin typeface="Calibri" panose="020F0502020204030204" pitchFamily="34" charset="0"/>
                        </a:rPr>
                        <a:t>albumin/creatinine ratio</a:t>
                      </a:r>
                      <a:br>
                        <a:rPr lang="en-GB" sz="1400" b="0" i="0" u="none" strike="noStrike" dirty="0">
                          <a:solidFill>
                            <a:srgbClr val="595959"/>
                          </a:solidFill>
                          <a:effectLst/>
                          <a:latin typeface="Calibri" panose="020F0502020204030204" pitchFamily="34" charset="0"/>
                        </a:rPr>
                      </a:br>
                      <a:r>
                        <a:rPr lang="en-GB" sz="1400" b="0" i="0" u="none" strike="noStrike" dirty="0">
                          <a:solidFill>
                            <a:srgbClr val="595959"/>
                          </a:solidFill>
                          <a:effectLst/>
                          <a:latin typeface="Calibri" panose="020F0502020204030204" pitchFamily="34" charset="0"/>
                        </a:rPr>
                        <a:t>Description and range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3831287090"/>
                  </a:ext>
                </a:extLst>
              </a:tr>
              <a:tr h="306284">
                <a:tc>
                  <a:txBody>
                    <a:bodyPr/>
                    <a:lstStyle/>
                    <a:p>
                      <a:pPr algn="ctr" fontAlgn="b"/>
                      <a:endParaRPr lang="en-GB" sz="1100" b="0" i="0" u="none" strike="noStrike">
                        <a:solidFill>
                          <a:srgbClr val="595959"/>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GB" sz="1100" b="0" i="0" u="none" strike="noStrike">
                        <a:solidFill>
                          <a:srgbClr val="595959"/>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GB" sz="1100" b="0" i="0" u="none" strike="noStrike" dirty="0">
                        <a:solidFill>
                          <a:srgbClr val="595959"/>
                        </a:solidFill>
                        <a:effectLst/>
                        <a:latin typeface="Calibri" panose="020F050202020403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595959"/>
                          </a:solidFill>
                          <a:effectLst/>
                          <a:latin typeface="Calibri" panose="020F0502020204030204" pitchFamily="34" charset="0"/>
                        </a:rPr>
                        <a:t>A1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dirty="0">
                          <a:solidFill>
                            <a:srgbClr val="595959"/>
                          </a:solidFill>
                          <a:effectLst/>
                          <a:latin typeface="Calibri" panose="020F0502020204030204" pitchFamily="34" charset="0"/>
                        </a:rPr>
                        <a:t>A2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A3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97028854"/>
                  </a:ext>
                </a:extLst>
              </a:tr>
              <a:tr h="918852">
                <a:tc gridSpan="3">
                  <a:txBody>
                    <a:bodyPr/>
                    <a:lstStyle/>
                    <a:p>
                      <a:pPr algn="ctr" fontAlgn="ctr"/>
                      <a:r>
                        <a:rPr lang="en-GB" sz="1400" b="0" i="0" u="none" strike="noStrike" dirty="0">
                          <a:solidFill>
                            <a:srgbClr val="595959"/>
                          </a:solidFill>
                          <a:effectLst/>
                          <a:latin typeface="Calibri" panose="020F0502020204030204" pitchFamily="34" charset="0"/>
                        </a:rPr>
                        <a:t>Kidney function stage </a:t>
                      </a:r>
                      <a:br>
                        <a:rPr lang="en-GB" sz="1400" b="0" i="0" u="none" strike="noStrike" dirty="0">
                          <a:solidFill>
                            <a:srgbClr val="595959"/>
                          </a:solidFill>
                          <a:effectLst/>
                          <a:latin typeface="Calibri" panose="020F0502020204030204" pitchFamily="34" charset="0"/>
                        </a:rPr>
                      </a:br>
                      <a:r>
                        <a:rPr lang="en-GB" sz="1400" b="0" i="0" u="none" strike="noStrike" dirty="0">
                          <a:solidFill>
                            <a:srgbClr val="595959"/>
                          </a:solidFill>
                          <a:effectLst/>
                          <a:latin typeface="Calibri" panose="020F0502020204030204" pitchFamily="34" charset="0"/>
                        </a:rPr>
                        <a:t>eGFR (ml/min/1.73m)</a:t>
                      </a:r>
                      <a:br>
                        <a:rPr lang="en-GB" sz="1400" b="0" i="0" u="none" strike="noStrike" dirty="0">
                          <a:solidFill>
                            <a:srgbClr val="595959"/>
                          </a:solidFill>
                          <a:effectLst/>
                          <a:latin typeface="Calibri" panose="020F0502020204030204" pitchFamily="34" charset="0"/>
                        </a:rPr>
                      </a:br>
                      <a:r>
                        <a:rPr lang="en-GB" sz="1400" b="0" i="0" u="none" strike="noStrike" dirty="0">
                          <a:solidFill>
                            <a:srgbClr val="595959"/>
                          </a:solidFill>
                          <a:effectLst/>
                          <a:latin typeface="Calibri" panose="020F0502020204030204" pitchFamily="34" charset="0"/>
                        </a:rPr>
                        <a:t>Description and range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algn="ctr" fontAlgn="ctr"/>
                      <a:r>
                        <a:rPr lang="en-GB" sz="1400" b="0" i="0" u="none" strike="noStrike" dirty="0" smtClean="0">
                          <a:solidFill>
                            <a:srgbClr val="595959"/>
                          </a:solidFill>
                          <a:effectLst/>
                          <a:latin typeface="Calibri" panose="020F0502020204030204" pitchFamily="34" charset="0"/>
                        </a:rPr>
                        <a:t>Normal to mild increase</a:t>
                      </a:r>
                      <a:br>
                        <a:rPr lang="en-GB" sz="1400" b="0" i="0" u="none" strike="noStrike" dirty="0" smtClean="0">
                          <a:solidFill>
                            <a:srgbClr val="595959"/>
                          </a:solidFill>
                          <a:effectLst/>
                          <a:latin typeface="Calibri" panose="020F0502020204030204" pitchFamily="34" charset="0"/>
                        </a:rPr>
                      </a:br>
                      <a:r>
                        <a:rPr lang="en-GB" sz="1400" b="0" i="0" u="none" strike="noStrike" dirty="0" smtClean="0">
                          <a:solidFill>
                            <a:srgbClr val="595959"/>
                          </a:solidFill>
                          <a:effectLst/>
                          <a:latin typeface="Calibri" panose="020F0502020204030204" pitchFamily="34" charset="0"/>
                        </a:rPr>
                        <a:t>&lt;30mg/g</a:t>
                      </a:r>
                      <a:endParaRPr lang="en-GB" sz="1400" b="0" i="0" u="none" strike="noStrike" dirty="0">
                        <a:solidFill>
                          <a:srgbClr val="595959"/>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dirty="0">
                          <a:solidFill>
                            <a:srgbClr val="595959"/>
                          </a:solidFill>
                          <a:effectLst/>
                          <a:latin typeface="Calibri" panose="020F0502020204030204" pitchFamily="34" charset="0"/>
                        </a:rPr>
                        <a:t>Moderate increase</a:t>
                      </a:r>
                      <a:br>
                        <a:rPr lang="en-GB" sz="1400" b="0" i="0" u="none" strike="noStrike" dirty="0">
                          <a:solidFill>
                            <a:srgbClr val="595959"/>
                          </a:solidFill>
                          <a:effectLst/>
                          <a:latin typeface="Calibri" panose="020F0502020204030204" pitchFamily="34" charset="0"/>
                        </a:rPr>
                      </a:br>
                      <a:r>
                        <a:rPr lang="en-GB" sz="1400" b="0" i="0" u="none" strike="noStrike" dirty="0">
                          <a:solidFill>
                            <a:srgbClr val="595959"/>
                          </a:solidFill>
                          <a:effectLst/>
                          <a:latin typeface="Calibri" panose="020F0502020204030204" pitchFamily="34" charset="0"/>
                        </a:rPr>
                        <a:t>30-300mg/g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dirty="0">
                          <a:solidFill>
                            <a:srgbClr val="595959"/>
                          </a:solidFill>
                          <a:effectLst/>
                          <a:latin typeface="Calibri" panose="020F0502020204030204" pitchFamily="34" charset="0"/>
                        </a:rPr>
                        <a:t>Severe increase</a:t>
                      </a:r>
                      <a:br>
                        <a:rPr lang="en-GB" sz="1400" b="0" i="0" u="none" strike="noStrike" dirty="0">
                          <a:solidFill>
                            <a:srgbClr val="595959"/>
                          </a:solidFill>
                          <a:effectLst/>
                          <a:latin typeface="Calibri" panose="020F0502020204030204" pitchFamily="34" charset="0"/>
                        </a:rPr>
                      </a:br>
                      <a:r>
                        <a:rPr lang="en-GB" sz="1400" b="0" i="0" u="none" strike="noStrike" dirty="0">
                          <a:solidFill>
                            <a:srgbClr val="595959"/>
                          </a:solidFill>
                          <a:effectLst/>
                          <a:latin typeface="Calibri" panose="020F0502020204030204" pitchFamily="34" charset="0"/>
                        </a:rPr>
                        <a:t>&gt;300mg/g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752976369"/>
                  </a:ext>
                </a:extLst>
              </a:tr>
              <a:tr h="306284">
                <a:tc>
                  <a:txBody>
                    <a:bodyPr/>
                    <a:lstStyle/>
                    <a:p>
                      <a:pPr algn="ctr" fontAlgn="ctr"/>
                      <a:r>
                        <a:rPr lang="en-GB" sz="1400" b="0" i="0" u="none" strike="noStrike">
                          <a:solidFill>
                            <a:srgbClr val="595959"/>
                          </a:solidFill>
                          <a:effectLst/>
                          <a:latin typeface="Calibri" panose="020F0502020204030204" pitchFamily="34" charset="0"/>
                        </a:rPr>
                        <a:t>G1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dirty="0">
                          <a:solidFill>
                            <a:srgbClr val="595959"/>
                          </a:solidFill>
                          <a:effectLst/>
                          <a:latin typeface="Calibri" panose="020F0502020204030204" pitchFamily="34" charset="0"/>
                        </a:rPr>
                        <a:t>Normal or high</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≥90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61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GB" sz="1100" b="0" i="0" u="none" strike="noStrike" dirty="0">
                          <a:solidFill>
                            <a:srgbClr val="9C65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GB" sz="1100" b="0" i="0" u="none" strike="noStrike">
                          <a:solidFill>
                            <a:srgbClr val="3F3F7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xmlns="" val="1529402846"/>
                  </a:ext>
                </a:extLst>
              </a:tr>
              <a:tr h="306284">
                <a:tc>
                  <a:txBody>
                    <a:bodyPr/>
                    <a:lstStyle/>
                    <a:p>
                      <a:pPr algn="ctr" fontAlgn="ctr"/>
                      <a:r>
                        <a:rPr lang="en-GB" sz="1400" b="0" i="0" u="none" strike="noStrike">
                          <a:solidFill>
                            <a:srgbClr val="595959"/>
                          </a:solidFill>
                          <a:effectLst/>
                          <a:latin typeface="Calibri" panose="020F0502020204030204" pitchFamily="34" charset="0"/>
                        </a:rPr>
                        <a:t>G2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Mild decrease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60-89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dirty="0">
                          <a:solidFill>
                            <a:srgbClr val="0061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GB" sz="1100" b="0" i="0" u="none" strike="noStrike">
                          <a:solidFill>
                            <a:srgbClr val="9C65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GB" sz="1100" b="0" i="0" u="none" strike="noStrike" dirty="0">
                          <a:solidFill>
                            <a:srgbClr val="3F3F7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xmlns="" val="15769503"/>
                  </a:ext>
                </a:extLst>
              </a:tr>
              <a:tr h="306284">
                <a:tc>
                  <a:txBody>
                    <a:bodyPr/>
                    <a:lstStyle/>
                    <a:p>
                      <a:pPr algn="ctr" fontAlgn="ctr"/>
                      <a:r>
                        <a:rPr lang="en-GB" sz="1400" b="0" i="0" u="none" strike="noStrike">
                          <a:solidFill>
                            <a:srgbClr val="595959"/>
                          </a:solidFill>
                          <a:effectLst/>
                          <a:latin typeface="Calibri" panose="020F0502020204030204" pitchFamily="34" charset="0"/>
                        </a:rPr>
                        <a:t>G3a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Mild to moderate decrease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45-59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9C65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GB" sz="1100" b="0" i="0" u="none" strike="noStrike">
                          <a:solidFill>
                            <a:srgbClr val="3F3F7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1100" b="0" i="0" u="none" strike="noStrike">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xmlns="" val="1934480050"/>
                  </a:ext>
                </a:extLst>
              </a:tr>
              <a:tr h="306284">
                <a:tc>
                  <a:txBody>
                    <a:bodyPr/>
                    <a:lstStyle/>
                    <a:p>
                      <a:pPr algn="ctr" fontAlgn="ctr"/>
                      <a:r>
                        <a:rPr lang="en-GB" sz="1400" b="0" i="0" u="none" strike="noStrike">
                          <a:solidFill>
                            <a:srgbClr val="595959"/>
                          </a:solidFill>
                          <a:effectLst/>
                          <a:latin typeface="Calibri" panose="020F0502020204030204" pitchFamily="34" charset="0"/>
                        </a:rPr>
                        <a:t>G3b</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Moderate to severe decrease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30-44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3F3F7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1100" b="0" i="0" u="none" strike="noStrike">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GB" sz="1100" b="0" i="0" u="none" strike="noStrike" dirty="0">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xmlns="" val="242966281"/>
                  </a:ext>
                </a:extLst>
              </a:tr>
              <a:tr h="306284">
                <a:tc>
                  <a:txBody>
                    <a:bodyPr/>
                    <a:lstStyle/>
                    <a:p>
                      <a:pPr algn="ctr" fontAlgn="ctr"/>
                      <a:r>
                        <a:rPr lang="en-GB" sz="1400" b="0" i="0" u="none" strike="noStrike">
                          <a:solidFill>
                            <a:srgbClr val="595959"/>
                          </a:solidFill>
                          <a:effectLst/>
                          <a:latin typeface="Calibri" panose="020F0502020204030204" pitchFamily="34" charset="0"/>
                        </a:rPr>
                        <a:t>G4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Severe decrease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15-29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GB" sz="1100" b="0" i="0" u="none" strike="noStrike">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GB" sz="1100" b="0" i="0" u="none" strike="noStrike">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xmlns="" val="2130987320"/>
                  </a:ext>
                </a:extLst>
              </a:tr>
              <a:tr h="306284">
                <a:tc>
                  <a:txBody>
                    <a:bodyPr/>
                    <a:lstStyle/>
                    <a:p>
                      <a:pPr algn="ctr" fontAlgn="ctr"/>
                      <a:r>
                        <a:rPr lang="en-GB" sz="1400" b="0" i="0" u="none" strike="noStrike" dirty="0">
                          <a:solidFill>
                            <a:srgbClr val="595959"/>
                          </a:solidFill>
                          <a:effectLst/>
                          <a:latin typeface="Calibri" panose="020F0502020204030204" pitchFamily="34" charset="0"/>
                        </a:rPr>
                        <a:t>G5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Kidney failure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dirty="0">
                          <a:solidFill>
                            <a:srgbClr val="595959"/>
                          </a:solidFill>
                          <a:effectLst/>
                          <a:latin typeface="Calibri" panose="020F0502020204030204" pitchFamily="34" charset="0"/>
                        </a:rPr>
                        <a:t>&lt;15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GB" sz="1100" b="0" i="0" u="none" strike="noStrike">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GB" sz="1100" b="0" i="0" u="none" strike="noStrike" dirty="0">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xmlns="" val="1799546005"/>
                  </a:ext>
                </a:extLst>
              </a:tr>
            </a:tbl>
          </a:graphicData>
        </a:graphic>
      </p:graphicFrame>
      <p:sp>
        <p:nvSpPr>
          <p:cNvPr id="6" name="Text Placeholder 12"/>
          <p:cNvSpPr txBox="1">
            <a:spLocks/>
          </p:cNvSpPr>
          <p:nvPr/>
        </p:nvSpPr>
        <p:spPr>
          <a:xfrm>
            <a:off x="340430" y="1073645"/>
            <a:ext cx="7837714" cy="823912"/>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1600" dirty="0" smtClean="0">
                <a:solidFill>
                  <a:schemeClr val="tx1">
                    <a:lumMod val="65000"/>
                    <a:lumOff val="35000"/>
                  </a:schemeClr>
                </a:solidFill>
              </a:rPr>
              <a:t>Prognosis of CKD by </a:t>
            </a:r>
            <a:r>
              <a:rPr lang="en-GB" sz="1600" dirty="0" err="1" smtClean="0">
                <a:solidFill>
                  <a:schemeClr val="tx1">
                    <a:lumMod val="65000"/>
                    <a:lumOff val="35000"/>
                  </a:schemeClr>
                </a:solidFill>
              </a:rPr>
              <a:t>eGFR</a:t>
            </a:r>
            <a:r>
              <a:rPr lang="en-GB" sz="1600" dirty="0" smtClean="0">
                <a:solidFill>
                  <a:schemeClr val="tx1">
                    <a:lumMod val="65000"/>
                    <a:lumOff val="35000"/>
                  </a:schemeClr>
                </a:solidFill>
              </a:rPr>
              <a:t> and proteinuria categories</a:t>
            </a:r>
            <a:endParaRPr lang="en-GB" sz="1600" dirty="0">
              <a:solidFill>
                <a:schemeClr val="tx1">
                  <a:lumMod val="65000"/>
                  <a:lumOff val="35000"/>
                </a:schemeClr>
              </a:solidFill>
            </a:endParaRPr>
          </a:p>
        </p:txBody>
      </p:sp>
      <p:sp>
        <p:nvSpPr>
          <p:cNvPr id="7" name="Rectangle 6"/>
          <p:cNvSpPr/>
          <p:nvPr/>
        </p:nvSpPr>
        <p:spPr>
          <a:xfrm rot="5400000">
            <a:off x="1235354" y="-835563"/>
            <a:ext cx="133331" cy="1748013"/>
          </a:xfrm>
          <a:prstGeom prst="rect">
            <a:avLst/>
          </a:prstGeom>
          <a:solidFill>
            <a:srgbClr val="025B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126755498"/>
              </p:ext>
            </p:extLst>
          </p:nvPr>
        </p:nvGraphicFramePr>
        <p:xfrm>
          <a:off x="6352673" y="3785643"/>
          <a:ext cx="2208463" cy="604546"/>
        </p:xfrm>
        <a:graphic>
          <a:graphicData uri="http://schemas.openxmlformats.org/drawingml/2006/table">
            <a:tbl>
              <a:tblPr/>
              <a:tblGrid>
                <a:gridCol w="2208463"/>
              </a:tblGrid>
              <a:tr h="604546">
                <a:tc>
                  <a:txBody>
                    <a:bodyPr/>
                    <a:lstStyle/>
                    <a:p>
                      <a:endParaRPr lang="en-US" dirty="0"/>
                    </a:p>
                  </a:txBody>
                  <a:tcPr>
                    <a:lnL w="57150" cmpd="sng">
                      <a:solidFill>
                        <a:srgbClr val="FF0000"/>
                      </a:solidFill>
                      <a:prstDash val="sysDash"/>
                    </a:lnL>
                    <a:lnR w="57150" cmpd="sng">
                      <a:solidFill>
                        <a:srgbClr val="FF0000"/>
                      </a:solidFill>
                      <a:prstDash val="sysDash"/>
                    </a:lnR>
                    <a:lnT w="57150" cmpd="sng">
                      <a:solidFill>
                        <a:srgbClr val="FF0000"/>
                      </a:solidFill>
                      <a:prstDash val="sysDash"/>
                    </a:lnT>
                    <a:lnB w="57150" cmpd="sng">
                      <a:solidFill>
                        <a:srgbClr val="FF0000"/>
                      </a:solidFill>
                      <a:prstDash val="sysDash"/>
                    </a:lnB>
                  </a:tcPr>
                </a:tc>
              </a:tr>
            </a:tbl>
          </a:graphicData>
        </a:graphic>
      </p:graphicFrame>
      <p:sp>
        <p:nvSpPr>
          <p:cNvPr id="8" name="Rectangle 7"/>
          <p:cNvSpPr/>
          <p:nvPr/>
        </p:nvSpPr>
        <p:spPr>
          <a:xfrm>
            <a:off x="357223" y="5751098"/>
            <a:ext cx="6449977" cy="430887"/>
          </a:xfrm>
          <a:prstGeom prst="rect">
            <a:avLst/>
          </a:prstGeom>
        </p:spPr>
        <p:txBody>
          <a:bodyPr wrap="square">
            <a:spAutoFit/>
          </a:bodyPr>
          <a:lstStyle/>
          <a:p>
            <a:r>
              <a:rPr lang="en-GB" sz="1100" dirty="0">
                <a:solidFill>
                  <a:srgbClr val="595959"/>
                </a:solidFill>
                <a:latin typeface="Calibri" panose="020F0502020204030204" pitchFamily="34" charset="0"/>
                <a:ea typeface="Calibri" panose="020F0502020204030204" pitchFamily="34" charset="0"/>
                <a:cs typeface="Calibri" panose="020F0502020204030204" pitchFamily="34" charset="0"/>
              </a:rPr>
              <a:t>Kidney Disease: Improving Global Outcomes (KDIGO) CKD Work Group. KDIGO 2012 Clinical Practice Guideline for the Evaluation and Management of Chronic Kidney Disease. Kidney </a:t>
            </a:r>
            <a:r>
              <a:rPr lang="en-GB" sz="1100" dirty="0" err="1">
                <a:solidFill>
                  <a:srgbClr val="595959"/>
                </a:solidFill>
                <a:latin typeface="Calibri" panose="020F0502020204030204" pitchFamily="34" charset="0"/>
                <a:ea typeface="Calibri" panose="020F0502020204030204" pitchFamily="34" charset="0"/>
                <a:cs typeface="Calibri" panose="020F0502020204030204" pitchFamily="34" charset="0"/>
              </a:rPr>
              <a:t>Int</a:t>
            </a:r>
            <a:r>
              <a:rPr lang="en-GB" sz="1100" dirty="0">
                <a:solidFill>
                  <a:srgbClr val="595959"/>
                </a:solidFill>
                <a:latin typeface="Calibri" panose="020F0502020204030204" pitchFamily="34" charset="0"/>
                <a:ea typeface="Calibri" panose="020F0502020204030204" pitchFamily="34" charset="0"/>
                <a:cs typeface="Calibri" panose="020F0502020204030204" pitchFamily="34" charset="0"/>
              </a:rPr>
              <a:t> Suppl. 2013;3(1):1–150</a:t>
            </a:r>
            <a:endParaRPr lang="en-GB" sz="1100" dirty="0">
              <a:solidFill>
                <a:srgbClr val="595959"/>
              </a:solidFill>
            </a:endParaRPr>
          </a:p>
        </p:txBody>
      </p:sp>
      <p:sp>
        <p:nvSpPr>
          <p:cNvPr id="9" name="Rectangle 8"/>
          <p:cNvSpPr/>
          <p:nvPr/>
        </p:nvSpPr>
        <p:spPr>
          <a:xfrm>
            <a:off x="-1" y="5751098"/>
            <a:ext cx="9144001" cy="1106901"/>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274781" y="5963085"/>
            <a:ext cx="8353133" cy="646331"/>
          </a:xfrm>
          <a:prstGeom prst="rect">
            <a:avLst/>
          </a:prstGeom>
          <a:noFill/>
        </p:spPr>
        <p:txBody>
          <a:bodyPr wrap="square" rtlCol="0">
            <a:spAutoFit/>
          </a:bodyPr>
          <a:lstStyle/>
          <a:p>
            <a:pPr lvl="1" defTabSz="914400">
              <a:defRPr/>
            </a:pPr>
            <a:r>
              <a:rPr lang="en-GB" dirty="0">
                <a:solidFill>
                  <a:srgbClr val="FFFFFF"/>
                </a:solidFill>
              </a:rPr>
              <a:t>Most likely due to the low frequency of proteinuria testing in those at risk of CKD (as will be discussed later</a:t>
            </a:r>
            <a:r>
              <a:rPr lang="en-GB" dirty="0" smtClean="0">
                <a:solidFill>
                  <a:srgbClr val="FFFFFF"/>
                </a:solidFill>
              </a:rPr>
              <a:t>)</a:t>
            </a:r>
            <a:endParaRPr lang="en-GB" dirty="0">
              <a:solidFill>
                <a:srgbClr val="FFFFFF"/>
              </a:solidFill>
            </a:endParaRPr>
          </a:p>
        </p:txBody>
      </p:sp>
    </p:spTree>
    <p:extLst>
      <p:ext uri="{BB962C8B-B14F-4D97-AF65-F5344CB8AC3E}">
        <p14:creationId xmlns:p14="http://schemas.microsoft.com/office/powerpoint/2010/main" val="261407948"/>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40430" y="163346"/>
            <a:ext cx="9144000" cy="711543"/>
          </a:xfrm>
        </p:spPr>
        <p:txBody>
          <a:bodyPr/>
          <a:lstStyle/>
          <a:p>
            <a:pPr algn="l"/>
            <a:r>
              <a:rPr lang="en-GB" sz="3600" b="1" dirty="0">
                <a:solidFill>
                  <a:srgbClr val="0C6AA2"/>
                </a:solidFill>
              </a:rPr>
              <a:t>Methods</a:t>
            </a:r>
          </a:p>
        </p:txBody>
      </p:sp>
      <p:graphicFrame>
        <p:nvGraphicFramePr>
          <p:cNvPr id="5" name="Table 4"/>
          <p:cNvGraphicFramePr>
            <a:graphicFrameLocks noGrp="1"/>
          </p:cNvGraphicFramePr>
          <p:nvPr>
            <p:extLst>
              <p:ext uri="{D42A27DB-BD31-4B8C-83A1-F6EECF244321}">
                <p14:modId xmlns:p14="http://schemas.microsoft.com/office/powerpoint/2010/main" val="83330719"/>
              </p:ext>
            </p:extLst>
          </p:nvPr>
        </p:nvGraphicFramePr>
        <p:xfrm>
          <a:off x="458309" y="1646445"/>
          <a:ext cx="8103801" cy="3968930"/>
        </p:xfrm>
        <a:graphic>
          <a:graphicData uri="http://schemas.openxmlformats.org/drawingml/2006/table">
            <a:tbl>
              <a:tblPr/>
              <a:tblGrid>
                <a:gridCol w="946429">
                  <a:extLst>
                    <a:ext uri="{9D8B030D-6E8A-4147-A177-3AD203B41FA5}">
                      <a16:colId xmlns:a16="http://schemas.microsoft.com/office/drawing/2014/main" xmlns="" val="3326020419"/>
                    </a:ext>
                  </a:extLst>
                </a:gridCol>
                <a:gridCol w="2681550">
                  <a:extLst>
                    <a:ext uri="{9D8B030D-6E8A-4147-A177-3AD203B41FA5}">
                      <a16:colId xmlns:a16="http://schemas.microsoft.com/office/drawing/2014/main" xmlns="" val="2789635546"/>
                    </a:ext>
                  </a:extLst>
                </a:gridCol>
                <a:gridCol w="946429">
                  <a:extLst>
                    <a:ext uri="{9D8B030D-6E8A-4147-A177-3AD203B41FA5}">
                      <a16:colId xmlns:a16="http://schemas.microsoft.com/office/drawing/2014/main" xmlns="" val="102370193"/>
                    </a:ext>
                  </a:extLst>
                </a:gridCol>
                <a:gridCol w="1321058">
                  <a:extLst>
                    <a:ext uri="{9D8B030D-6E8A-4147-A177-3AD203B41FA5}">
                      <a16:colId xmlns:a16="http://schemas.microsoft.com/office/drawing/2014/main" xmlns="" val="339643537"/>
                    </a:ext>
                  </a:extLst>
                </a:gridCol>
                <a:gridCol w="1222470">
                  <a:extLst>
                    <a:ext uri="{9D8B030D-6E8A-4147-A177-3AD203B41FA5}">
                      <a16:colId xmlns:a16="http://schemas.microsoft.com/office/drawing/2014/main" xmlns="" val="2431283106"/>
                    </a:ext>
                  </a:extLst>
                </a:gridCol>
                <a:gridCol w="985865">
                  <a:extLst>
                    <a:ext uri="{9D8B030D-6E8A-4147-A177-3AD203B41FA5}">
                      <a16:colId xmlns:a16="http://schemas.microsoft.com/office/drawing/2014/main" xmlns="" val="165610743"/>
                    </a:ext>
                  </a:extLst>
                </a:gridCol>
              </a:tblGrid>
              <a:tr h="906090">
                <a:tc>
                  <a:txBody>
                    <a:bodyPr/>
                    <a:lstStyle/>
                    <a:p>
                      <a:pPr algn="ctr" fontAlgn="b"/>
                      <a:endParaRPr lang="en-GB" sz="1100" b="0" i="0" u="none" strike="noStrike">
                        <a:solidFill>
                          <a:srgbClr val="595959"/>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endParaRPr lang="en-GB" sz="1100" b="0" i="0" u="none" strike="noStrike" dirty="0">
                        <a:solidFill>
                          <a:srgbClr val="595959"/>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ctr" fontAlgn="b"/>
                      <a:endParaRPr lang="en-GB" sz="1100" b="0" i="0" u="none" strike="noStrike">
                        <a:solidFill>
                          <a:srgbClr val="595959"/>
                        </a:solidFill>
                        <a:effectLst/>
                        <a:latin typeface="Calibri" panose="020F050202020403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ctr"/>
                      <a:r>
                        <a:rPr lang="en-GB" sz="1400" b="0" i="0" u="none" strike="noStrike" dirty="0">
                          <a:solidFill>
                            <a:srgbClr val="595959"/>
                          </a:solidFill>
                          <a:effectLst/>
                          <a:latin typeface="Calibri" panose="020F0502020204030204" pitchFamily="34" charset="0"/>
                        </a:rPr>
                        <a:t>Kidney damage stage</a:t>
                      </a:r>
                      <a:br>
                        <a:rPr lang="en-GB" sz="1400" b="0" i="0" u="none" strike="noStrike" dirty="0">
                          <a:solidFill>
                            <a:srgbClr val="595959"/>
                          </a:solidFill>
                          <a:effectLst/>
                          <a:latin typeface="Calibri" panose="020F0502020204030204" pitchFamily="34" charset="0"/>
                        </a:rPr>
                      </a:br>
                      <a:r>
                        <a:rPr lang="en-GB" sz="1400" b="0" i="0" u="none" strike="noStrike" dirty="0">
                          <a:solidFill>
                            <a:srgbClr val="595959"/>
                          </a:solidFill>
                          <a:effectLst/>
                          <a:latin typeface="Calibri" panose="020F0502020204030204" pitchFamily="34" charset="0"/>
                        </a:rPr>
                        <a:t>albumin/creatinine ratio</a:t>
                      </a:r>
                      <a:br>
                        <a:rPr lang="en-GB" sz="1400" b="0" i="0" u="none" strike="noStrike" dirty="0">
                          <a:solidFill>
                            <a:srgbClr val="595959"/>
                          </a:solidFill>
                          <a:effectLst/>
                          <a:latin typeface="Calibri" panose="020F0502020204030204" pitchFamily="34" charset="0"/>
                        </a:rPr>
                      </a:br>
                      <a:r>
                        <a:rPr lang="en-GB" sz="1400" b="0" i="0" u="none" strike="noStrike" dirty="0">
                          <a:solidFill>
                            <a:srgbClr val="595959"/>
                          </a:solidFill>
                          <a:effectLst/>
                          <a:latin typeface="Calibri" panose="020F0502020204030204" pitchFamily="34" charset="0"/>
                        </a:rPr>
                        <a:t>Description and range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3831287090"/>
                  </a:ext>
                </a:extLst>
              </a:tr>
              <a:tr h="306284">
                <a:tc>
                  <a:txBody>
                    <a:bodyPr/>
                    <a:lstStyle/>
                    <a:p>
                      <a:pPr algn="ctr" fontAlgn="b"/>
                      <a:endParaRPr lang="en-GB" sz="1100" b="0" i="0" u="none" strike="noStrike">
                        <a:solidFill>
                          <a:srgbClr val="595959"/>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GB" sz="1100" b="0" i="0" u="none" strike="noStrike">
                        <a:solidFill>
                          <a:srgbClr val="595959"/>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GB" sz="1100" b="0" i="0" u="none" strike="noStrike" dirty="0">
                        <a:solidFill>
                          <a:srgbClr val="595959"/>
                        </a:solidFill>
                        <a:effectLst/>
                        <a:latin typeface="Calibri" panose="020F0502020204030204" pitchFamily="34" charset="0"/>
                      </a:endParaRP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GB" sz="1400" b="0" i="0" u="none" strike="noStrike" dirty="0">
                          <a:solidFill>
                            <a:srgbClr val="595959"/>
                          </a:solidFill>
                          <a:effectLst/>
                          <a:latin typeface="Calibri" panose="020F0502020204030204" pitchFamily="34" charset="0"/>
                        </a:rPr>
                        <a:t>A1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dirty="0">
                          <a:solidFill>
                            <a:srgbClr val="595959"/>
                          </a:solidFill>
                          <a:effectLst/>
                          <a:latin typeface="Calibri" panose="020F0502020204030204" pitchFamily="34" charset="0"/>
                        </a:rPr>
                        <a:t>A2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A3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97028854"/>
                  </a:ext>
                </a:extLst>
              </a:tr>
              <a:tr h="918852">
                <a:tc gridSpan="3">
                  <a:txBody>
                    <a:bodyPr/>
                    <a:lstStyle/>
                    <a:p>
                      <a:pPr algn="ctr" fontAlgn="ctr"/>
                      <a:r>
                        <a:rPr lang="en-GB" sz="1400" b="0" i="0" u="none" strike="noStrike" dirty="0">
                          <a:solidFill>
                            <a:srgbClr val="595959"/>
                          </a:solidFill>
                          <a:effectLst/>
                          <a:latin typeface="Calibri" panose="020F0502020204030204" pitchFamily="34" charset="0"/>
                        </a:rPr>
                        <a:t>Kidney function stage </a:t>
                      </a:r>
                      <a:br>
                        <a:rPr lang="en-GB" sz="1400" b="0" i="0" u="none" strike="noStrike" dirty="0">
                          <a:solidFill>
                            <a:srgbClr val="595959"/>
                          </a:solidFill>
                          <a:effectLst/>
                          <a:latin typeface="Calibri" panose="020F0502020204030204" pitchFamily="34" charset="0"/>
                        </a:rPr>
                      </a:br>
                      <a:r>
                        <a:rPr lang="en-GB" sz="1400" b="0" i="0" u="none" strike="noStrike" dirty="0">
                          <a:solidFill>
                            <a:srgbClr val="595959"/>
                          </a:solidFill>
                          <a:effectLst/>
                          <a:latin typeface="Calibri" panose="020F0502020204030204" pitchFamily="34" charset="0"/>
                        </a:rPr>
                        <a:t>eGFR (ml/min/1.73m)</a:t>
                      </a:r>
                      <a:br>
                        <a:rPr lang="en-GB" sz="1400" b="0" i="0" u="none" strike="noStrike" dirty="0">
                          <a:solidFill>
                            <a:srgbClr val="595959"/>
                          </a:solidFill>
                          <a:effectLst/>
                          <a:latin typeface="Calibri" panose="020F0502020204030204" pitchFamily="34" charset="0"/>
                        </a:rPr>
                      </a:br>
                      <a:r>
                        <a:rPr lang="en-GB" sz="1400" b="0" i="0" u="none" strike="noStrike" dirty="0">
                          <a:solidFill>
                            <a:srgbClr val="595959"/>
                          </a:solidFill>
                          <a:effectLst/>
                          <a:latin typeface="Calibri" panose="020F0502020204030204" pitchFamily="34" charset="0"/>
                        </a:rPr>
                        <a:t>Description and range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algn="ctr" fontAlgn="ctr"/>
                      <a:r>
                        <a:rPr lang="en-GB" sz="1400" b="0" i="0" u="none" strike="noStrike" dirty="0" smtClean="0">
                          <a:solidFill>
                            <a:srgbClr val="595959"/>
                          </a:solidFill>
                          <a:effectLst/>
                          <a:latin typeface="Calibri" panose="020F0502020204030204" pitchFamily="34" charset="0"/>
                        </a:rPr>
                        <a:t>Normal to mild increase</a:t>
                      </a:r>
                      <a:br>
                        <a:rPr lang="en-GB" sz="1400" b="0" i="0" u="none" strike="noStrike" dirty="0" smtClean="0">
                          <a:solidFill>
                            <a:srgbClr val="595959"/>
                          </a:solidFill>
                          <a:effectLst/>
                          <a:latin typeface="Calibri" panose="020F0502020204030204" pitchFamily="34" charset="0"/>
                        </a:rPr>
                      </a:br>
                      <a:r>
                        <a:rPr lang="en-GB" sz="1400" b="0" i="0" u="none" strike="noStrike" dirty="0" smtClean="0">
                          <a:solidFill>
                            <a:srgbClr val="595959"/>
                          </a:solidFill>
                          <a:effectLst/>
                          <a:latin typeface="Calibri" panose="020F0502020204030204" pitchFamily="34" charset="0"/>
                        </a:rPr>
                        <a:t>&lt;30mg/g</a:t>
                      </a:r>
                      <a:endParaRPr lang="en-GB" sz="1400" b="0" i="0" u="none" strike="noStrike" dirty="0">
                        <a:solidFill>
                          <a:srgbClr val="595959"/>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dirty="0">
                          <a:solidFill>
                            <a:srgbClr val="595959"/>
                          </a:solidFill>
                          <a:effectLst/>
                          <a:latin typeface="Calibri" panose="020F0502020204030204" pitchFamily="34" charset="0"/>
                        </a:rPr>
                        <a:t>Moderate increase</a:t>
                      </a:r>
                      <a:br>
                        <a:rPr lang="en-GB" sz="1400" b="0" i="0" u="none" strike="noStrike" dirty="0">
                          <a:solidFill>
                            <a:srgbClr val="595959"/>
                          </a:solidFill>
                          <a:effectLst/>
                          <a:latin typeface="Calibri" panose="020F0502020204030204" pitchFamily="34" charset="0"/>
                        </a:rPr>
                      </a:br>
                      <a:r>
                        <a:rPr lang="en-GB" sz="1400" b="0" i="0" u="none" strike="noStrike" dirty="0">
                          <a:solidFill>
                            <a:srgbClr val="595959"/>
                          </a:solidFill>
                          <a:effectLst/>
                          <a:latin typeface="Calibri" panose="020F0502020204030204" pitchFamily="34" charset="0"/>
                        </a:rPr>
                        <a:t>30-300mg/g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dirty="0">
                          <a:solidFill>
                            <a:srgbClr val="595959"/>
                          </a:solidFill>
                          <a:effectLst/>
                          <a:latin typeface="Calibri" panose="020F0502020204030204" pitchFamily="34" charset="0"/>
                        </a:rPr>
                        <a:t>Severe increase</a:t>
                      </a:r>
                      <a:br>
                        <a:rPr lang="en-GB" sz="1400" b="0" i="0" u="none" strike="noStrike" dirty="0">
                          <a:solidFill>
                            <a:srgbClr val="595959"/>
                          </a:solidFill>
                          <a:effectLst/>
                          <a:latin typeface="Calibri" panose="020F0502020204030204" pitchFamily="34" charset="0"/>
                        </a:rPr>
                      </a:br>
                      <a:r>
                        <a:rPr lang="en-GB" sz="1400" b="0" i="0" u="none" strike="noStrike" dirty="0">
                          <a:solidFill>
                            <a:srgbClr val="595959"/>
                          </a:solidFill>
                          <a:effectLst/>
                          <a:latin typeface="Calibri" panose="020F0502020204030204" pitchFamily="34" charset="0"/>
                        </a:rPr>
                        <a:t>&gt;300mg/g</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752976369"/>
                  </a:ext>
                </a:extLst>
              </a:tr>
              <a:tr h="306284">
                <a:tc>
                  <a:txBody>
                    <a:bodyPr/>
                    <a:lstStyle/>
                    <a:p>
                      <a:pPr algn="ctr" fontAlgn="ctr"/>
                      <a:r>
                        <a:rPr lang="en-GB" sz="1400" b="0" i="0" u="none" strike="noStrike">
                          <a:solidFill>
                            <a:srgbClr val="595959"/>
                          </a:solidFill>
                          <a:effectLst/>
                          <a:latin typeface="Calibri" panose="020F0502020204030204" pitchFamily="34" charset="0"/>
                        </a:rPr>
                        <a:t>G1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dirty="0">
                          <a:solidFill>
                            <a:srgbClr val="595959"/>
                          </a:solidFill>
                          <a:effectLst/>
                          <a:latin typeface="Calibri" panose="020F0502020204030204" pitchFamily="34" charset="0"/>
                        </a:rPr>
                        <a:t>Normal or high</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≥90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0061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GB" sz="1100" b="0" i="0" u="none" strike="noStrike" dirty="0">
                          <a:solidFill>
                            <a:srgbClr val="9C65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GB" sz="1100" b="0" i="0" u="none" strike="noStrike">
                          <a:solidFill>
                            <a:srgbClr val="3F3F7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xmlns="" val="1529402846"/>
                  </a:ext>
                </a:extLst>
              </a:tr>
              <a:tr h="306284">
                <a:tc>
                  <a:txBody>
                    <a:bodyPr/>
                    <a:lstStyle/>
                    <a:p>
                      <a:pPr algn="ctr" fontAlgn="ctr"/>
                      <a:r>
                        <a:rPr lang="en-GB" sz="1400" b="0" i="0" u="none" strike="noStrike">
                          <a:solidFill>
                            <a:srgbClr val="595959"/>
                          </a:solidFill>
                          <a:effectLst/>
                          <a:latin typeface="Calibri" panose="020F0502020204030204" pitchFamily="34" charset="0"/>
                        </a:rPr>
                        <a:t>G2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Mild decrease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60-89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dirty="0">
                          <a:solidFill>
                            <a:srgbClr val="0061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FCE"/>
                    </a:solidFill>
                  </a:tcPr>
                </a:tc>
                <a:tc>
                  <a:txBody>
                    <a:bodyPr/>
                    <a:lstStyle/>
                    <a:p>
                      <a:pPr algn="ctr" fontAlgn="b"/>
                      <a:r>
                        <a:rPr lang="en-GB" sz="1100" b="0" i="0" u="none" strike="noStrike">
                          <a:solidFill>
                            <a:srgbClr val="9C65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GB" sz="1100" b="0" i="0" u="none" strike="noStrike" dirty="0">
                          <a:solidFill>
                            <a:srgbClr val="3F3F7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extLst>
                  <a:ext uri="{0D108BD9-81ED-4DB2-BD59-A6C34878D82A}">
                    <a16:rowId xmlns:a16="http://schemas.microsoft.com/office/drawing/2014/main" xmlns="" val="15769503"/>
                  </a:ext>
                </a:extLst>
              </a:tr>
              <a:tr h="306284">
                <a:tc>
                  <a:txBody>
                    <a:bodyPr/>
                    <a:lstStyle/>
                    <a:p>
                      <a:pPr algn="ctr" fontAlgn="ctr"/>
                      <a:r>
                        <a:rPr lang="en-GB" sz="1400" b="0" i="0" u="none" strike="noStrike">
                          <a:solidFill>
                            <a:srgbClr val="595959"/>
                          </a:solidFill>
                          <a:effectLst/>
                          <a:latin typeface="Calibri" panose="020F0502020204030204" pitchFamily="34" charset="0"/>
                        </a:rPr>
                        <a:t>G3a</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Mild to moderate decrease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45-59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9C65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ctr" fontAlgn="b"/>
                      <a:r>
                        <a:rPr lang="en-GB" sz="1100" b="0" i="0" u="none" strike="noStrike">
                          <a:solidFill>
                            <a:srgbClr val="3F3F7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1100" b="0" i="0" u="none" strike="noStrike">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xmlns="" val="1934480050"/>
                  </a:ext>
                </a:extLst>
              </a:tr>
              <a:tr h="306284">
                <a:tc>
                  <a:txBody>
                    <a:bodyPr/>
                    <a:lstStyle/>
                    <a:p>
                      <a:pPr algn="ctr" fontAlgn="ctr"/>
                      <a:r>
                        <a:rPr lang="en-GB" sz="1400" b="0" i="0" u="none" strike="noStrike">
                          <a:solidFill>
                            <a:srgbClr val="595959"/>
                          </a:solidFill>
                          <a:effectLst/>
                          <a:latin typeface="Calibri" panose="020F0502020204030204" pitchFamily="34" charset="0"/>
                        </a:rPr>
                        <a:t>G3b</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Moderate to severe decrease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30-44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3F3F7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b"/>
                      <a:r>
                        <a:rPr lang="en-GB" sz="1100" b="0" i="0" u="none" strike="noStrike">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GB" sz="1100" b="0" i="0" u="none" strike="noStrike" dirty="0">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xmlns="" val="242966281"/>
                  </a:ext>
                </a:extLst>
              </a:tr>
              <a:tr h="306284">
                <a:tc>
                  <a:txBody>
                    <a:bodyPr/>
                    <a:lstStyle/>
                    <a:p>
                      <a:pPr algn="ctr" fontAlgn="ctr"/>
                      <a:r>
                        <a:rPr lang="en-GB" sz="1400" b="0" i="0" u="none" strike="noStrike">
                          <a:solidFill>
                            <a:srgbClr val="595959"/>
                          </a:solidFill>
                          <a:effectLst/>
                          <a:latin typeface="Calibri" panose="020F0502020204030204" pitchFamily="34" charset="0"/>
                        </a:rPr>
                        <a:t>G4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Severe decrease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15-29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GB" sz="1100" b="0" i="0" u="none" strike="noStrike">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GB" sz="1100" b="0" i="0" u="none" strike="noStrike">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xmlns="" val="2130987320"/>
                  </a:ext>
                </a:extLst>
              </a:tr>
              <a:tr h="306284">
                <a:tc>
                  <a:txBody>
                    <a:bodyPr/>
                    <a:lstStyle/>
                    <a:p>
                      <a:pPr algn="ctr" fontAlgn="ctr"/>
                      <a:r>
                        <a:rPr lang="en-GB" sz="1400" b="0" i="0" u="none" strike="noStrike" dirty="0">
                          <a:solidFill>
                            <a:srgbClr val="595959"/>
                          </a:solidFill>
                          <a:effectLst/>
                          <a:latin typeface="Calibri" panose="020F0502020204030204" pitchFamily="34" charset="0"/>
                        </a:rPr>
                        <a:t>G5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a:solidFill>
                            <a:srgbClr val="595959"/>
                          </a:solidFill>
                          <a:effectLst/>
                          <a:latin typeface="Calibri" panose="020F0502020204030204" pitchFamily="34" charset="0"/>
                        </a:rPr>
                        <a:t>Kidney failure</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400" b="0" i="0" u="none" strike="noStrike" dirty="0">
                          <a:solidFill>
                            <a:srgbClr val="595959"/>
                          </a:solidFill>
                          <a:effectLst/>
                          <a:latin typeface="Calibri" panose="020F0502020204030204" pitchFamily="34" charset="0"/>
                        </a:rPr>
                        <a:t>&lt;15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GB" sz="1100" b="0" i="0" u="none" strike="noStrike">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GB" sz="1100" b="0" i="0" u="none" strike="noStrike">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tc>
                  <a:txBody>
                    <a:bodyPr/>
                    <a:lstStyle/>
                    <a:p>
                      <a:pPr algn="ctr" fontAlgn="b"/>
                      <a:r>
                        <a:rPr lang="en-GB" sz="1100" b="0" i="0" u="none" strike="noStrike" dirty="0">
                          <a:solidFill>
                            <a:srgbClr val="9C0006"/>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xmlns="" val="1799546005"/>
                  </a:ext>
                </a:extLst>
              </a:tr>
            </a:tbl>
          </a:graphicData>
        </a:graphic>
      </p:graphicFrame>
      <p:sp>
        <p:nvSpPr>
          <p:cNvPr id="6" name="Text Placeholder 12"/>
          <p:cNvSpPr txBox="1">
            <a:spLocks/>
          </p:cNvSpPr>
          <p:nvPr/>
        </p:nvSpPr>
        <p:spPr>
          <a:xfrm>
            <a:off x="340430" y="1073645"/>
            <a:ext cx="7837714" cy="823912"/>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1600" dirty="0" smtClean="0">
                <a:solidFill>
                  <a:schemeClr val="tx1">
                    <a:lumMod val="65000"/>
                    <a:lumOff val="35000"/>
                  </a:schemeClr>
                </a:solidFill>
              </a:rPr>
              <a:t>Prognosis of CKD by </a:t>
            </a:r>
            <a:r>
              <a:rPr lang="en-GB" sz="1600" dirty="0" err="1" smtClean="0">
                <a:solidFill>
                  <a:schemeClr val="tx1">
                    <a:lumMod val="65000"/>
                    <a:lumOff val="35000"/>
                  </a:schemeClr>
                </a:solidFill>
              </a:rPr>
              <a:t>eGFR</a:t>
            </a:r>
            <a:r>
              <a:rPr lang="en-GB" sz="1600" dirty="0" smtClean="0">
                <a:solidFill>
                  <a:schemeClr val="tx1">
                    <a:lumMod val="65000"/>
                    <a:lumOff val="35000"/>
                  </a:schemeClr>
                </a:solidFill>
              </a:rPr>
              <a:t> and proteinuria categories</a:t>
            </a:r>
            <a:endParaRPr lang="en-GB" sz="1600" dirty="0">
              <a:solidFill>
                <a:schemeClr val="tx1">
                  <a:lumMod val="65000"/>
                  <a:lumOff val="35000"/>
                </a:schemeClr>
              </a:solidFill>
            </a:endParaRPr>
          </a:p>
        </p:txBody>
      </p:sp>
      <p:sp>
        <p:nvSpPr>
          <p:cNvPr id="7" name="Rectangle 6"/>
          <p:cNvSpPr/>
          <p:nvPr/>
        </p:nvSpPr>
        <p:spPr>
          <a:xfrm rot="5400000">
            <a:off x="1235354" y="-835563"/>
            <a:ext cx="133331" cy="1748013"/>
          </a:xfrm>
          <a:prstGeom prst="rect">
            <a:avLst/>
          </a:prstGeom>
          <a:solidFill>
            <a:srgbClr val="025B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476923553"/>
              </p:ext>
            </p:extLst>
          </p:nvPr>
        </p:nvGraphicFramePr>
        <p:xfrm>
          <a:off x="6352673" y="3785643"/>
          <a:ext cx="2208463" cy="604546"/>
        </p:xfrm>
        <a:graphic>
          <a:graphicData uri="http://schemas.openxmlformats.org/drawingml/2006/table">
            <a:tbl>
              <a:tblPr/>
              <a:tblGrid>
                <a:gridCol w="2208463"/>
              </a:tblGrid>
              <a:tr h="604546">
                <a:tc>
                  <a:txBody>
                    <a:bodyPr/>
                    <a:lstStyle/>
                    <a:p>
                      <a:endParaRPr lang="en-US" dirty="0"/>
                    </a:p>
                  </a:txBody>
                  <a:tcPr>
                    <a:lnL w="57150" cmpd="sng">
                      <a:solidFill>
                        <a:srgbClr val="FF0000"/>
                      </a:solidFill>
                      <a:prstDash val="sysDash"/>
                    </a:lnL>
                    <a:lnR w="57150" cmpd="sng">
                      <a:solidFill>
                        <a:srgbClr val="FF0000"/>
                      </a:solidFill>
                      <a:prstDash val="sysDash"/>
                    </a:lnR>
                    <a:lnT w="57150" cmpd="sng">
                      <a:solidFill>
                        <a:srgbClr val="FF0000"/>
                      </a:solidFill>
                      <a:prstDash val="sysDash"/>
                    </a:lnT>
                    <a:lnB w="57150" cmpd="sng">
                      <a:solidFill>
                        <a:srgbClr val="FF0000"/>
                      </a:solidFill>
                      <a:prstDash val="sysDash"/>
                    </a:lnB>
                  </a:tcPr>
                </a:tc>
              </a:tr>
            </a:tbl>
          </a:graphicData>
        </a:graphic>
      </p:graphicFrame>
      <p:sp>
        <p:nvSpPr>
          <p:cNvPr id="8" name="Rectangle 7"/>
          <p:cNvSpPr/>
          <p:nvPr/>
        </p:nvSpPr>
        <p:spPr>
          <a:xfrm>
            <a:off x="357223" y="5751098"/>
            <a:ext cx="6449977" cy="430887"/>
          </a:xfrm>
          <a:prstGeom prst="rect">
            <a:avLst/>
          </a:prstGeom>
        </p:spPr>
        <p:txBody>
          <a:bodyPr wrap="square">
            <a:spAutoFit/>
          </a:bodyPr>
          <a:lstStyle/>
          <a:p>
            <a:r>
              <a:rPr lang="en-GB" sz="1100" dirty="0">
                <a:solidFill>
                  <a:srgbClr val="595959"/>
                </a:solidFill>
                <a:latin typeface="Calibri" panose="020F0502020204030204" pitchFamily="34" charset="0"/>
                <a:ea typeface="Calibri" panose="020F0502020204030204" pitchFamily="34" charset="0"/>
                <a:cs typeface="Calibri" panose="020F0502020204030204" pitchFamily="34" charset="0"/>
              </a:rPr>
              <a:t>Kidney Disease: Improving Global Outcomes (KDIGO) CKD Work Group. KDIGO 2012 Clinical Practice Guideline for the Evaluation and Management of Chronic Kidney Disease. Kidney </a:t>
            </a:r>
            <a:r>
              <a:rPr lang="en-GB" sz="1100" dirty="0" err="1">
                <a:solidFill>
                  <a:srgbClr val="595959"/>
                </a:solidFill>
                <a:latin typeface="Calibri" panose="020F0502020204030204" pitchFamily="34" charset="0"/>
                <a:ea typeface="Calibri" panose="020F0502020204030204" pitchFamily="34" charset="0"/>
                <a:cs typeface="Calibri" panose="020F0502020204030204" pitchFamily="34" charset="0"/>
              </a:rPr>
              <a:t>Int</a:t>
            </a:r>
            <a:r>
              <a:rPr lang="en-GB" sz="1100" dirty="0">
                <a:solidFill>
                  <a:srgbClr val="595959"/>
                </a:solidFill>
                <a:latin typeface="Calibri" panose="020F0502020204030204" pitchFamily="34" charset="0"/>
                <a:ea typeface="Calibri" panose="020F0502020204030204" pitchFamily="34" charset="0"/>
                <a:cs typeface="Calibri" panose="020F0502020204030204" pitchFamily="34" charset="0"/>
              </a:rPr>
              <a:t> Suppl. 2013;3(1):1–150</a:t>
            </a:r>
            <a:endParaRPr lang="en-GB" sz="1100" dirty="0">
              <a:solidFill>
                <a:srgbClr val="595959"/>
              </a:solidFill>
            </a:endParaRPr>
          </a:p>
        </p:txBody>
      </p:sp>
      <p:sp>
        <p:nvSpPr>
          <p:cNvPr id="9" name="Rectangle 8"/>
          <p:cNvSpPr/>
          <p:nvPr/>
        </p:nvSpPr>
        <p:spPr>
          <a:xfrm>
            <a:off x="-1" y="5751098"/>
            <a:ext cx="9144001" cy="1106901"/>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257197" y="6127240"/>
            <a:ext cx="8823783" cy="369332"/>
          </a:xfrm>
          <a:prstGeom prst="rect">
            <a:avLst/>
          </a:prstGeom>
          <a:noFill/>
        </p:spPr>
        <p:txBody>
          <a:bodyPr wrap="square" rtlCol="0">
            <a:spAutoFit/>
          </a:bodyPr>
          <a:lstStyle/>
          <a:p>
            <a:pPr lvl="1" defTabSz="914400">
              <a:defRPr/>
            </a:pPr>
            <a:r>
              <a:rPr lang="en-GB" dirty="0">
                <a:solidFill>
                  <a:srgbClr val="FFFFFF"/>
                </a:solidFill>
              </a:rPr>
              <a:t>There are people in the top right hand corner of the heat map that we are ‘missing’</a:t>
            </a:r>
          </a:p>
        </p:txBody>
      </p:sp>
    </p:spTree>
    <p:extLst>
      <p:ext uri="{BB962C8B-B14F-4D97-AF65-F5344CB8AC3E}">
        <p14:creationId xmlns:p14="http://schemas.microsoft.com/office/powerpoint/2010/main" val="316022896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62040" y="163346"/>
            <a:ext cx="2074760" cy="711543"/>
          </a:xfrm>
        </p:spPr>
        <p:txBody>
          <a:bodyPr/>
          <a:lstStyle/>
          <a:p>
            <a:pPr algn="l"/>
            <a:r>
              <a:rPr lang="en-GB" sz="3600" b="1" smtClean="0">
                <a:solidFill>
                  <a:srgbClr val="0C6AA2"/>
                </a:solidFill>
              </a:rPr>
              <a:t>Findings</a:t>
            </a:r>
            <a:endParaRPr lang="en-GB" sz="3600" b="1" dirty="0">
              <a:solidFill>
                <a:srgbClr val="0C6AA2"/>
              </a:solidFill>
            </a:endParaRPr>
          </a:p>
        </p:txBody>
      </p:sp>
      <p:sp>
        <p:nvSpPr>
          <p:cNvPr id="9" name="Rectangle 8"/>
          <p:cNvSpPr/>
          <p:nvPr/>
        </p:nvSpPr>
        <p:spPr>
          <a:xfrm rot="5400000">
            <a:off x="1147771" y="-835563"/>
            <a:ext cx="133331" cy="1748013"/>
          </a:xfrm>
          <a:prstGeom prst="rect">
            <a:avLst/>
          </a:prstGeom>
          <a:solidFill>
            <a:srgbClr val="025B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11" name="TextBox 10"/>
          <p:cNvSpPr txBox="1"/>
          <p:nvPr/>
        </p:nvSpPr>
        <p:spPr>
          <a:xfrm>
            <a:off x="2328450" y="985866"/>
            <a:ext cx="1948510" cy="338554"/>
          </a:xfrm>
          <a:prstGeom prst="rect">
            <a:avLst/>
          </a:prstGeom>
          <a:noFill/>
        </p:spPr>
        <p:txBody>
          <a:bodyPr wrap="square" rtlCol="0">
            <a:spAutoFit/>
          </a:bodyPr>
          <a:lstStyle/>
          <a:p>
            <a:r>
              <a:rPr lang="en-US" sz="1600" dirty="0" smtClean="0">
                <a:solidFill>
                  <a:srgbClr val="595959"/>
                </a:solidFill>
              </a:rPr>
              <a:t>With CKD </a:t>
            </a:r>
            <a:r>
              <a:rPr lang="en-US" sz="1600" b="1" dirty="0" smtClean="0">
                <a:solidFill>
                  <a:srgbClr val="0C6AA2"/>
                </a:solidFill>
              </a:rPr>
              <a:t>Stage 3:</a:t>
            </a:r>
          </a:p>
        </p:txBody>
      </p:sp>
      <p:sp>
        <p:nvSpPr>
          <p:cNvPr id="14" name="TextBox 13"/>
          <p:cNvSpPr txBox="1"/>
          <p:nvPr/>
        </p:nvSpPr>
        <p:spPr>
          <a:xfrm>
            <a:off x="2328450" y="1221354"/>
            <a:ext cx="4034538" cy="461665"/>
          </a:xfrm>
          <a:prstGeom prst="rect">
            <a:avLst/>
          </a:prstGeom>
          <a:noFill/>
        </p:spPr>
        <p:txBody>
          <a:bodyPr wrap="square" rtlCol="0">
            <a:spAutoFit/>
          </a:bodyPr>
          <a:lstStyle/>
          <a:p>
            <a:r>
              <a:rPr lang="en-US" sz="2400" dirty="0">
                <a:solidFill>
                  <a:srgbClr val="0C6AA2"/>
                </a:solidFill>
              </a:rPr>
              <a:t>36 unplanned </a:t>
            </a:r>
            <a:r>
              <a:rPr lang="en-US" sz="1600" dirty="0">
                <a:solidFill>
                  <a:srgbClr val="595959"/>
                </a:solidFill>
              </a:rPr>
              <a:t>admissions annually </a:t>
            </a:r>
          </a:p>
        </p:txBody>
      </p:sp>
      <p:sp>
        <p:nvSpPr>
          <p:cNvPr id="19" name="TextBox 18"/>
          <p:cNvSpPr txBox="1"/>
          <p:nvPr/>
        </p:nvSpPr>
        <p:spPr>
          <a:xfrm>
            <a:off x="7042312" y="259336"/>
            <a:ext cx="1824598" cy="615553"/>
          </a:xfrm>
          <a:prstGeom prst="rect">
            <a:avLst/>
          </a:prstGeom>
          <a:noFill/>
        </p:spPr>
        <p:txBody>
          <a:bodyPr wrap="square" rtlCol="0">
            <a:spAutoFit/>
          </a:bodyPr>
          <a:lstStyle/>
          <a:p>
            <a:r>
              <a:rPr lang="en-US" sz="1600" dirty="0">
                <a:solidFill>
                  <a:srgbClr val="595959"/>
                </a:solidFill>
              </a:rPr>
              <a:t>F</a:t>
            </a:r>
            <a:r>
              <a:rPr lang="en-US" sz="1600" dirty="0" smtClean="0">
                <a:solidFill>
                  <a:srgbClr val="595959"/>
                </a:solidFill>
              </a:rPr>
              <a:t>indings for every </a:t>
            </a:r>
          </a:p>
          <a:p>
            <a:r>
              <a:rPr lang="en-US" b="1" dirty="0" smtClean="0">
                <a:solidFill>
                  <a:srgbClr val="0C6AA2"/>
                </a:solidFill>
              </a:rPr>
              <a:t>100 Patients</a:t>
            </a:r>
            <a:endParaRPr lang="en-US" b="1" dirty="0">
              <a:solidFill>
                <a:srgbClr val="0C6AA2"/>
              </a:solidFill>
            </a:endParaRPr>
          </a:p>
        </p:txBody>
      </p:sp>
      <p:pic>
        <p:nvPicPr>
          <p:cNvPr id="20" name="Picture 19" descr="CKD Illustration Option-03.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22415" y="259336"/>
            <a:ext cx="250516" cy="615553"/>
          </a:xfrm>
          <a:prstGeom prst="rect">
            <a:avLst/>
          </a:prstGeom>
        </p:spPr>
      </p:pic>
      <p:sp>
        <p:nvSpPr>
          <p:cNvPr id="21" name="Rectangle 20"/>
          <p:cNvSpPr/>
          <p:nvPr/>
        </p:nvSpPr>
        <p:spPr>
          <a:xfrm rot="5400000">
            <a:off x="6433659" y="574472"/>
            <a:ext cx="518567" cy="82269"/>
          </a:xfrm>
          <a:prstGeom prst="rect">
            <a:avLst/>
          </a:prstGeom>
          <a:solidFill>
            <a:srgbClr val="005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2" name="Rectangle 21"/>
          <p:cNvSpPr/>
          <p:nvPr/>
        </p:nvSpPr>
        <p:spPr>
          <a:xfrm rot="5400000">
            <a:off x="8566492" y="574472"/>
            <a:ext cx="518567" cy="82269"/>
          </a:xfrm>
          <a:prstGeom prst="rect">
            <a:avLst/>
          </a:prstGeom>
          <a:solidFill>
            <a:srgbClr val="005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88443" y="1683019"/>
            <a:ext cx="5324856" cy="3947160"/>
          </a:xfrm>
          <a:prstGeom prst="rect">
            <a:avLst/>
          </a:prstGeom>
        </p:spPr>
      </p:pic>
    </p:spTree>
    <p:extLst>
      <p:ext uri="{BB962C8B-B14F-4D97-AF65-F5344CB8AC3E}">
        <p14:creationId xmlns:p14="http://schemas.microsoft.com/office/powerpoint/2010/main" val="766506179"/>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1"/>
                                        </p:tgtEl>
                                      </p:cBhvr>
                                    </p:animEffect>
                                    <p:animScale>
                                      <p:cBhvr>
                                        <p:cTn id="7" dur="250" autoRev="1" fill="hold"/>
                                        <p:tgtEl>
                                          <p:spTgt spid="21"/>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20"/>
                                        </p:tgtEl>
                                      </p:cBhvr>
                                    </p:animEffect>
                                    <p:animScale>
                                      <p:cBhvr>
                                        <p:cTn id="10" dur="250" autoRev="1" fill="hold"/>
                                        <p:tgtEl>
                                          <p:spTgt spid="20"/>
                                        </p:tgtEl>
                                      </p:cBhvr>
                                      <p:by x="105000" y="105000"/>
                                    </p:animScale>
                                  </p:childTnLst>
                                </p:cTn>
                              </p:par>
                              <p:par>
                                <p:cTn id="11" presetID="26" presetClass="emph" presetSubtype="0" fill="hold" grpId="0" nodeType="withEffect">
                                  <p:stCondLst>
                                    <p:cond delay="0"/>
                                  </p:stCondLst>
                                  <p:childTnLst>
                                    <p:animEffect transition="out" filter="fade">
                                      <p:cBhvr>
                                        <p:cTn id="12" dur="500" tmFilter="0, 0; .2, .5; .8, .5; 1, 0"/>
                                        <p:tgtEl>
                                          <p:spTgt spid="19"/>
                                        </p:tgtEl>
                                      </p:cBhvr>
                                    </p:animEffect>
                                    <p:animScale>
                                      <p:cBhvr>
                                        <p:cTn id="13" dur="250" autoRev="1" fill="hold"/>
                                        <p:tgtEl>
                                          <p:spTgt spid="19"/>
                                        </p:tgtEl>
                                      </p:cBhvr>
                                      <p:by x="105000" y="105000"/>
                                    </p:animScale>
                                  </p:childTnLst>
                                </p:cTn>
                              </p:par>
                              <p:par>
                                <p:cTn id="14" presetID="26" presetClass="emph" presetSubtype="0" fill="hold" grpId="0" nodeType="withEffect">
                                  <p:stCondLst>
                                    <p:cond delay="0"/>
                                  </p:stCondLst>
                                  <p:childTnLst>
                                    <p:animEffect transition="out" filter="fade">
                                      <p:cBhvr>
                                        <p:cTn id="15" dur="500" tmFilter="0, 0; .2, .5; .8, .5; 1, 0"/>
                                        <p:tgtEl>
                                          <p:spTgt spid="22"/>
                                        </p:tgtEl>
                                      </p:cBhvr>
                                    </p:animEffect>
                                    <p:animScale>
                                      <p:cBhvr>
                                        <p:cTn id="16" dur="250" autoRev="1" fill="hold"/>
                                        <p:tgtEl>
                                          <p:spTgt spid="22"/>
                                        </p:tgtEl>
                                      </p:cBhvr>
                                      <p:by x="105000" y="105000"/>
                                    </p:animScale>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9" grpId="0"/>
      <p:bldP spid="21" grpId="0" animBg="1"/>
      <p:bldP spid="2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62040" y="163346"/>
            <a:ext cx="2074760" cy="711543"/>
          </a:xfrm>
        </p:spPr>
        <p:txBody>
          <a:bodyPr/>
          <a:lstStyle/>
          <a:p>
            <a:pPr algn="l"/>
            <a:r>
              <a:rPr lang="en-GB" sz="3600" b="1" dirty="0" smtClean="0">
                <a:solidFill>
                  <a:srgbClr val="0C6AA2"/>
                </a:solidFill>
              </a:rPr>
              <a:t>Findings</a:t>
            </a:r>
            <a:endParaRPr lang="en-GB" sz="3600" b="1" dirty="0">
              <a:solidFill>
                <a:srgbClr val="0C6AA2"/>
              </a:solidFill>
            </a:endParaRPr>
          </a:p>
        </p:txBody>
      </p:sp>
      <p:sp>
        <p:nvSpPr>
          <p:cNvPr id="9" name="Rectangle 8"/>
          <p:cNvSpPr/>
          <p:nvPr/>
        </p:nvSpPr>
        <p:spPr>
          <a:xfrm rot="5400000">
            <a:off x="1147771" y="-835563"/>
            <a:ext cx="133331" cy="1748013"/>
          </a:xfrm>
          <a:prstGeom prst="rect">
            <a:avLst/>
          </a:prstGeom>
          <a:solidFill>
            <a:srgbClr val="025B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11" name="TextBox 10"/>
          <p:cNvSpPr txBox="1"/>
          <p:nvPr/>
        </p:nvSpPr>
        <p:spPr>
          <a:xfrm>
            <a:off x="2328450" y="985866"/>
            <a:ext cx="1948510" cy="338554"/>
          </a:xfrm>
          <a:prstGeom prst="rect">
            <a:avLst/>
          </a:prstGeom>
          <a:noFill/>
        </p:spPr>
        <p:txBody>
          <a:bodyPr wrap="square" rtlCol="0">
            <a:spAutoFit/>
          </a:bodyPr>
          <a:lstStyle/>
          <a:p>
            <a:r>
              <a:rPr lang="en-US" sz="1600" dirty="0" smtClean="0">
                <a:solidFill>
                  <a:srgbClr val="595959"/>
                </a:solidFill>
              </a:rPr>
              <a:t>With CKD </a:t>
            </a:r>
            <a:r>
              <a:rPr lang="en-US" sz="1600" b="1" dirty="0" smtClean="0">
                <a:solidFill>
                  <a:srgbClr val="0C6AA2"/>
                </a:solidFill>
              </a:rPr>
              <a:t>Stage 3:</a:t>
            </a:r>
          </a:p>
        </p:txBody>
      </p:sp>
      <p:sp>
        <p:nvSpPr>
          <p:cNvPr id="14" name="TextBox 13"/>
          <p:cNvSpPr txBox="1"/>
          <p:nvPr/>
        </p:nvSpPr>
        <p:spPr>
          <a:xfrm>
            <a:off x="2328450" y="1221354"/>
            <a:ext cx="4034538" cy="461665"/>
          </a:xfrm>
          <a:prstGeom prst="rect">
            <a:avLst/>
          </a:prstGeom>
          <a:noFill/>
        </p:spPr>
        <p:txBody>
          <a:bodyPr wrap="square" rtlCol="0">
            <a:spAutoFit/>
          </a:bodyPr>
          <a:lstStyle/>
          <a:p>
            <a:r>
              <a:rPr lang="en-US" sz="2400" dirty="0">
                <a:solidFill>
                  <a:srgbClr val="0C6AA2"/>
                </a:solidFill>
              </a:rPr>
              <a:t>36 unplanned </a:t>
            </a:r>
            <a:r>
              <a:rPr lang="en-US" sz="1600" dirty="0">
                <a:solidFill>
                  <a:srgbClr val="595959"/>
                </a:solidFill>
              </a:rPr>
              <a:t>admissions annually </a:t>
            </a:r>
          </a:p>
        </p:txBody>
      </p:sp>
      <p:sp>
        <p:nvSpPr>
          <p:cNvPr id="19" name="TextBox 18"/>
          <p:cNvSpPr txBox="1"/>
          <p:nvPr/>
        </p:nvSpPr>
        <p:spPr>
          <a:xfrm>
            <a:off x="7042312" y="259336"/>
            <a:ext cx="1824598" cy="615553"/>
          </a:xfrm>
          <a:prstGeom prst="rect">
            <a:avLst/>
          </a:prstGeom>
          <a:noFill/>
        </p:spPr>
        <p:txBody>
          <a:bodyPr wrap="square" rtlCol="0">
            <a:spAutoFit/>
          </a:bodyPr>
          <a:lstStyle/>
          <a:p>
            <a:r>
              <a:rPr lang="en-US" sz="1600" dirty="0">
                <a:solidFill>
                  <a:srgbClr val="595959"/>
                </a:solidFill>
              </a:rPr>
              <a:t>F</a:t>
            </a:r>
            <a:r>
              <a:rPr lang="en-US" sz="1600" dirty="0" smtClean="0">
                <a:solidFill>
                  <a:srgbClr val="595959"/>
                </a:solidFill>
              </a:rPr>
              <a:t>indings for every </a:t>
            </a:r>
          </a:p>
          <a:p>
            <a:r>
              <a:rPr lang="en-US" b="1" dirty="0" smtClean="0">
                <a:solidFill>
                  <a:srgbClr val="0C6AA2"/>
                </a:solidFill>
              </a:rPr>
              <a:t>100 Patients</a:t>
            </a:r>
            <a:endParaRPr lang="en-US" b="1" dirty="0">
              <a:solidFill>
                <a:srgbClr val="0C6AA2"/>
              </a:solidFill>
            </a:endParaRPr>
          </a:p>
        </p:txBody>
      </p:sp>
      <p:pic>
        <p:nvPicPr>
          <p:cNvPr id="20" name="Picture 19" descr="CKD Illustration Option-03.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22415" y="259336"/>
            <a:ext cx="250516" cy="615553"/>
          </a:xfrm>
          <a:prstGeom prst="rect">
            <a:avLst/>
          </a:prstGeom>
        </p:spPr>
      </p:pic>
      <p:sp>
        <p:nvSpPr>
          <p:cNvPr id="21" name="Rectangle 20"/>
          <p:cNvSpPr/>
          <p:nvPr/>
        </p:nvSpPr>
        <p:spPr>
          <a:xfrm rot="5400000">
            <a:off x="6433659" y="574472"/>
            <a:ext cx="518567" cy="82269"/>
          </a:xfrm>
          <a:prstGeom prst="rect">
            <a:avLst/>
          </a:prstGeom>
          <a:solidFill>
            <a:srgbClr val="005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2" name="Rectangle 21"/>
          <p:cNvSpPr/>
          <p:nvPr/>
        </p:nvSpPr>
        <p:spPr>
          <a:xfrm rot="5400000">
            <a:off x="8566492" y="574472"/>
            <a:ext cx="518567" cy="82269"/>
          </a:xfrm>
          <a:prstGeom prst="rect">
            <a:avLst/>
          </a:prstGeom>
          <a:solidFill>
            <a:srgbClr val="005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88443" y="1683019"/>
            <a:ext cx="5324856" cy="3947160"/>
          </a:xfrm>
          <a:prstGeom prst="rect">
            <a:avLst/>
          </a:prstGeom>
        </p:spPr>
      </p:pic>
      <p:sp>
        <p:nvSpPr>
          <p:cNvPr id="12" name="Rectangle 11"/>
          <p:cNvSpPr/>
          <p:nvPr/>
        </p:nvSpPr>
        <p:spPr>
          <a:xfrm>
            <a:off x="-1" y="5751098"/>
            <a:ext cx="9144001" cy="1106901"/>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189860" y="5963085"/>
            <a:ext cx="7304534" cy="646331"/>
          </a:xfrm>
          <a:prstGeom prst="rect">
            <a:avLst/>
          </a:prstGeom>
          <a:noFill/>
        </p:spPr>
        <p:txBody>
          <a:bodyPr wrap="square" rtlCol="0">
            <a:spAutoFit/>
          </a:bodyPr>
          <a:lstStyle/>
          <a:p>
            <a:pPr lvl="0" defTabSz="914400">
              <a:defRPr/>
            </a:pPr>
            <a:r>
              <a:rPr lang="en-GB" dirty="0">
                <a:solidFill>
                  <a:schemeClr val="bg1"/>
                </a:solidFill>
              </a:rPr>
              <a:t>People with more severe CKD are more likely to have an unplanned admission to hospital.</a:t>
            </a:r>
          </a:p>
        </p:txBody>
      </p:sp>
    </p:spTree>
    <p:extLst>
      <p:ext uri="{BB962C8B-B14F-4D97-AF65-F5344CB8AC3E}">
        <p14:creationId xmlns:p14="http://schemas.microsoft.com/office/powerpoint/2010/main" val="185079319"/>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62040" y="163346"/>
            <a:ext cx="2074760" cy="711543"/>
          </a:xfrm>
        </p:spPr>
        <p:txBody>
          <a:bodyPr/>
          <a:lstStyle/>
          <a:p>
            <a:pPr algn="l"/>
            <a:r>
              <a:rPr lang="en-GB" sz="3600" b="1" dirty="0" smtClean="0">
                <a:solidFill>
                  <a:srgbClr val="0C6AA2"/>
                </a:solidFill>
              </a:rPr>
              <a:t>Findings</a:t>
            </a:r>
            <a:endParaRPr lang="en-GB" sz="3600" b="1" dirty="0">
              <a:solidFill>
                <a:srgbClr val="0C6AA2"/>
              </a:solidFill>
            </a:endParaRPr>
          </a:p>
        </p:txBody>
      </p:sp>
      <p:sp>
        <p:nvSpPr>
          <p:cNvPr id="9" name="Rectangle 8"/>
          <p:cNvSpPr/>
          <p:nvPr/>
        </p:nvSpPr>
        <p:spPr>
          <a:xfrm rot="5400000">
            <a:off x="1147771" y="-835563"/>
            <a:ext cx="133331" cy="1748013"/>
          </a:xfrm>
          <a:prstGeom prst="rect">
            <a:avLst/>
          </a:prstGeom>
          <a:solidFill>
            <a:srgbClr val="025B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12" name="TextBox 11"/>
          <p:cNvSpPr txBox="1"/>
          <p:nvPr/>
        </p:nvSpPr>
        <p:spPr>
          <a:xfrm>
            <a:off x="2267109" y="1232788"/>
            <a:ext cx="3563309" cy="338554"/>
          </a:xfrm>
          <a:prstGeom prst="rect">
            <a:avLst/>
          </a:prstGeom>
          <a:noFill/>
        </p:spPr>
        <p:txBody>
          <a:bodyPr wrap="square" rtlCol="0">
            <a:spAutoFit/>
          </a:bodyPr>
          <a:lstStyle/>
          <a:p>
            <a:r>
              <a:rPr lang="en-US" sz="1600" dirty="0" smtClean="0">
                <a:solidFill>
                  <a:srgbClr val="595959"/>
                </a:solidFill>
              </a:rPr>
              <a:t>With CKD </a:t>
            </a:r>
            <a:r>
              <a:rPr lang="en-US" sz="1600" b="1" dirty="0" smtClean="0">
                <a:solidFill>
                  <a:srgbClr val="0C6AA2"/>
                </a:solidFill>
              </a:rPr>
              <a:t>Stage 4:</a:t>
            </a:r>
            <a:endParaRPr lang="en-US" sz="1600" b="1" dirty="0">
              <a:solidFill>
                <a:srgbClr val="0C6AA2"/>
              </a:solidFill>
            </a:endParaRPr>
          </a:p>
        </p:txBody>
      </p:sp>
      <p:sp>
        <p:nvSpPr>
          <p:cNvPr id="15" name="TextBox 14"/>
          <p:cNvSpPr txBox="1"/>
          <p:nvPr/>
        </p:nvSpPr>
        <p:spPr>
          <a:xfrm>
            <a:off x="2267109" y="1468276"/>
            <a:ext cx="3670982" cy="461665"/>
          </a:xfrm>
          <a:prstGeom prst="rect">
            <a:avLst/>
          </a:prstGeom>
          <a:noFill/>
        </p:spPr>
        <p:txBody>
          <a:bodyPr wrap="square" rtlCol="0">
            <a:spAutoFit/>
          </a:bodyPr>
          <a:lstStyle/>
          <a:p>
            <a:r>
              <a:rPr lang="en-US" sz="2400" dirty="0" smtClean="0">
                <a:solidFill>
                  <a:srgbClr val="0C6AA2"/>
                </a:solidFill>
              </a:rPr>
              <a:t>75 </a:t>
            </a:r>
            <a:r>
              <a:rPr lang="en-US" sz="2400" dirty="0">
                <a:solidFill>
                  <a:srgbClr val="0C6AA2"/>
                </a:solidFill>
              </a:rPr>
              <a:t>unplanned </a:t>
            </a:r>
            <a:r>
              <a:rPr lang="en-US" sz="1600" dirty="0">
                <a:solidFill>
                  <a:srgbClr val="595959"/>
                </a:solidFill>
              </a:rPr>
              <a:t>admissions annually </a:t>
            </a:r>
          </a:p>
        </p:txBody>
      </p:sp>
      <p:sp>
        <p:nvSpPr>
          <p:cNvPr id="19" name="TextBox 18"/>
          <p:cNvSpPr txBox="1"/>
          <p:nvPr/>
        </p:nvSpPr>
        <p:spPr>
          <a:xfrm>
            <a:off x="7042312" y="259336"/>
            <a:ext cx="1824598" cy="615553"/>
          </a:xfrm>
          <a:prstGeom prst="rect">
            <a:avLst/>
          </a:prstGeom>
          <a:noFill/>
        </p:spPr>
        <p:txBody>
          <a:bodyPr wrap="square" rtlCol="0">
            <a:spAutoFit/>
          </a:bodyPr>
          <a:lstStyle/>
          <a:p>
            <a:r>
              <a:rPr lang="en-US" sz="1600" dirty="0">
                <a:solidFill>
                  <a:srgbClr val="595959"/>
                </a:solidFill>
              </a:rPr>
              <a:t>F</a:t>
            </a:r>
            <a:r>
              <a:rPr lang="en-US" sz="1600" dirty="0" smtClean="0">
                <a:solidFill>
                  <a:srgbClr val="595959"/>
                </a:solidFill>
              </a:rPr>
              <a:t>indings for every </a:t>
            </a:r>
          </a:p>
          <a:p>
            <a:r>
              <a:rPr lang="en-US" b="1" dirty="0" smtClean="0">
                <a:solidFill>
                  <a:srgbClr val="0C6AA2"/>
                </a:solidFill>
              </a:rPr>
              <a:t>100 Patients</a:t>
            </a:r>
            <a:endParaRPr lang="en-US" b="1" dirty="0">
              <a:solidFill>
                <a:srgbClr val="0C6AA2"/>
              </a:solidFill>
            </a:endParaRPr>
          </a:p>
        </p:txBody>
      </p:sp>
      <p:pic>
        <p:nvPicPr>
          <p:cNvPr id="20" name="Picture 19" descr="CKD Illustration Option-03.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22415" y="259336"/>
            <a:ext cx="250516" cy="615553"/>
          </a:xfrm>
          <a:prstGeom prst="rect">
            <a:avLst/>
          </a:prstGeom>
        </p:spPr>
      </p:pic>
      <p:sp>
        <p:nvSpPr>
          <p:cNvPr id="21" name="Rectangle 20"/>
          <p:cNvSpPr/>
          <p:nvPr/>
        </p:nvSpPr>
        <p:spPr>
          <a:xfrm rot="5400000">
            <a:off x="6433659" y="574472"/>
            <a:ext cx="518567" cy="82269"/>
          </a:xfrm>
          <a:prstGeom prst="rect">
            <a:avLst/>
          </a:prstGeom>
          <a:solidFill>
            <a:srgbClr val="005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2" name="Rectangle 21"/>
          <p:cNvSpPr/>
          <p:nvPr/>
        </p:nvSpPr>
        <p:spPr>
          <a:xfrm rot="5400000">
            <a:off x="8566492" y="574472"/>
            <a:ext cx="518567" cy="82269"/>
          </a:xfrm>
          <a:prstGeom prst="rect">
            <a:avLst/>
          </a:prstGeom>
          <a:solidFill>
            <a:srgbClr val="005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05069" y="1929241"/>
            <a:ext cx="5324856" cy="3947160"/>
          </a:xfrm>
          <a:prstGeom prst="rect">
            <a:avLst/>
          </a:prstGeom>
        </p:spPr>
      </p:pic>
    </p:spTree>
    <p:extLst>
      <p:ext uri="{BB962C8B-B14F-4D97-AF65-F5344CB8AC3E}">
        <p14:creationId xmlns:p14="http://schemas.microsoft.com/office/powerpoint/2010/main" val="746849311"/>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1"/>
                                        </p:tgtEl>
                                      </p:cBhvr>
                                    </p:animEffect>
                                    <p:animScale>
                                      <p:cBhvr>
                                        <p:cTn id="7" dur="250" autoRev="1" fill="hold"/>
                                        <p:tgtEl>
                                          <p:spTgt spid="21"/>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20"/>
                                        </p:tgtEl>
                                      </p:cBhvr>
                                    </p:animEffect>
                                    <p:animScale>
                                      <p:cBhvr>
                                        <p:cTn id="10" dur="250" autoRev="1" fill="hold"/>
                                        <p:tgtEl>
                                          <p:spTgt spid="20"/>
                                        </p:tgtEl>
                                      </p:cBhvr>
                                      <p:by x="105000" y="105000"/>
                                    </p:animScale>
                                  </p:childTnLst>
                                </p:cTn>
                              </p:par>
                              <p:par>
                                <p:cTn id="11" presetID="26" presetClass="emph" presetSubtype="0" fill="hold" grpId="0" nodeType="withEffect">
                                  <p:stCondLst>
                                    <p:cond delay="0"/>
                                  </p:stCondLst>
                                  <p:childTnLst>
                                    <p:animEffect transition="out" filter="fade">
                                      <p:cBhvr>
                                        <p:cTn id="12" dur="500" tmFilter="0, 0; .2, .5; .8, .5; 1, 0"/>
                                        <p:tgtEl>
                                          <p:spTgt spid="19"/>
                                        </p:tgtEl>
                                      </p:cBhvr>
                                    </p:animEffect>
                                    <p:animScale>
                                      <p:cBhvr>
                                        <p:cTn id="13" dur="250" autoRev="1" fill="hold"/>
                                        <p:tgtEl>
                                          <p:spTgt spid="19"/>
                                        </p:tgtEl>
                                      </p:cBhvr>
                                      <p:by x="105000" y="105000"/>
                                    </p:animScale>
                                  </p:childTnLst>
                                </p:cTn>
                              </p:par>
                              <p:par>
                                <p:cTn id="14" presetID="26" presetClass="emph" presetSubtype="0" fill="hold" grpId="0" nodeType="withEffect">
                                  <p:stCondLst>
                                    <p:cond delay="0"/>
                                  </p:stCondLst>
                                  <p:childTnLst>
                                    <p:animEffect transition="out" filter="fade">
                                      <p:cBhvr>
                                        <p:cTn id="15" dur="500" tmFilter="0, 0; .2, .5; .8, .5; 1, 0"/>
                                        <p:tgtEl>
                                          <p:spTgt spid="22"/>
                                        </p:tgtEl>
                                      </p:cBhvr>
                                    </p:animEffect>
                                    <p:animScale>
                                      <p:cBhvr>
                                        <p:cTn id="16" dur="250" autoRev="1" fill="hold"/>
                                        <p:tgtEl>
                                          <p:spTgt spid="22"/>
                                        </p:tgtEl>
                                      </p:cBhvr>
                                      <p:by x="105000" y="105000"/>
                                    </p:animScale>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9" grpId="0"/>
      <p:bldP spid="21" grpId="0" animBg="1"/>
      <p:bldP spid="2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62040" y="163346"/>
            <a:ext cx="2074760" cy="711543"/>
          </a:xfrm>
        </p:spPr>
        <p:txBody>
          <a:bodyPr/>
          <a:lstStyle/>
          <a:p>
            <a:pPr algn="l"/>
            <a:r>
              <a:rPr lang="en-GB" sz="3600" b="1" dirty="0" smtClean="0">
                <a:solidFill>
                  <a:srgbClr val="0C6AA2"/>
                </a:solidFill>
              </a:rPr>
              <a:t>Findings</a:t>
            </a:r>
            <a:endParaRPr lang="en-GB" sz="3600" b="1" dirty="0">
              <a:solidFill>
                <a:srgbClr val="0C6AA2"/>
              </a:solidFill>
            </a:endParaRPr>
          </a:p>
        </p:txBody>
      </p:sp>
      <p:sp>
        <p:nvSpPr>
          <p:cNvPr id="9" name="Rectangle 8"/>
          <p:cNvSpPr/>
          <p:nvPr/>
        </p:nvSpPr>
        <p:spPr>
          <a:xfrm rot="5400000">
            <a:off x="1147771" y="-835563"/>
            <a:ext cx="133331" cy="1748013"/>
          </a:xfrm>
          <a:prstGeom prst="rect">
            <a:avLst/>
          </a:prstGeom>
          <a:solidFill>
            <a:srgbClr val="025B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12" name="TextBox 11"/>
          <p:cNvSpPr txBox="1"/>
          <p:nvPr/>
        </p:nvSpPr>
        <p:spPr>
          <a:xfrm>
            <a:off x="2267109" y="1232788"/>
            <a:ext cx="3563309" cy="338554"/>
          </a:xfrm>
          <a:prstGeom prst="rect">
            <a:avLst/>
          </a:prstGeom>
          <a:noFill/>
        </p:spPr>
        <p:txBody>
          <a:bodyPr wrap="square" rtlCol="0">
            <a:spAutoFit/>
          </a:bodyPr>
          <a:lstStyle/>
          <a:p>
            <a:r>
              <a:rPr lang="en-US" sz="1600" dirty="0" smtClean="0">
                <a:solidFill>
                  <a:srgbClr val="595959"/>
                </a:solidFill>
              </a:rPr>
              <a:t>With CKD </a:t>
            </a:r>
            <a:r>
              <a:rPr lang="en-US" sz="1600" b="1" dirty="0" smtClean="0">
                <a:solidFill>
                  <a:srgbClr val="0C6AA2"/>
                </a:solidFill>
              </a:rPr>
              <a:t>Stage 4:</a:t>
            </a:r>
            <a:endParaRPr lang="en-US" sz="1600" b="1" dirty="0">
              <a:solidFill>
                <a:srgbClr val="0C6AA2"/>
              </a:solidFill>
            </a:endParaRPr>
          </a:p>
        </p:txBody>
      </p:sp>
      <p:sp>
        <p:nvSpPr>
          <p:cNvPr id="15" name="TextBox 14"/>
          <p:cNvSpPr txBox="1"/>
          <p:nvPr/>
        </p:nvSpPr>
        <p:spPr>
          <a:xfrm>
            <a:off x="2267109" y="1468276"/>
            <a:ext cx="3670982" cy="461665"/>
          </a:xfrm>
          <a:prstGeom prst="rect">
            <a:avLst/>
          </a:prstGeom>
          <a:noFill/>
        </p:spPr>
        <p:txBody>
          <a:bodyPr wrap="square" rtlCol="0">
            <a:spAutoFit/>
          </a:bodyPr>
          <a:lstStyle/>
          <a:p>
            <a:r>
              <a:rPr lang="en-US" sz="2400" dirty="0" smtClean="0">
                <a:solidFill>
                  <a:srgbClr val="0C6AA2"/>
                </a:solidFill>
              </a:rPr>
              <a:t>75 </a:t>
            </a:r>
            <a:r>
              <a:rPr lang="en-US" sz="2400" dirty="0">
                <a:solidFill>
                  <a:srgbClr val="0C6AA2"/>
                </a:solidFill>
              </a:rPr>
              <a:t>unplanned </a:t>
            </a:r>
            <a:r>
              <a:rPr lang="en-US" sz="1600" dirty="0">
                <a:solidFill>
                  <a:srgbClr val="595959"/>
                </a:solidFill>
              </a:rPr>
              <a:t>admissions annually </a:t>
            </a:r>
          </a:p>
        </p:txBody>
      </p:sp>
      <p:sp>
        <p:nvSpPr>
          <p:cNvPr id="19" name="TextBox 18"/>
          <p:cNvSpPr txBox="1"/>
          <p:nvPr/>
        </p:nvSpPr>
        <p:spPr>
          <a:xfrm>
            <a:off x="7042312" y="259336"/>
            <a:ext cx="1824598" cy="615553"/>
          </a:xfrm>
          <a:prstGeom prst="rect">
            <a:avLst/>
          </a:prstGeom>
          <a:noFill/>
        </p:spPr>
        <p:txBody>
          <a:bodyPr wrap="square" rtlCol="0">
            <a:spAutoFit/>
          </a:bodyPr>
          <a:lstStyle/>
          <a:p>
            <a:r>
              <a:rPr lang="en-US" sz="1600" dirty="0">
                <a:solidFill>
                  <a:srgbClr val="595959"/>
                </a:solidFill>
              </a:rPr>
              <a:t>F</a:t>
            </a:r>
            <a:r>
              <a:rPr lang="en-US" sz="1600" dirty="0" smtClean="0">
                <a:solidFill>
                  <a:srgbClr val="595959"/>
                </a:solidFill>
              </a:rPr>
              <a:t>indings for every </a:t>
            </a:r>
          </a:p>
          <a:p>
            <a:r>
              <a:rPr lang="en-US" b="1" dirty="0" smtClean="0">
                <a:solidFill>
                  <a:srgbClr val="0C6AA2"/>
                </a:solidFill>
              </a:rPr>
              <a:t>100 Patients</a:t>
            </a:r>
            <a:endParaRPr lang="en-US" b="1" dirty="0">
              <a:solidFill>
                <a:srgbClr val="0C6AA2"/>
              </a:solidFill>
            </a:endParaRPr>
          </a:p>
        </p:txBody>
      </p:sp>
      <p:pic>
        <p:nvPicPr>
          <p:cNvPr id="20" name="Picture 19" descr="CKD Illustration Option-03.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22415" y="259336"/>
            <a:ext cx="250516" cy="615553"/>
          </a:xfrm>
          <a:prstGeom prst="rect">
            <a:avLst/>
          </a:prstGeom>
        </p:spPr>
      </p:pic>
      <p:sp>
        <p:nvSpPr>
          <p:cNvPr id="21" name="Rectangle 20"/>
          <p:cNvSpPr/>
          <p:nvPr/>
        </p:nvSpPr>
        <p:spPr>
          <a:xfrm rot="5400000">
            <a:off x="6433659" y="574472"/>
            <a:ext cx="518567" cy="82269"/>
          </a:xfrm>
          <a:prstGeom prst="rect">
            <a:avLst/>
          </a:prstGeom>
          <a:solidFill>
            <a:srgbClr val="005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2" name="Rectangle 21"/>
          <p:cNvSpPr/>
          <p:nvPr/>
        </p:nvSpPr>
        <p:spPr>
          <a:xfrm rot="5400000">
            <a:off x="8566492" y="574472"/>
            <a:ext cx="518567" cy="82269"/>
          </a:xfrm>
          <a:prstGeom prst="rect">
            <a:avLst/>
          </a:prstGeom>
          <a:solidFill>
            <a:srgbClr val="005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05069" y="1929241"/>
            <a:ext cx="5324856" cy="3947160"/>
          </a:xfrm>
          <a:prstGeom prst="rect">
            <a:avLst/>
          </a:prstGeom>
        </p:spPr>
      </p:pic>
      <p:sp>
        <p:nvSpPr>
          <p:cNvPr id="11" name="Rectangle 10"/>
          <p:cNvSpPr/>
          <p:nvPr/>
        </p:nvSpPr>
        <p:spPr>
          <a:xfrm>
            <a:off x="-1" y="5751098"/>
            <a:ext cx="9144001" cy="1106901"/>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277175" y="5984714"/>
            <a:ext cx="9062996" cy="646331"/>
          </a:xfrm>
          <a:prstGeom prst="rect">
            <a:avLst/>
          </a:prstGeom>
          <a:noFill/>
        </p:spPr>
        <p:txBody>
          <a:bodyPr wrap="square" rtlCol="0">
            <a:spAutoFit/>
          </a:bodyPr>
          <a:lstStyle/>
          <a:p>
            <a:pPr lvl="1" defTabSz="914400">
              <a:defRPr/>
            </a:pPr>
            <a:r>
              <a:rPr lang="en-GB" dirty="0">
                <a:solidFill>
                  <a:srgbClr val="FFFFFF"/>
                </a:solidFill>
              </a:rPr>
              <a:t>Every year, 36 unplanned admissions occur for every 100 people with CKD stages 3A and 3B. Twice as many unplanned admissions occur for every 100 people with CKD stage 4.</a:t>
            </a:r>
          </a:p>
        </p:txBody>
      </p:sp>
    </p:spTree>
    <p:extLst>
      <p:ext uri="{BB962C8B-B14F-4D97-AF65-F5344CB8AC3E}">
        <p14:creationId xmlns:p14="http://schemas.microsoft.com/office/powerpoint/2010/main" val="1071793577"/>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62040" y="163346"/>
            <a:ext cx="2074760" cy="711543"/>
          </a:xfrm>
        </p:spPr>
        <p:txBody>
          <a:bodyPr/>
          <a:lstStyle/>
          <a:p>
            <a:pPr algn="l"/>
            <a:r>
              <a:rPr lang="en-GB" sz="3600" b="1" dirty="0" smtClean="0">
                <a:solidFill>
                  <a:srgbClr val="0C6AA2"/>
                </a:solidFill>
              </a:rPr>
              <a:t>Findings</a:t>
            </a:r>
            <a:endParaRPr lang="en-GB" sz="3600" b="1" dirty="0">
              <a:solidFill>
                <a:srgbClr val="0C6AA2"/>
              </a:solidFill>
            </a:endParaRPr>
          </a:p>
        </p:txBody>
      </p:sp>
      <p:sp>
        <p:nvSpPr>
          <p:cNvPr id="9" name="Rectangle 8"/>
          <p:cNvSpPr/>
          <p:nvPr/>
        </p:nvSpPr>
        <p:spPr>
          <a:xfrm rot="5400000">
            <a:off x="1147771" y="-835563"/>
            <a:ext cx="133331" cy="1748013"/>
          </a:xfrm>
          <a:prstGeom prst="rect">
            <a:avLst/>
          </a:prstGeom>
          <a:solidFill>
            <a:srgbClr val="025B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13" name="TextBox 12"/>
          <p:cNvSpPr txBox="1"/>
          <p:nvPr/>
        </p:nvSpPr>
        <p:spPr>
          <a:xfrm>
            <a:off x="2234059" y="1177705"/>
            <a:ext cx="3563309" cy="338554"/>
          </a:xfrm>
          <a:prstGeom prst="rect">
            <a:avLst/>
          </a:prstGeom>
          <a:noFill/>
        </p:spPr>
        <p:txBody>
          <a:bodyPr wrap="square" rtlCol="0">
            <a:spAutoFit/>
          </a:bodyPr>
          <a:lstStyle/>
          <a:p>
            <a:r>
              <a:rPr lang="en-US" sz="1600" dirty="0" smtClean="0">
                <a:solidFill>
                  <a:srgbClr val="595959"/>
                </a:solidFill>
              </a:rPr>
              <a:t>With </a:t>
            </a:r>
            <a:r>
              <a:rPr lang="en-US" sz="1600" b="1" dirty="0" smtClean="0">
                <a:solidFill>
                  <a:srgbClr val="0C6AA2"/>
                </a:solidFill>
              </a:rPr>
              <a:t>other renal codes</a:t>
            </a:r>
            <a:r>
              <a:rPr lang="en-US" sz="1400" b="1" dirty="0" smtClean="0">
                <a:solidFill>
                  <a:srgbClr val="0C6AA2"/>
                </a:solidFill>
              </a:rPr>
              <a:t>:</a:t>
            </a:r>
            <a:endParaRPr lang="en-US" sz="1400" b="1" dirty="0">
              <a:solidFill>
                <a:srgbClr val="0C6AA2"/>
              </a:solidFill>
            </a:endParaRPr>
          </a:p>
        </p:txBody>
      </p:sp>
      <p:sp>
        <p:nvSpPr>
          <p:cNvPr id="18" name="TextBox 17"/>
          <p:cNvSpPr txBox="1"/>
          <p:nvPr/>
        </p:nvSpPr>
        <p:spPr>
          <a:xfrm>
            <a:off x="2256857" y="1413193"/>
            <a:ext cx="4364280" cy="461665"/>
          </a:xfrm>
          <a:prstGeom prst="rect">
            <a:avLst/>
          </a:prstGeom>
          <a:noFill/>
        </p:spPr>
        <p:txBody>
          <a:bodyPr wrap="square" rtlCol="0">
            <a:spAutoFit/>
          </a:bodyPr>
          <a:lstStyle/>
          <a:p>
            <a:r>
              <a:rPr lang="en-US" sz="2400" dirty="0" smtClean="0">
                <a:solidFill>
                  <a:srgbClr val="0C6AA2"/>
                </a:solidFill>
              </a:rPr>
              <a:t>23 </a:t>
            </a:r>
            <a:r>
              <a:rPr lang="en-US" sz="2400" dirty="0">
                <a:solidFill>
                  <a:srgbClr val="0C6AA2"/>
                </a:solidFill>
              </a:rPr>
              <a:t>unplanned </a:t>
            </a:r>
            <a:r>
              <a:rPr lang="en-US" sz="1600" dirty="0">
                <a:solidFill>
                  <a:srgbClr val="595959"/>
                </a:solidFill>
              </a:rPr>
              <a:t>admissions annually </a:t>
            </a:r>
          </a:p>
        </p:txBody>
      </p:sp>
      <p:sp>
        <p:nvSpPr>
          <p:cNvPr id="19" name="TextBox 18"/>
          <p:cNvSpPr txBox="1"/>
          <p:nvPr/>
        </p:nvSpPr>
        <p:spPr>
          <a:xfrm>
            <a:off x="7042312" y="259336"/>
            <a:ext cx="1824598" cy="615553"/>
          </a:xfrm>
          <a:prstGeom prst="rect">
            <a:avLst/>
          </a:prstGeom>
          <a:noFill/>
        </p:spPr>
        <p:txBody>
          <a:bodyPr wrap="square" rtlCol="0">
            <a:spAutoFit/>
          </a:bodyPr>
          <a:lstStyle/>
          <a:p>
            <a:r>
              <a:rPr lang="en-US" sz="1600" dirty="0">
                <a:solidFill>
                  <a:srgbClr val="595959"/>
                </a:solidFill>
              </a:rPr>
              <a:t>F</a:t>
            </a:r>
            <a:r>
              <a:rPr lang="en-US" sz="1600" dirty="0" smtClean="0">
                <a:solidFill>
                  <a:srgbClr val="595959"/>
                </a:solidFill>
              </a:rPr>
              <a:t>indings for every </a:t>
            </a:r>
          </a:p>
          <a:p>
            <a:r>
              <a:rPr lang="en-US" b="1" dirty="0" smtClean="0">
                <a:solidFill>
                  <a:srgbClr val="0C6AA2"/>
                </a:solidFill>
              </a:rPr>
              <a:t>100 Patients</a:t>
            </a:r>
            <a:endParaRPr lang="en-US" b="1" dirty="0">
              <a:solidFill>
                <a:srgbClr val="0C6AA2"/>
              </a:solidFill>
            </a:endParaRPr>
          </a:p>
        </p:txBody>
      </p:sp>
      <p:pic>
        <p:nvPicPr>
          <p:cNvPr id="20" name="Picture 19" descr="CKD Illustration Option-03.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22415" y="259336"/>
            <a:ext cx="250516" cy="615553"/>
          </a:xfrm>
          <a:prstGeom prst="rect">
            <a:avLst/>
          </a:prstGeom>
        </p:spPr>
      </p:pic>
      <p:sp>
        <p:nvSpPr>
          <p:cNvPr id="21" name="Rectangle 20"/>
          <p:cNvSpPr/>
          <p:nvPr/>
        </p:nvSpPr>
        <p:spPr>
          <a:xfrm rot="5400000">
            <a:off x="6433659" y="574472"/>
            <a:ext cx="518567" cy="82269"/>
          </a:xfrm>
          <a:prstGeom prst="rect">
            <a:avLst/>
          </a:prstGeom>
          <a:solidFill>
            <a:srgbClr val="005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2" name="Rectangle 21"/>
          <p:cNvSpPr/>
          <p:nvPr/>
        </p:nvSpPr>
        <p:spPr>
          <a:xfrm rot="5400000">
            <a:off x="8566492" y="574472"/>
            <a:ext cx="518567" cy="82269"/>
          </a:xfrm>
          <a:prstGeom prst="rect">
            <a:avLst/>
          </a:prstGeom>
          <a:solidFill>
            <a:srgbClr val="005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2019" y="1753671"/>
            <a:ext cx="5321808" cy="3947160"/>
          </a:xfrm>
          <a:prstGeom prst="rect">
            <a:avLst/>
          </a:prstGeom>
        </p:spPr>
      </p:pic>
    </p:spTree>
    <p:extLst>
      <p:ext uri="{BB962C8B-B14F-4D97-AF65-F5344CB8AC3E}">
        <p14:creationId xmlns:p14="http://schemas.microsoft.com/office/powerpoint/2010/main" val="956033257"/>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1"/>
                                        </p:tgtEl>
                                      </p:cBhvr>
                                    </p:animEffect>
                                    <p:animScale>
                                      <p:cBhvr>
                                        <p:cTn id="7" dur="250" autoRev="1" fill="hold"/>
                                        <p:tgtEl>
                                          <p:spTgt spid="21"/>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20"/>
                                        </p:tgtEl>
                                      </p:cBhvr>
                                    </p:animEffect>
                                    <p:animScale>
                                      <p:cBhvr>
                                        <p:cTn id="10" dur="250" autoRev="1" fill="hold"/>
                                        <p:tgtEl>
                                          <p:spTgt spid="20"/>
                                        </p:tgtEl>
                                      </p:cBhvr>
                                      <p:by x="105000" y="105000"/>
                                    </p:animScale>
                                  </p:childTnLst>
                                </p:cTn>
                              </p:par>
                              <p:par>
                                <p:cTn id="11" presetID="26" presetClass="emph" presetSubtype="0" fill="hold" grpId="0" nodeType="withEffect">
                                  <p:stCondLst>
                                    <p:cond delay="0"/>
                                  </p:stCondLst>
                                  <p:childTnLst>
                                    <p:animEffect transition="out" filter="fade">
                                      <p:cBhvr>
                                        <p:cTn id="12" dur="500" tmFilter="0, 0; .2, .5; .8, .5; 1, 0"/>
                                        <p:tgtEl>
                                          <p:spTgt spid="19"/>
                                        </p:tgtEl>
                                      </p:cBhvr>
                                    </p:animEffect>
                                    <p:animScale>
                                      <p:cBhvr>
                                        <p:cTn id="13" dur="250" autoRev="1" fill="hold"/>
                                        <p:tgtEl>
                                          <p:spTgt spid="19"/>
                                        </p:tgtEl>
                                      </p:cBhvr>
                                      <p:by x="105000" y="105000"/>
                                    </p:animScale>
                                  </p:childTnLst>
                                </p:cTn>
                              </p:par>
                              <p:par>
                                <p:cTn id="14" presetID="26" presetClass="emph" presetSubtype="0" fill="hold" grpId="0" nodeType="withEffect">
                                  <p:stCondLst>
                                    <p:cond delay="0"/>
                                  </p:stCondLst>
                                  <p:childTnLst>
                                    <p:animEffect transition="out" filter="fade">
                                      <p:cBhvr>
                                        <p:cTn id="15" dur="500" tmFilter="0, 0; .2, .5; .8, .5; 1, 0"/>
                                        <p:tgtEl>
                                          <p:spTgt spid="22"/>
                                        </p:tgtEl>
                                      </p:cBhvr>
                                    </p:animEffect>
                                    <p:animScale>
                                      <p:cBhvr>
                                        <p:cTn id="16" dur="250" autoRev="1" fill="hold"/>
                                        <p:tgtEl>
                                          <p:spTgt spid="22"/>
                                        </p:tgtEl>
                                      </p:cBhvr>
                                      <p:by x="105000" y="105000"/>
                                    </p:animScale>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P spid="19" grpId="0"/>
      <p:bldP spid="21" grpId="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CKD Report - Google Fusion Tables CMYK copy.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4741333" cy="6858000"/>
          </a:xfrm>
          <a:prstGeom prst="rect">
            <a:avLst/>
          </a:prstGeom>
        </p:spPr>
      </p:pic>
      <p:sp>
        <p:nvSpPr>
          <p:cNvPr id="12" name="TextBox 11"/>
          <p:cNvSpPr txBox="1"/>
          <p:nvPr/>
        </p:nvSpPr>
        <p:spPr>
          <a:xfrm>
            <a:off x="346390" y="320824"/>
            <a:ext cx="3689388" cy="461665"/>
          </a:xfrm>
          <a:prstGeom prst="rect">
            <a:avLst/>
          </a:prstGeom>
          <a:noFill/>
        </p:spPr>
        <p:txBody>
          <a:bodyPr wrap="square" rtlCol="0">
            <a:spAutoFit/>
          </a:bodyPr>
          <a:lstStyle/>
          <a:p>
            <a:r>
              <a:rPr lang="en-GB" sz="1200" dirty="0">
                <a:solidFill>
                  <a:srgbClr val="0A5DAC"/>
                </a:solidFill>
              </a:rPr>
              <a:t>Map of coverage of NCKDA within practices using </a:t>
            </a:r>
            <a:r>
              <a:rPr lang="en-GB" sz="1200" dirty="0" err="1">
                <a:solidFill>
                  <a:srgbClr val="0A5DAC"/>
                </a:solidFill>
              </a:rPr>
              <a:t>Informatic</a:t>
            </a:r>
            <a:r>
              <a:rPr lang="en-GB" sz="1200" dirty="0">
                <a:solidFill>
                  <a:srgbClr val="0A5DAC"/>
                </a:solidFill>
              </a:rPr>
              <a:t> Audit Plus software</a:t>
            </a:r>
          </a:p>
        </p:txBody>
      </p:sp>
      <p:sp>
        <p:nvSpPr>
          <p:cNvPr id="13" name="TextBox 12"/>
          <p:cNvSpPr txBox="1"/>
          <p:nvPr/>
        </p:nvSpPr>
        <p:spPr>
          <a:xfrm>
            <a:off x="10635392" y="-590073"/>
            <a:ext cx="184666" cy="369332"/>
          </a:xfrm>
          <a:prstGeom prst="rect">
            <a:avLst/>
          </a:prstGeom>
          <a:noFill/>
        </p:spPr>
        <p:txBody>
          <a:bodyPr wrap="none" rtlCol="0">
            <a:spAutoFit/>
          </a:bodyPr>
          <a:lstStyle/>
          <a:p>
            <a:endParaRPr lang="en-US" dirty="0"/>
          </a:p>
        </p:txBody>
      </p:sp>
      <p:sp>
        <p:nvSpPr>
          <p:cNvPr id="14" name="Content Placeholder 11"/>
          <p:cNvSpPr>
            <a:spLocks noGrp="1"/>
          </p:cNvSpPr>
          <p:nvPr>
            <p:ph sz="half" idx="4294967295"/>
          </p:nvPr>
        </p:nvSpPr>
        <p:spPr>
          <a:xfrm>
            <a:off x="5146240" y="1103446"/>
            <a:ext cx="3703699" cy="1843549"/>
          </a:xfrm>
          <a:prstGeom prst="rect">
            <a:avLst/>
          </a:prstGeom>
        </p:spPr>
        <p:txBody>
          <a:bodyPr/>
          <a:lstStyle/>
          <a:p>
            <a:pPr marL="0" indent="0">
              <a:buNone/>
            </a:pPr>
            <a:r>
              <a:rPr lang="en-GB" sz="2400" dirty="0">
                <a:solidFill>
                  <a:srgbClr val="0C6AA2"/>
                </a:solidFill>
              </a:rPr>
              <a:t>Aims</a:t>
            </a:r>
            <a:r>
              <a:rPr lang="en-GB" sz="2400" dirty="0" smtClean="0">
                <a:solidFill>
                  <a:srgbClr val="0C6AA2"/>
                </a:solidFill>
              </a:rPr>
              <a:t>: </a:t>
            </a:r>
            <a:r>
              <a:rPr lang="en-GB" dirty="0" smtClean="0">
                <a:solidFill>
                  <a:srgbClr val="0A5DAC"/>
                </a:solidFill>
              </a:rPr>
              <a:t/>
            </a:r>
            <a:br>
              <a:rPr lang="en-GB" dirty="0" smtClean="0">
                <a:solidFill>
                  <a:srgbClr val="0A5DAC"/>
                </a:solidFill>
              </a:rPr>
            </a:br>
            <a:r>
              <a:rPr lang="en-GB" sz="800" dirty="0" smtClean="0">
                <a:solidFill>
                  <a:srgbClr val="0A5DAC"/>
                </a:solidFill>
              </a:rPr>
              <a:t> </a:t>
            </a:r>
            <a:endParaRPr lang="en-GB" dirty="0">
              <a:solidFill>
                <a:srgbClr val="0A5DAC"/>
              </a:solidFill>
            </a:endParaRPr>
          </a:p>
          <a:p>
            <a:pPr lvl="1">
              <a:buClr>
                <a:srgbClr val="0A5DAC"/>
              </a:buClr>
              <a:buFont typeface="Arial"/>
              <a:buChar char="•"/>
            </a:pPr>
            <a:r>
              <a:rPr lang="en-GB" sz="1800" dirty="0">
                <a:solidFill>
                  <a:schemeClr val="tx1">
                    <a:lumMod val="65000"/>
                    <a:lumOff val="35000"/>
                  </a:schemeClr>
                </a:solidFill>
              </a:rPr>
              <a:t>To review identification and management of CKD in primary </a:t>
            </a:r>
            <a:r>
              <a:rPr lang="en-GB" sz="1800" dirty="0" smtClean="0">
                <a:solidFill>
                  <a:schemeClr val="tx1">
                    <a:lumMod val="65000"/>
                    <a:lumOff val="35000"/>
                  </a:schemeClr>
                </a:solidFill>
              </a:rPr>
              <a:t>care</a:t>
            </a:r>
          </a:p>
          <a:p>
            <a:pPr marL="457200" lvl="1" indent="0">
              <a:buClr>
                <a:srgbClr val="0A5DAC"/>
              </a:buClr>
              <a:buNone/>
            </a:pPr>
            <a:endParaRPr lang="en-GB" sz="800" dirty="0">
              <a:solidFill>
                <a:srgbClr val="595959"/>
              </a:solidFill>
            </a:endParaRPr>
          </a:p>
          <a:p>
            <a:pPr lvl="1">
              <a:buClr>
                <a:srgbClr val="0A5DAC"/>
              </a:buClr>
              <a:buFont typeface="Arial"/>
              <a:buChar char="•"/>
            </a:pPr>
            <a:r>
              <a:rPr lang="en-GB" sz="1800" dirty="0">
                <a:solidFill>
                  <a:srgbClr val="595959"/>
                </a:solidFill>
              </a:rPr>
              <a:t>To describe patient outcomes </a:t>
            </a:r>
          </a:p>
        </p:txBody>
      </p:sp>
      <p:sp>
        <p:nvSpPr>
          <p:cNvPr id="15" name="Content Placeholder 11"/>
          <p:cNvSpPr>
            <a:spLocks noGrp="1"/>
          </p:cNvSpPr>
          <p:nvPr>
            <p:ph sz="half" idx="4294967295"/>
          </p:nvPr>
        </p:nvSpPr>
        <p:spPr>
          <a:xfrm>
            <a:off x="5146240" y="3399601"/>
            <a:ext cx="3900070" cy="1843549"/>
          </a:xfrm>
          <a:prstGeom prst="rect">
            <a:avLst/>
          </a:prstGeom>
        </p:spPr>
        <p:txBody>
          <a:bodyPr/>
          <a:lstStyle/>
          <a:p>
            <a:pPr marL="0" indent="0">
              <a:buNone/>
            </a:pPr>
            <a:r>
              <a:rPr lang="en-GB" sz="2400" dirty="0">
                <a:solidFill>
                  <a:srgbClr val="0C6AA2"/>
                </a:solidFill>
              </a:rPr>
              <a:t>Measures</a:t>
            </a:r>
            <a:r>
              <a:rPr lang="en-GB" sz="2400" dirty="0" smtClean="0">
                <a:solidFill>
                  <a:srgbClr val="0C6AA2"/>
                </a:solidFill>
              </a:rPr>
              <a:t>:</a:t>
            </a:r>
          </a:p>
          <a:p>
            <a:pPr marL="0" indent="0">
              <a:buNone/>
            </a:pPr>
            <a:r>
              <a:rPr lang="en-GB" sz="800" dirty="0">
                <a:solidFill>
                  <a:srgbClr val="0A5DAC"/>
                </a:solidFill>
              </a:rPr>
              <a:t> </a:t>
            </a:r>
          </a:p>
          <a:p>
            <a:pPr lvl="1">
              <a:buClr>
                <a:srgbClr val="0A5DAC"/>
              </a:buClr>
              <a:buFont typeface="Arial"/>
              <a:buChar char="•"/>
            </a:pPr>
            <a:r>
              <a:rPr lang="en-GB" sz="1800" dirty="0">
                <a:solidFill>
                  <a:srgbClr val="595959"/>
                </a:solidFill>
              </a:rPr>
              <a:t>Performance against NICE quality standards</a:t>
            </a:r>
          </a:p>
          <a:p>
            <a:pPr marL="457200" lvl="1" indent="0">
              <a:buClr>
                <a:srgbClr val="0A5DAC"/>
              </a:buClr>
              <a:buNone/>
            </a:pPr>
            <a:endParaRPr lang="en-GB" sz="800" dirty="0">
              <a:solidFill>
                <a:srgbClr val="595959"/>
              </a:solidFill>
            </a:endParaRPr>
          </a:p>
          <a:p>
            <a:pPr lvl="1">
              <a:buClr>
                <a:srgbClr val="0A5DAC"/>
              </a:buClr>
              <a:buFont typeface="Arial"/>
              <a:buChar char="•"/>
            </a:pPr>
            <a:r>
              <a:rPr lang="en-GB" sz="1800" dirty="0">
                <a:solidFill>
                  <a:srgbClr val="595959"/>
                </a:solidFill>
              </a:rPr>
              <a:t>Variation</a:t>
            </a:r>
          </a:p>
        </p:txBody>
      </p:sp>
      <p:grpSp>
        <p:nvGrpSpPr>
          <p:cNvPr id="2" name="Group 1"/>
          <p:cNvGrpSpPr/>
          <p:nvPr/>
        </p:nvGrpSpPr>
        <p:grpSpPr>
          <a:xfrm>
            <a:off x="445167" y="961424"/>
            <a:ext cx="3360025" cy="369332"/>
            <a:chOff x="445167" y="961424"/>
            <a:chExt cx="3360025" cy="369332"/>
          </a:xfrm>
        </p:grpSpPr>
        <p:sp>
          <p:nvSpPr>
            <p:cNvPr id="8" name="Rectangle 7"/>
            <p:cNvSpPr/>
            <p:nvPr/>
          </p:nvSpPr>
          <p:spPr>
            <a:xfrm>
              <a:off x="445167" y="1073150"/>
              <a:ext cx="206688" cy="206688"/>
            </a:xfrm>
            <a:prstGeom prst="rect">
              <a:avLst/>
            </a:prstGeom>
            <a:solidFill>
              <a:srgbClr val="5FB53F"/>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8" name="TextBox 17"/>
            <p:cNvSpPr txBox="1"/>
            <p:nvPr/>
          </p:nvSpPr>
          <p:spPr>
            <a:xfrm>
              <a:off x="746892" y="961424"/>
              <a:ext cx="3058300" cy="369332"/>
            </a:xfrm>
            <a:prstGeom prst="rect">
              <a:avLst/>
            </a:prstGeom>
            <a:noFill/>
          </p:spPr>
          <p:txBody>
            <a:bodyPr wrap="square" rtlCol="0">
              <a:spAutoFit/>
            </a:bodyPr>
            <a:lstStyle/>
            <a:p>
              <a:r>
                <a:rPr lang="en-US" dirty="0" smtClean="0">
                  <a:solidFill>
                    <a:schemeClr val="bg1"/>
                  </a:solidFill>
                </a:rPr>
                <a:t>&gt;75% of possible</a:t>
              </a:r>
              <a:endParaRPr lang="en-US" dirty="0">
                <a:solidFill>
                  <a:schemeClr val="bg1"/>
                </a:solidFill>
              </a:endParaRPr>
            </a:p>
          </p:txBody>
        </p:sp>
      </p:grpSp>
      <p:grpSp>
        <p:nvGrpSpPr>
          <p:cNvPr id="3" name="Group 2"/>
          <p:cNvGrpSpPr/>
          <p:nvPr/>
        </p:nvGrpSpPr>
        <p:grpSpPr>
          <a:xfrm>
            <a:off x="445167" y="1311824"/>
            <a:ext cx="3360025" cy="369332"/>
            <a:chOff x="445167" y="1311824"/>
            <a:chExt cx="3360025" cy="369332"/>
          </a:xfrm>
        </p:grpSpPr>
        <p:sp>
          <p:nvSpPr>
            <p:cNvPr id="7" name="Rectangle 6"/>
            <p:cNvSpPr/>
            <p:nvPr/>
          </p:nvSpPr>
          <p:spPr>
            <a:xfrm>
              <a:off x="445167" y="1409700"/>
              <a:ext cx="206688" cy="206688"/>
            </a:xfrm>
            <a:prstGeom prst="rect">
              <a:avLst/>
            </a:prstGeom>
            <a:solidFill>
              <a:srgbClr val="F4EB24"/>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19" name="TextBox 18"/>
            <p:cNvSpPr txBox="1"/>
            <p:nvPr/>
          </p:nvSpPr>
          <p:spPr>
            <a:xfrm>
              <a:off x="746892" y="1311824"/>
              <a:ext cx="3058300" cy="369332"/>
            </a:xfrm>
            <a:prstGeom prst="rect">
              <a:avLst/>
            </a:prstGeom>
            <a:noFill/>
          </p:spPr>
          <p:txBody>
            <a:bodyPr wrap="square" rtlCol="0">
              <a:spAutoFit/>
            </a:bodyPr>
            <a:lstStyle/>
            <a:p>
              <a:r>
                <a:rPr lang="en-US" dirty="0" smtClean="0">
                  <a:solidFill>
                    <a:schemeClr val="bg1"/>
                  </a:solidFill>
                </a:rPr>
                <a:t>50 – 75%</a:t>
              </a:r>
              <a:endParaRPr lang="en-US" dirty="0">
                <a:solidFill>
                  <a:schemeClr val="bg1"/>
                </a:solidFill>
              </a:endParaRPr>
            </a:p>
          </p:txBody>
        </p:sp>
      </p:grpSp>
      <p:grpSp>
        <p:nvGrpSpPr>
          <p:cNvPr id="4" name="Group 3"/>
          <p:cNvGrpSpPr/>
          <p:nvPr/>
        </p:nvGrpSpPr>
        <p:grpSpPr>
          <a:xfrm>
            <a:off x="445167" y="1652067"/>
            <a:ext cx="3360025" cy="369332"/>
            <a:chOff x="445167" y="1652067"/>
            <a:chExt cx="3360025" cy="369332"/>
          </a:xfrm>
        </p:grpSpPr>
        <p:sp>
          <p:nvSpPr>
            <p:cNvPr id="9" name="Rectangle 8"/>
            <p:cNvSpPr/>
            <p:nvPr/>
          </p:nvSpPr>
          <p:spPr>
            <a:xfrm>
              <a:off x="445167" y="1746250"/>
              <a:ext cx="206688" cy="206688"/>
            </a:xfrm>
            <a:prstGeom prst="rect">
              <a:avLst/>
            </a:prstGeom>
            <a:solidFill>
              <a:srgbClr val="F18928"/>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extBox 19"/>
            <p:cNvSpPr txBox="1"/>
            <p:nvPr/>
          </p:nvSpPr>
          <p:spPr>
            <a:xfrm>
              <a:off x="746892" y="1652067"/>
              <a:ext cx="3058300" cy="369332"/>
            </a:xfrm>
            <a:prstGeom prst="rect">
              <a:avLst/>
            </a:prstGeom>
            <a:noFill/>
          </p:spPr>
          <p:txBody>
            <a:bodyPr wrap="square" rtlCol="0">
              <a:spAutoFit/>
            </a:bodyPr>
            <a:lstStyle/>
            <a:p>
              <a:r>
                <a:rPr lang="en-US" dirty="0" smtClean="0">
                  <a:solidFill>
                    <a:schemeClr val="bg1"/>
                  </a:solidFill>
                </a:rPr>
                <a:t>25 – 50%</a:t>
              </a:r>
              <a:endParaRPr lang="en-US" dirty="0">
                <a:solidFill>
                  <a:schemeClr val="bg1"/>
                </a:solidFill>
              </a:endParaRPr>
            </a:p>
          </p:txBody>
        </p:sp>
      </p:grpSp>
      <p:grpSp>
        <p:nvGrpSpPr>
          <p:cNvPr id="6" name="Group 5"/>
          <p:cNvGrpSpPr/>
          <p:nvPr/>
        </p:nvGrpSpPr>
        <p:grpSpPr>
          <a:xfrm>
            <a:off x="445167" y="1983670"/>
            <a:ext cx="3360025" cy="369332"/>
            <a:chOff x="445167" y="1983670"/>
            <a:chExt cx="3360025" cy="369332"/>
          </a:xfrm>
        </p:grpSpPr>
        <p:sp>
          <p:nvSpPr>
            <p:cNvPr id="10" name="Rectangle 9"/>
            <p:cNvSpPr/>
            <p:nvPr/>
          </p:nvSpPr>
          <p:spPr>
            <a:xfrm>
              <a:off x="445167" y="2082800"/>
              <a:ext cx="206688" cy="206688"/>
            </a:xfrm>
            <a:prstGeom prst="rect">
              <a:avLst/>
            </a:prstGeom>
            <a:solidFill>
              <a:srgbClr val="E51D2B"/>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extBox 20"/>
            <p:cNvSpPr txBox="1"/>
            <p:nvPr/>
          </p:nvSpPr>
          <p:spPr>
            <a:xfrm>
              <a:off x="746892" y="1983670"/>
              <a:ext cx="3058300" cy="369332"/>
            </a:xfrm>
            <a:prstGeom prst="rect">
              <a:avLst/>
            </a:prstGeom>
            <a:noFill/>
          </p:spPr>
          <p:txBody>
            <a:bodyPr wrap="square" rtlCol="0">
              <a:spAutoFit/>
            </a:bodyPr>
            <a:lstStyle/>
            <a:p>
              <a:r>
                <a:rPr lang="en-US" dirty="0" smtClean="0">
                  <a:solidFill>
                    <a:schemeClr val="bg1"/>
                  </a:solidFill>
                </a:rPr>
                <a:t>&lt;25 %</a:t>
              </a:r>
              <a:endParaRPr lang="en-US" dirty="0">
                <a:solidFill>
                  <a:schemeClr val="bg1"/>
                </a:solidFill>
              </a:endParaRPr>
            </a:p>
          </p:txBody>
        </p:sp>
      </p:grpSp>
      <p:grpSp>
        <p:nvGrpSpPr>
          <p:cNvPr id="16" name="Group 15"/>
          <p:cNvGrpSpPr/>
          <p:nvPr/>
        </p:nvGrpSpPr>
        <p:grpSpPr>
          <a:xfrm>
            <a:off x="445167" y="2324780"/>
            <a:ext cx="3360025" cy="369332"/>
            <a:chOff x="445167" y="2324780"/>
            <a:chExt cx="3360025" cy="369332"/>
          </a:xfrm>
        </p:grpSpPr>
        <p:sp>
          <p:nvSpPr>
            <p:cNvPr id="11" name="Rectangle 10"/>
            <p:cNvSpPr/>
            <p:nvPr/>
          </p:nvSpPr>
          <p:spPr>
            <a:xfrm>
              <a:off x="445167" y="2419350"/>
              <a:ext cx="206688" cy="206688"/>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TextBox 21"/>
            <p:cNvSpPr txBox="1"/>
            <p:nvPr/>
          </p:nvSpPr>
          <p:spPr>
            <a:xfrm>
              <a:off x="746892" y="2324780"/>
              <a:ext cx="3058300" cy="369332"/>
            </a:xfrm>
            <a:prstGeom prst="rect">
              <a:avLst/>
            </a:prstGeom>
            <a:noFill/>
          </p:spPr>
          <p:txBody>
            <a:bodyPr wrap="square" rtlCol="0">
              <a:spAutoFit/>
            </a:bodyPr>
            <a:lstStyle/>
            <a:p>
              <a:r>
                <a:rPr lang="en-US" dirty="0" smtClean="0">
                  <a:solidFill>
                    <a:schemeClr val="bg1"/>
                  </a:solidFill>
                </a:rPr>
                <a:t>No possible participants</a:t>
              </a:r>
              <a:endParaRPr lang="en-US" dirty="0">
                <a:solidFill>
                  <a:schemeClr val="bg1"/>
                </a:solidFill>
              </a:endParaRPr>
            </a:p>
          </p:txBody>
        </p:sp>
      </p:grpSp>
      <p:sp>
        <p:nvSpPr>
          <p:cNvPr id="25" name="Title 1"/>
          <p:cNvSpPr>
            <a:spLocks noGrp="1"/>
          </p:cNvSpPr>
          <p:nvPr>
            <p:ph type="title"/>
          </p:nvPr>
        </p:nvSpPr>
        <p:spPr>
          <a:xfrm>
            <a:off x="5146240" y="58703"/>
            <a:ext cx="9144000" cy="711543"/>
          </a:xfrm>
          <a:noFill/>
        </p:spPr>
        <p:txBody>
          <a:bodyPr/>
          <a:lstStyle/>
          <a:p>
            <a:pPr algn="l"/>
            <a:r>
              <a:rPr lang="en-GB" sz="3600" b="1" dirty="0" smtClean="0">
                <a:solidFill>
                  <a:srgbClr val="0C6AA2"/>
                </a:solidFill>
              </a:rPr>
              <a:t>Aims </a:t>
            </a:r>
            <a:endParaRPr lang="en-GB" sz="3600" b="1" dirty="0">
              <a:solidFill>
                <a:srgbClr val="0C6AA2"/>
              </a:solidFill>
            </a:endParaRPr>
          </a:p>
        </p:txBody>
      </p:sp>
      <p:sp>
        <p:nvSpPr>
          <p:cNvPr id="26" name="Rectangle 25"/>
          <p:cNvSpPr/>
          <p:nvPr/>
        </p:nvSpPr>
        <p:spPr>
          <a:xfrm rot="5400000">
            <a:off x="5648334" y="-460373"/>
            <a:ext cx="133331" cy="984249"/>
          </a:xfrm>
          <a:prstGeom prst="rect">
            <a:avLst/>
          </a:prstGeom>
          <a:solidFill>
            <a:srgbClr val="025B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Tree>
    <p:custDataLst>
      <p:tags r:id="rId1"/>
    </p:custDataLst>
    <p:extLst>
      <p:ext uri="{BB962C8B-B14F-4D97-AF65-F5344CB8AC3E}">
        <p14:creationId xmlns:p14="http://schemas.microsoft.com/office/powerpoint/2010/main" val="3281730819"/>
      </p:ext>
    </p:extLst>
  </p:cSld>
  <p:clrMapOvr>
    <a:masterClrMapping/>
  </p:clrMapOvr>
  <mc:AlternateContent xmlns:mc="http://schemas.openxmlformats.org/markup-compatibility/2006" xmlns:p14="http://schemas.microsoft.com/office/powerpoint/2010/main">
    <mc:Choice Requires="p14">
      <p:transition spd="slow" p14:dur="2000" advClick="0" advTm="5652"/>
    </mc:Choice>
    <mc:Fallback xmlns="">
      <p:transition spd="slow" advClick="0" advTm="5652"/>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62040" y="163346"/>
            <a:ext cx="2074760" cy="711543"/>
          </a:xfrm>
        </p:spPr>
        <p:txBody>
          <a:bodyPr/>
          <a:lstStyle/>
          <a:p>
            <a:pPr algn="l"/>
            <a:r>
              <a:rPr lang="en-GB" sz="3600" b="1" dirty="0" smtClean="0">
                <a:solidFill>
                  <a:srgbClr val="0C6AA2"/>
                </a:solidFill>
              </a:rPr>
              <a:t>Findings</a:t>
            </a:r>
            <a:endParaRPr lang="en-GB" sz="3600" b="1" dirty="0">
              <a:solidFill>
                <a:srgbClr val="0C6AA2"/>
              </a:solidFill>
            </a:endParaRPr>
          </a:p>
        </p:txBody>
      </p:sp>
      <p:sp>
        <p:nvSpPr>
          <p:cNvPr id="9" name="Rectangle 8"/>
          <p:cNvSpPr/>
          <p:nvPr/>
        </p:nvSpPr>
        <p:spPr>
          <a:xfrm rot="5400000">
            <a:off x="1147771" y="-835563"/>
            <a:ext cx="133331" cy="1748013"/>
          </a:xfrm>
          <a:prstGeom prst="rect">
            <a:avLst/>
          </a:prstGeom>
          <a:solidFill>
            <a:srgbClr val="025B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13" name="TextBox 12"/>
          <p:cNvSpPr txBox="1"/>
          <p:nvPr/>
        </p:nvSpPr>
        <p:spPr>
          <a:xfrm>
            <a:off x="2234059" y="1177705"/>
            <a:ext cx="3563309" cy="338554"/>
          </a:xfrm>
          <a:prstGeom prst="rect">
            <a:avLst/>
          </a:prstGeom>
          <a:noFill/>
        </p:spPr>
        <p:txBody>
          <a:bodyPr wrap="square" rtlCol="0">
            <a:spAutoFit/>
          </a:bodyPr>
          <a:lstStyle/>
          <a:p>
            <a:r>
              <a:rPr lang="en-US" sz="1600" dirty="0" smtClean="0">
                <a:solidFill>
                  <a:srgbClr val="595959"/>
                </a:solidFill>
              </a:rPr>
              <a:t>With </a:t>
            </a:r>
            <a:r>
              <a:rPr lang="en-US" sz="1600" b="1" dirty="0" smtClean="0">
                <a:solidFill>
                  <a:srgbClr val="0C6AA2"/>
                </a:solidFill>
              </a:rPr>
              <a:t>other renal codes</a:t>
            </a:r>
            <a:r>
              <a:rPr lang="en-US" sz="1400" b="1" dirty="0" smtClean="0">
                <a:solidFill>
                  <a:srgbClr val="0C6AA2"/>
                </a:solidFill>
              </a:rPr>
              <a:t>:</a:t>
            </a:r>
            <a:endParaRPr lang="en-US" sz="1400" b="1" dirty="0">
              <a:solidFill>
                <a:srgbClr val="0C6AA2"/>
              </a:solidFill>
            </a:endParaRPr>
          </a:p>
        </p:txBody>
      </p:sp>
      <p:sp>
        <p:nvSpPr>
          <p:cNvPr id="18" name="TextBox 17"/>
          <p:cNvSpPr txBox="1"/>
          <p:nvPr/>
        </p:nvSpPr>
        <p:spPr>
          <a:xfrm>
            <a:off x="2256857" y="1413193"/>
            <a:ext cx="4364280" cy="461665"/>
          </a:xfrm>
          <a:prstGeom prst="rect">
            <a:avLst/>
          </a:prstGeom>
          <a:noFill/>
        </p:spPr>
        <p:txBody>
          <a:bodyPr wrap="square" rtlCol="0">
            <a:spAutoFit/>
          </a:bodyPr>
          <a:lstStyle/>
          <a:p>
            <a:r>
              <a:rPr lang="en-US" sz="2400" dirty="0" smtClean="0">
                <a:solidFill>
                  <a:srgbClr val="0C6AA2"/>
                </a:solidFill>
              </a:rPr>
              <a:t>23 </a:t>
            </a:r>
            <a:r>
              <a:rPr lang="en-US" sz="2400" dirty="0">
                <a:solidFill>
                  <a:srgbClr val="0C6AA2"/>
                </a:solidFill>
              </a:rPr>
              <a:t>unplanned </a:t>
            </a:r>
            <a:r>
              <a:rPr lang="en-US" sz="1600" dirty="0">
                <a:solidFill>
                  <a:srgbClr val="595959"/>
                </a:solidFill>
              </a:rPr>
              <a:t>admissions annually </a:t>
            </a:r>
          </a:p>
        </p:txBody>
      </p:sp>
      <p:sp>
        <p:nvSpPr>
          <p:cNvPr id="19" name="TextBox 18"/>
          <p:cNvSpPr txBox="1"/>
          <p:nvPr/>
        </p:nvSpPr>
        <p:spPr>
          <a:xfrm>
            <a:off x="7042312" y="259336"/>
            <a:ext cx="1824598" cy="615553"/>
          </a:xfrm>
          <a:prstGeom prst="rect">
            <a:avLst/>
          </a:prstGeom>
          <a:noFill/>
        </p:spPr>
        <p:txBody>
          <a:bodyPr wrap="square" rtlCol="0">
            <a:spAutoFit/>
          </a:bodyPr>
          <a:lstStyle/>
          <a:p>
            <a:r>
              <a:rPr lang="en-US" sz="1600" dirty="0">
                <a:solidFill>
                  <a:srgbClr val="595959"/>
                </a:solidFill>
              </a:rPr>
              <a:t>F</a:t>
            </a:r>
            <a:r>
              <a:rPr lang="en-US" sz="1600" dirty="0" smtClean="0">
                <a:solidFill>
                  <a:srgbClr val="595959"/>
                </a:solidFill>
              </a:rPr>
              <a:t>indings for every </a:t>
            </a:r>
          </a:p>
          <a:p>
            <a:r>
              <a:rPr lang="en-US" b="1" dirty="0" smtClean="0">
                <a:solidFill>
                  <a:srgbClr val="0C6AA2"/>
                </a:solidFill>
              </a:rPr>
              <a:t>100 Patients</a:t>
            </a:r>
            <a:endParaRPr lang="en-US" b="1" dirty="0">
              <a:solidFill>
                <a:srgbClr val="0C6AA2"/>
              </a:solidFill>
            </a:endParaRPr>
          </a:p>
        </p:txBody>
      </p:sp>
      <p:pic>
        <p:nvPicPr>
          <p:cNvPr id="20" name="Picture 19" descr="CKD Illustration Option-03.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22415" y="259336"/>
            <a:ext cx="250516" cy="615553"/>
          </a:xfrm>
          <a:prstGeom prst="rect">
            <a:avLst/>
          </a:prstGeom>
        </p:spPr>
      </p:pic>
      <p:sp>
        <p:nvSpPr>
          <p:cNvPr id="21" name="Rectangle 20"/>
          <p:cNvSpPr/>
          <p:nvPr/>
        </p:nvSpPr>
        <p:spPr>
          <a:xfrm rot="5400000">
            <a:off x="6433659" y="574472"/>
            <a:ext cx="518567" cy="82269"/>
          </a:xfrm>
          <a:prstGeom prst="rect">
            <a:avLst/>
          </a:prstGeom>
          <a:solidFill>
            <a:srgbClr val="005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2" name="Rectangle 21"/>
          <p:cNvSpPr/>
          <p:nvPr/>
        </p:nvSpPr>
        <p:spPr>
          <a:xfrm rot="5400000">
            <a:off x="8566492" y="574472"/>
            <a:ext cx="518567" cy="82269"/>
          </a:xfrm>
          <a:prstGeom prst="rect">
            <a:avLst/>
          </a:prstGeom>
          <a:solidFill>
            <a:srgbClr val="005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2019" y="1753671"/>
            <a:ext cx="5321808" cy="3947160"/>
          </a:xfrm>
          <a:prstGeom prst="rect">
            <a:avLst/>
          </a:prstGeom>
        </p:spPr>
      </p:pic>
      <p:sp>
        <p:nvSpPr>
          <p:cNvPr id="11" name="Rectangle 10"/>
          <p:cNvSpPr/>
          <p:nvPr/>
        </p:nvSpPr>
        <p:spPr>
          <a:xfrm>
            <a:off x="-1" y="5486400"/>
            <a:ext cx="9144001" cy="1371599"/>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176118" y="5695474"/>
            <a:ext cx="8791762" cy="923330"/>
          </a:xfrm>
          <a:prstGeom prst="rect">
            <a:avLst/>
          </a:prstGeom>
          <a:noFill/>
        </p:spPr>
        <p:txBody>
          <a:bodyPr wrap="square" rtlCol="0">
            <a:spAutoFit/>
          </a:bodyPr>
          <a:lstStyle/>
          <a:p>
            <a:pPr lvl="0" defTabSz="914400">
              <a:defRPr/>
            </a:pPr>
            <a:r>
              <a:rPr lang="en-GB" dirty="0">
                <a:solidFill>
                  <a:srgbClr val="FFFFFF"/>
                </a:solidFill>
              </a:rPr>
              <a:t>Here we see that people with CKD have high rates of unplanned admissions and people with other renal </a:t>
            </a:r>
            <a:r>
              <a:rPr lang="en-GB" dirty="0" smtClean="0">
                <a:solidFill>
                  <a:srgbClr val="FFFFFF"/>
                </a:solidFill>
              </a:rPr>
              <a:t>codes (</a:t>
            </a:r>
            <a:r>
              <a:rPr lang="en-GB" dirty="0">
                <a:solidFill>
                  <a:srgbClr val="FFFFFF"/>
                </a:solidFill>
              </a:rPr>
              <a:t>including stages 1-2 CKD with proteinuria) are being admitted at comparable rates</a:t>
            </a:r>
          </a:p>
        </p:txBody>
      </p:sp>
    </p:spTree>
    <p:extLst>
      <p:ext uri="{BB962C8B-B14F-4D97-AF65-F5344CB8AC3E}">
        <p14:creationId xmlns:p14="http://schemas.microsoft.com/office/powerpoint/2010/main" val="541817603"/>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62040" y="163346"/>
            <a:ext cx="2074760" cy="711543"/>
          </a:xfrm>
        </p:spPr>
        <p:txBody>
          <a:bodyPr/>
          <a:lstStyle/>
          <a:p>
            <a:pPr algn="l"/>
            <a:r>
              <a:rPr lang="en-GB" sz="3600" b="1" dirty="0" smtClean="0">
                <a:solidFill>
                  <a:srgbClr val="0C6AA2"/>
                </a:solidFill>
              </a:rPr>
              <a:t>Findings</a:t>
            </a:r>
            <a:endParaRPr lang="en-GB" sz="3600" b="1" dirty="0">
              <a:solidFill>
                <a:srgbClr val="0C6AA2"/>
              </a:solidFill>
            </a:endParaRPr>
          </a:p>
        </p:txBody>
      </p:sp>
      <p:sp>
        <p:nvSpPr>
          <p:cNvPr id="9" name="Rectangle 8"/>
          <p:cNvSpPr/>
          <p:nvPr/>
        </p:nvSpPr>
        <p:spPr>
          <a:xfrm rot="5400000">
            <a:off x="1147771" y="-835563"/>
            <a:ext cx="133331" cy="1748013"/>
          </a:xfrm>
          <a:prstGeom prst="rect">
            <a:avLst/>
          </a:prstGeom>
          <a:solidFill>
            <a:srgbClr val="025B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13" name="TextBox 12"/>
          <p:cNvSpPr txBox="1"/>
          <p:nvPr/>
        </p:nvSpPr>
        <p:spPr>
          <a:xfrm>
            <a:off x="2234059" y="1177705"/>
            <a:ext cx="3563309" cy="338554"/>
          </a:xfrm>
          <a:prstGeom prst="rect">
            <a:avLst/>
          </a:prstGeom>
          <a:noFill/>
        </p:spPr>
        <p:txBody>
          <a:bodyPr wrap="square" rtlCol="0">
            <a:spAutoFit/>
          </a:bodyPr>
          <a:lstStyle/>
          <a:p>
            <a:r>
              <a:rPr lang="en-US" sz="1600" dirty="0" smtClean="0">
                <a:solidFill>
                  <a:srgbClr val="595959"/>
                </a:solidFill>
              </a:rPr>
              <a:t>With </a:t>
            </a:r>
            <a:r>
              <a:rPr lang="en-US" sz="1600" b="1" dirty="0" smtClean="0">
                <a:solidFill>
                  <a:srgbClr val="0C6AA2"/>
                </a:solidFill>
              </a:rPr>
              <a:t>other renal codes</a:t>
            </a:r>
            <a:r>
              <a:rPr lang="en-US" sz="1400" b="1" dirty="0" smtClean="0">
                <a:solidFill>
                  <a:srgbClr val="0C6AA2"/>
                </a:solidFill>
              </a:rPr>
              <a:t>:</a:t>
            </a:r>
            <a:endParaRPr lang="en-US" sz="1400" b="1" dirty="0">
              <a:solidFill>
                <a:srgbClr val="0C6AA2"/>
              </a:solidFill>
            </a:endParaRPr>
          </a:p>
        </p:txBody>
      </p:sp>
      <p:sp>
        <p:nvSpPr>
          <p:cNvPr id="18" name="TextBox 17"/>
          <p:cNvSpPr txBox="1"/>
          <p:nvPr/>
        </p:nvSpPr>
        <p:spPr>
          <a:xfrm>
            <a:off x="2256857" y="1413193"/>
            <a:ext cx="4364280" cy="461665"/>
          </a:xfrm>
          <a:prstGeom prst="rect">
            <a:avLst/>
          </a:prstGeom>
          <a:noFill/>
        </p:spPr>
        <p:txBody>
          <a:bodyPr wrap="square" rtlCol="0">
            <a:spAutoFit/>
          </a:bodyPr>
          <a:lstStyle/>
          <a:p>
            <a:r>
              <a:rPr lang="en-US" sz="2400" dirty="0" smtClean="0">
                <a:solidFill>
                  <a:srgbClr val="0C6AA2"/>
                </a:solidFill>
              </a:rPr>
              <a:t>23 </a:t>
            </a:r>
            <a:r>
              <a:rPr lang="en-US" sz="2400" dirty="0">
                <a:solidFill>
                  <a:srgbClr val="0C6AA2"/>
                </a:solidFill>
              </a:rPr>
              <a:t>unplanned </a:t>
            </a:r>
            <a:r>
              <a:rPr lang="en-US" sz="1600" dirty="0">
                <a:solidFill>
                  <a:srgbClr val="595959"/>
                </a:solidFill>
              </a:rPr>
              <a:t>admissions annually </a:t>
            </a:r>
          </a:p>
        </p:txBody>
      </p:sp>
      <p:sp>
        <p:nvSpPr>
          <p:cNvPr id="19" name="TextBox 18"/>
          <p:cNvSpPr txBox="1"/>
          <p:nvPr/>
        </p:nvSpPr>
        <p:spPr>
          <a:xfrm>
            <a:off x="7042312" y="259336"/>
            <a:ext cx="1824598" cy="615553"/>
          </a:xfrm>
          <a:prstGeom prst="rect">
            <a:avLst/>
          </a:prstGeom>
          <a:noFill/>
        </p:spPr>
        <p:txBody>
          <a:bodyPr wrap="square" rtlCol="0">
            <a:spAutoFit/>
          </a:bodyPr>
          <a:lstStyle/>
          <a:p>
            <a:r>
              <a:rPr lang="en-US" sz="1600" dirty="0">
                <a:solidFill>
                  <a:srgbClr val="595959"/>
                </a:solidFill>
              </a:rPr>
              <a:t>F</a:t>
            </a:r>
            <a:r>
              <a:rPr lang="en-US" sz="1600" dirty="0" smtClean="0">
                <a:solidFill>
                  <a:srgbClr val="595959"/>
                </a:solidFill>
              </a:rPr>
              <a:t>indings for every </a:t>
            </a:r>
          </a:p>
          <a:p>
            <a:r>
              <a:rPr lang="en-US" b="1" dirty="0" smtClean="0">
                <a:solidFill>
                  <a:srgbClr val="0C6AA2"/>
                </a:solidFill>
              </a:rPr>
              <a:t>100 Patients</a:t>
            </a:r>
            <a:endParaRPr lang="en-US" b="1" dirty="0">
              <a:solidFill>
                <a:srgbClr val="0C6AA2"/>
              </a:solidFill>
            </a:endParaRPr>
          </a:p>
        </p:txBody>
      </p:sp>
      <p:pic>
        <p:nvPicPr>
          <p:cNvPr id="20" name="Picture 19" descr="CKD Illustration Option-03.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22415" y="259336"/>
            <a:ext cx="250516" cy="615553"/>
          </a:xfrm>
          <a:prstGeom prst="rect">
            <a:avLst/>
          </a:prstGeom>
        </p:spPr>
      </p:pic>
      <p:sp>
        <p:nvSpPr>
          <p:cNvPr id="21" name="Rectangle 20"/>
          <p:cNvSpPr/>
          <p:nvPr/>
        </p:nvSpPr>
        <p:spPr>
          <a:xfrm rot="5400000">
            <a:off x="6433659" y="574472"/>
            <a:ext cx="518567" cy="82269"/>
          </a:xfrm>
          <a:prstGeom prst="rect">
            <a:avLst/>
          </a:prstGeom>
          <a:solidFill>
            <a:srgbClr val="005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2" name="Rectangle 21"/>
          <p:cNvSpPr/>
          <p:nvPr/>
        </p:nvSpPr>
        <p:spPr>
          <a:xfrm rot="5400000">
            <a:off x="8566492" y="574472"/>
            <a:ext cx="518567" cy="82269"/>
          </a:xfrm>
          <a:prstGeom prst="rect">
            <a:avLst/>
          </a:prstGeom>
          <a:solidFill>
            <a:srgbClr val="005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2019" y="1753671"/>
            <a:ext cx="5321808" cy="3947160"/>
          </a:xfrm>
          <a:prstGeom prst="rect">
            <a:avLst/>
          </a:prstGeom>
        </p:spPr>
      </p:pic>
      <p:sp>
        <p:nvSpPr>
          <p:cNvPr id="14" name="Rectangle 13"/>
          <p:cNvSpPr/>
          <p:nvPr/>
        </p:nvSpPr>
        <p:spPr>
          <a:xfrm>
            <a:off x="-1" y="5751098"/>
            <a:ext cx="9144001" cy="1106901"/>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259204" y="5963085"/>
            <a:ext cx="7970140" cy="646331"/>
          </a:xfrm>
          <a:prstGeom prst="rect">
            <a:avLst/>
          </a:prstGeom>
          <a:noFill/>
        </p:spPr>
        <p:txBody>
          <a:bodyPr wrap="square" rtlCol="0">
            <a:spAutoFit/>
          </a:bodyPr>
          <a:lstStyle/>
          <a:p>
            <a:pPr lvl="1" defTabSz="914400">
              <a:defRPr/>
            </a:pPr>
            <a:r>
              <a:rPr lang="en-GB" dirty="0">
                <a:solidFill>
                  <a:srgbClr val="FFFFFF"/>
                </a:solidFill>
              </a:rPr>
              <a:t>This may be due to patients in this group having “normal” </a:t>
            </a:r>
            <a:r>
              <a:rPr lang="en-GB" dirty="0" err="1">
                <a:solidFill>
                  <a:srgbClr val="FFFFFF"/>
                </a:solidFill>
              </a:rPr>
              <a:t>eGFR</a:t>
            </a:r>
            <a:r>
              <a:rPr lang="en-GB" dirty="0">
                <a:solidFill>
                  <a:srgbClr val="FFFFFF"/>
                </a:solidFill>
              </a:rPr>
              <a:t> but proteinuria which is a significant risk factor for renal complications</a:t>
            </a:r>
          </a:p>
        </p:txBody>
      </p:sp>
    </p:spTree>
    <p:extLst>
      <p:ext uri="{BB962C8B-B14F-4D97-AF65-F5344CB8AC3E}">
        <p14:creationId xmlns:p14="http://schemas.microsoft.com/office/powerpoint/2010/main" val="1406314543"/>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62040" y="163346"/>
            <a:ext cx="2130178" cy="711543"/>
          </a:xfrm>
        </p:spPr>
        <p:txBody>
          <a:bodyPr/>
          <a:lstStyle/>
          <a:p>
            <a:pPr algn="l"/>
            <a:r>
              <a:rPr lang="en-GB" sz="3600" b="1" dirty="0" smtClean="0">
                <a:solidFill>
                  <a:srgbClr val="0C6AA2"/>
                </a:solidFill>
              </a:rPr>
              <a:t>Findings</a:t>
            </a:r>
            <a:endParaRPr lang="en-GB" sz="3600" b="1" dirty="0">
              <a:solidFill>
                <a:srgbClr val="0C6AA2"/>
              </a:solidFill>
            </a:endParaRPr>
          </a:p>
        </p:txBody>
      </p:sp>
      <p:sp>
        <p:nvSpPr>
          <p:cNvPr id="5" name="Rectangle 4"/>
          <p:cNvSpPr/>
          <p:nvPr/>
        </p:nvSpPr>
        <p:spPr>
          <a:xfrm rot="5400000">
            <a:off x="1147771" y="-835563"/>
            <a:ext cx="133331" cy="1748013"/>
          </a:xfrm>
          <a:prstGeom prst="rect">
            <a:avLst/>
          </a:prstGeom>
          <a:solidFill>
            <a:srgbClr val="025B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7" name="TextBox 6"/>
          <p:cNvSpPr txBox="1"/>
          <p:nvPr/>
        </p:nvSpPr>
        <p:spPr>
          <a:xfrm>
            <a:off x="262041" y="1232788"/>
            <a:ext cx="1948510" cy="338554"/>
          </a:xfrm>
          <a:prstGeom prst="rect">
            <a:avLst/>
          </a:prstGeom>
          <a:noFill/>
        </p:spPr>
        <p:txBody>
          <a:bodyPr wrap="square" rtlCol="0">
            <a:spAutoFit/>
          </a:bodyPr>
          <a:lstStyle/>
          <a:p>
            <a:r>
              <a:rPr lang="en-US" sz="1600" dirty="0" smtClean="0">
                <a:solidFill>
                  <a:srgbClr val="595959"/>
                </a:solidFill>
              </a:rPr>
              <a:t>With CKD </a:t>
            </a:r>
            <a:r>
              <a:rPr lang="en-US" sz="1600" b="1" dirty="0" smtClean="0">
                <a:solidFill>
                  <a:srgbClr val="0C6AA2"/>
                </a:solidFill>
              </a:rPr>
              <a:t>Stage 3:</a:t>
            </a:r>
          </a:p>
        </p:txBody>
      </p:sp>
      <p:sp>
        <p:nvSpPr>
          <p:cNvPr id="10" name="TextBox 9"/>
          <p:cNvSpPr txBox="1"/>
          <p:nvPr/>
        </p:nvSpPr>
        <p:spPr>
          <a:xfrm>
            <a:off x="262041" y="1468276"/>
            <a:ext cx="1948510" cy="707886"/>
          </a:xfrm>
          <a:prstGeom prst="rect">
            <a:avLst/>
          </a:prstGeom>
          <a:noFill/>
        </p:spPr>
        <p:txBody>
          <a:bodyPr wrap="square" rtlCol="0">
            <a:spAutoFit/>
          </a:bodyPr>
          <a:lstStyle/>
          <a:p>
            <a:r>
              <a:rPr lang="en-US" sz="2400" dirty="0" smtClean="0">
                <a:solidFill>
                  <a:srgbClr val="0C6AA2"/>
                </a:solidFill>
              </a:rPr>
              <a:t>6 patients </a:t>
            </a:r>
          </a:p>
          <a:p>
            <a:r>
              <a:rPr lang="en-US" sz="1600" dirty="0" smtClean="0">
                <a:solidFill>
                  <a:schemeClr val="tx1">
                    <a:lumMod val="65000"/>
                    <a:lumOff val="35000"/>
                  </a:schemeClr>
                </a:solidFill>
              </a:rPr>
              <a:t>die annually </a:t>
            </a:r>
            <a:endParaRPr lang="en-US" sz="1600" dirty="0">
              <a:solidFill>
                <a:schemeClr val="tx1">
                  <a:lumMod val="65000"/>
                  <a:lumOff val="35000"/>
                </a:schemeClr>
              </a:solidFill>
            </a:endParaRPr>
          </a:p>
        </p:txBody>
      </p:sp>
      <p:pic>
        <p:nvPicPr>
          <p:cNvPr id="2" name="Picture 1" descr="People-0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2040" y="2373423"/>
            <a:ext cx="2828990" cy="2011522"/>
          </a:xfrm>
          <a:prstGeom prst="rect">
            <a:avLst/>
          </a:prstGeom>
        </p:spPr>
      </p:pic>
      <p:sp>
        <p:nvSpPr>
          <p:cNvPr id="17" name="TextBox 16"/>
          <p:cNvSpPr txBox="1"/>
          <p:nvPr/>
        </p:nvSpPr>
        <p:spPr>
          <a:xfrm>
            <a:off x="7042312" y="259336"/>
            <a:ext cx="1824598" cy="615553"/>
          </a:xfrm>
          <a:prstGeom prst="rect">
            <a:avLst/>
          </a:prstGeom>
          <a:noFill/>
        </p:spPr>
        <p:txBody>
          <a:bodyPr wrap="square" rtlCol="0">
            <a:spAutoFit/>
          </a:bodyPr>
          <a:lstStyle/>
          <a:p>
            <a:r>
              <a:rPr lang="en-US" sz="1600" dirty="0">
                <a:solidFill>
                  <a:srgbClr val="595959"/>
                </a:solidFill>
              </a:rPr>
              <a:t>F</a:t>
            </a:r>
            <a:r>
              <a:rPr lang="en-US" sz="1600" dirty="0" smtClean="0">
                <a:solidFill>
                  <a:srgbClr val="595959"/>
                </a:solidFill>
              </a:rPr>
              <a:t>indings for every </a:t>
            </a:r>
          </a:p>
          <a:p>
            <a:r>
              <a:rPr lang="en-US" b="1" dirty="0" smtClean="0">
                <a:solidFill>
                  <a:srgbClr val="0C6AA2"/>
                </a:solidFill>
              </a:rPr>
              <a:t>100 Patients</a:t>
            </a:r>
            <a:endParaRPr lang="en-US" b="1" dirty="0">
              <a:solidFill>
                <a:srgbClr val="0C6AA2"/>
              </a:solidFill>
            </a:endParaRPr>
          </a:p>
        </p:txBody>
      </p:sp>
      <p:pic>
        <p:nvPicPr>
          <p:cNvPr id="18" name="Picture 17" descr="CKD Illustration Option-03.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22415" y="259336"/>
            <a:ext cx="250516" cy="615553"/>
          </a:xfrm>
          <a:prstGeom prst="rect">
            <a:avLst/>
          </a:prstGeom>
        </p:spPr>
      </p:pic>
      <p:sp>
        <p:nvSpPr>
          <p:cNvPr id="20" name="Rectangle 19"/>
          <p:cNvSpPr/>
          <p:nvPr/>
        </p:nvSpPr>
        <p:spPr>
          <a:xfrm rot="5400000">
            <a:off x="6433659" y="574472"/>
            <a:ext cx="518567" cy="82269"/>
          </a:xfrm>
          <a:prstGeom prst="rect">
            <a:avLst/>
          </a:prstGeom>
          <a:solidFill>
            <a:srgbClr val="005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1" name="Rectangle 20"/>
          <p:cNvSpPr/>
          <p:nvPr/>
        </p:nvSpPr>
        <p:spPr>
          <a:xfrm rot="5400000">
            <a:off x="8566492" y="574472"/>
            <a:ext cx="518567" cy="82269"/>
          </a:xfrm>
          <a:prstGeom prst="rect">
            <a:avLst/>
          </a:prstGeom>
          <a:solidFill>
            <a:srgbClr val="005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Tree>
    <p:extLst>
      <p:ext uri="{BB962C8B-B14F-4D97-AF65-F5344CB8AC3E}">
        <p14:creationId xmlns:p14="http://schemas.microsoft.com/office/powerpoint/2010/main" val="4255819479"/>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0"/>
                                        </p:tgtEl>
                                      </p:cBhvr>
                                    </p:animEffect>
                                    <p:animScale>
                                      <p:cBhvr>
                                        <p:cTn id="7" dur="250" autoRev="1" fill="hold"/>
                                        <p:tgtEl>
                                          <p:spTgt spid="20"/>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18"/>
                                        </p:tgtEl>
                                      </p:cBhvr>
                                    </p:animEffect>
                                    <p:animScale>
                                      <p:cBhvr>
                                        <p:cTn id="10" dur="250" autoRev="1" fill="hold"/>
                                        <p:tgtEl>
                                          <p:spTgt spid="18"/>
                                        </p:tgtEl>
                                      </p:cBhvr>
                                      <p:by x="105000" y="105000"/>
                                    </p:animScale>
                                  </p:childTnLst>
                                </p:cTn>
                              </p:par>
                              <p:par>
                                <p:cTn id="11" presetID="26" presetClass="emph" presetSubtype="0" fill="hold" grpId="0" nodeType="withEffect">
                                  <p:stCondLst>
                                    <p:cond delay="0"/>
                                  </p:stCondLst>
                                  <p:childTnLst>
                                    <p:animEffect transition="out" filter="fade">
                                      <p:cBhvr>
                                        <p:cTn id="12" dur="500" tmFilter="0, 0; .2, .5; .8, .5; 1, 0"/>
                                        <p:tgtEl>
                                          <p:spTgt spid="17"/>
                                        </p:tgtEl>
                                      </p:cBhvr>
                                    </p:animEffect>
                                    <p:animScale>
                                      <p:cBhvr>
                                        <p:cTn id="13" dur="250" autoRev="1" fill="hold"/>
                                        <p:tgtEl>
                                          <p:spTgt spid="17"/>
                                        </p:tgtEl>
                                      </p:cBhvr>
                                      <p:by x="105000" y="105000"/>
                                    </p:animScale>
                                  </p:childTnLst>
                                </p:cTn>
                              </p:par>
                              <p:par>
                                <p:cTn id="14" presetID="26" presetClass="emph" presetSubtype="0" fill="hold" grpId="0" nodeType="withEffect">
                                  <p:stCondLst>
                                    <p:cond delay="0"/>
                                  </p:stCondLst>
                                  <p:childTnLst>
                                    <p:animEffect transition="out" filter="fade">
                                      <p:cBhvr>
                                        <p:cTn id="15" dur="500" tmFilter="0, 0; .2, .5; .8, .5; 1, 0"/>
                                        <p:tgtEl>
                                          <p:spTgt spid="21"/>
                                        </p:tgtEl>
                                      </p:cBhvr>
                                    </p:animEffect>
                                    <p:animScale>
                                      <p:cBhvr>
                                        <p:cTn id="16" dur="250" autoRev="1" fill="hold"/>
                                        <p:tgtEl>
                                          <p:spTgt spid="21"/>
                                        </p:tgtEl>
                                      </p:cBhvr>
                                      <p:by x="105000" y="105000"/>
                                    </p:animScale>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7" grpId="0"/>
      <p:bldP spid="20" grpId="0" animBg="1"/>
      <p:bldP spid="2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62040" y="163346"/>
            <a:ext cx="2130178" cy="711543"/>
          </a:xfrm>
        </p:spPr>
        <p:txBody>
          <a:bodyPr/>
          <a:lstStyle/>
          <a:p>
            <a:pPr algn="l"/>
            <a:r>
              <a:rPr lang="en-GB" sz="3600" b="1" dirty="0" smtClean="0">
                <a:solidFill>
                  <a:srgbClr val="0C6AA2"/>
                </a:solidFill>
              </a:rPr>
              <a:t>Findings</a:t>
            </a:r>
            <a:endParaRPr lang="en-GB" sz="3600" b="1" dirty="0">
              <a:solidFill>
                <a:srgbClr val="0C6AA2"/>
              </a:solidFill>
            </a:endParaRPr>
          </a:p>
        </p:txBody>
      </p:sp>
      <p:sp>
        <p:nvSpPr>
          <p:cNvPr id="5" name="Rectangle 4"/>
          <p:cNvSpPr/>
          <p:nvPr/>
        </p:nvSpPr>
        <p:spPr>
          <a:xfrm rot="5400000">
            <a:off x="1147771" y="-835563"/>
            <a:ext cx="133331" cy="1748013"/>
          </a:xfrm>
          <a:prstGeom prst="rect">
            <a:avLst/>
          </a:prstGeom>
          <a:solidFill>
            <a:srgbClr val="025B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7" name="TextBox 6"/>
          <p:cNvSpPr txBox="1"/>
          <p:nvPr/>
        </p:nvSpPr>
        <p:spPr>
          <a:xfrm>
            <a:off x="262041" y="1232788"/>
            <a:ext cx="1948510" cy="338554"/>
          </a:xfrm>
          <a:prstGeom prst="rect">
            <a:avLst/>
          </a:prstGeom>
          <a:noFill/>
        </p:spPr>
        <p:txBody>
          <a:bodyPr wrap="square" rtlCol="0">
            <a:spAutoFit/>
          </a:bodyPr>
          <a:lstStyle/>
          <a:p>
            <a:r>
              <a:rPr lang="en-US" sz="1600" dirty="0" smtClean="0">
                <a:solidFill>
                  <a:srgbClr val="595959"/>
                </a:solidFill>
              </a:rPr>
              <a:t>With CKD </a:t>
            </a:r>
            <a:r>
              <a:rPr lang="en-US" sz="1600" b="1" dirty="0" smtClean="0">
                <a:solidFill>
                  <a:srgbClr val="0C6AA2"/>
                </a:solidFill>
              </a:rPr>
              <a:t>Stage 3:</a:t>
            </a:r>
          </a:p>
        </p:txBody>
      </p:sp>
      <p:sp>
        <p:nvSpPr>
          <p:cNvPr id="10" name="TextBox 9"/>
          <p:cNvSpPr txBox="1"/>
          <p:nvPr/>
        </p:nvSpPr>
        <p:spPr>
          <a:xfrm>
            <a:off x="262041" y="1468276"/>
            <a:ext cx="1948510" cy="707886"/>
          </a:xfrm>
          <a:prstGeom prst="rect">
            <a:avLst/>
          </a:prstGeom>
          <a:noFill/>
        </p:spPr>
        <p:txBody>
          <a:bodyPr wrap="square" rtlCol="0">
            <a:spAutoFit/>
          </a:bodyPr>
          <a:lstStyle/>
          <a:p>
            <a:r>
              <a:rPr lang="en-US" sz="2400" dirty="0" smtClean="0">
                <a:solidFill>
                  <a:srgbClr val="0C6AA2"/>
                </a:solidFill>
              </a:rPr>
              <a:t>6 patients </a:t>
            </a:r>
          </a:p>
          <a:p>
            <a:r>
              <a:rPr lang="en-US" sz="1600" dirty="0" smtClean="0">
                <a:solidFill>
                  <a:schemeClr val="tx1">
                    <a:lumMod val="65000"/>
                    <a:lumOff val="35000"/>
                  </a:schemeClr>
                </a:solidFill>
              </a:rPr>
              <a:t>die annually </a:t>
            </a:r>
            <a:endParaRPr lang="en-US" sz="1600" dirty="0">
              <a:solidFill>
                <a:schemeClr val="tx1">
                  <a:lumMod val="65000"/>
                  <a:lumOff val="35000"/>
                </a:schemeClr>
              </a:solidFill>
            </a:endParaRPr>
          </a:p>
        </p:txBody>
      </p:sp>
      <p:pic>
        <p:nvPicPr>
          <p:cNvPr id="2" name="Picture 1" descr="People-0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2040" y="2373423"/>
            <a:ext cx="2828990" cy="2011522"/>
          </a:xfrm>
          <a:prstGeom prst="rect">
            <a:avLst/>
          </a:prstGeom>
        </p:spPr>
      </p:pic>
      <p:sp>
        <p:nvSpPr>
          <p:cNvPr id="17" name="TextBox 16"/>
          <p:cNvSpPr txBox="1"/>
          <p:nvPr/>
        </p:nvSpPr>
        <p:spPr>
          <a:xfrm>
            <a:off x="7042312" y="259336"/>
            <a:ext cx="1824598" cy="615553"/>
          </a:xfrm>
          <a:prstGeom prst="rect">
            <a:avLst/>
          </a:prstGeom>
          <a:noFill/>
        </p:spPr>
        <p:txBody>
          <a:bodyPr wrap="square" rtlCol="0">
            <a:spAutoFit/>
          </a:bodyPr>
          <a:lstStyle/>
          <a:p>
            <a:r>
              <a:rPr lang="en-US" sz="1600" dirty="0">
                <a:solidFill>
                  <a:srgbClr val="595959"/>
                </a:solidFill>
              </a:rPr>
              <a:t>F</a:t>
            </a:r>
            <a:r>
              <a:rPr lang="en-US" sz="1600" dirty="0" smtClean="0">
                <a:solidFill>
                  <a:srgbClr val="595959"/>
                </a:solidFill>
              </a:rPr>
              <a:t>indings for every </a:t>
            </a:r>
          </a:p>
          <a:p>
            <a:r>
              <a:rPr lang="en-US" b="1" dirty="0" smtClean="0">
                <a:solidFill>
                  <a:srgbClr val="0C6AA2"/>
                </a:solidFill>
              </a:rPr>
              <a:t>100 Patients</a:t>
            </a:r>
            <a:endParaRPr lang="en-US" b="1" dirty="0">
              <a:solidFill>
                <a:srgbClr val="0C6AA2"/>
              </a:solidFill>
            </a:endParaRPr>
          </a:p>
        </p:txBody>
      </p:sp>
      <p:pic>
        <p:nvPicPr>
          <p:cNvPr id="18" name="Picture 17" descr="CKD Illustration Option-03.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22415" y="259336"/>
            <a:ext cx="250516" cy="615553"/>
          </a:xfrm>
          <a:prstGeom prst="rect">
            <a:avLst/>
          </a:prstGeom>
        </p:spPr>
      </p:pic>
      <p:sp>
        <p:nvSpPr>
          <p:cNvPr id="20" name="Rectangle 19"/>
          <p:cNvSpPr/>
          <p:nvPr/>
        </p:nvSpPr>
        <p:spPr>
          <a:xfrm rot="5400000">
            <a:off x="6433659" y="574472"/>
            <a:ext cx="518567" cy="82269"/>
          </a:xfrm>
          <a:prstGeom prst="rect">
            <a:avLst/>
          </a:prstGeom>
          <a:solidFill>
            <a:srgbClr val="005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1" name="Rectangle 20"/>
          <p:cNvSpPr/>
          <p:nvPr/>
        </p:nvSpPr>
        <p:spPr>
          <a:xfrm rot="5400000">
            <a:off x="8566492" y="574472"/>
            <a:ext cx="518567" cy="82269"/>
          </a:xfrm>
          <a:prstGeom prst="rect">
            <a:avLst/>
          </a:prstGeom>
          <a:solidFill>
            <a:srgbClr val="005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2" name="Rectangle 21"/>
          <p:cNvSpPr/>
          <p:nvPr/>
        </p:nvSpPr>
        <p:spPr>
          <a:xfrm>
            <a:off x="-1" y="5751098"/>
            <a:ext cx="9144001" cy="1106901"/>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178912" y="5963085"/>
            <a:ext cx="7970140" cy="646331"/>
          </a:xfrm>
          <a:prstGeom prst="rect">
            <a:avLst/>
          </a:prstGeom>
          <a:noFill/>
        </p:spPr>
        <p:txBody>
          <a:bodyPr wrap="square" rtlCol="0">
            <a:spAutoFit/>
          </a:bodyPr>
          <a:lstStyle/>
          <a:p>
            <a:r>
              <a:rPr lang="en-GB" dirty="0">
                <a:solidFill>
                  <a:srgbClr val="FFFFFF"/>
                </a:solidFill>
              </a:rPr>
              <a:t>Death is more common in people with more severe CKD which supports the KDIGO recommendations that risk of admission and death increases with reduced </a:t>
            </a:r>
            <a:r>
              <a:rPr lang="en-GB" dirty="0" err="1">
                <a:solidFill>
                  <a:srgbClr val="FFFFFF"/>
                </a:solidFill>
              </a:rPr>
              <a:t>eGFR</a:t>
            </a:r>
            <a:endParaRPr lang="en-GB" dirty="0">
              <a:solidFill>
                <a:srgbClr val="FFFFFF"/>
              </a:solidFill>
            </a:endParaRPr>
          </a:p>
        </p:txBody>
      </p:sp>
    </p:spTree>
    <p:extLst>
      <p:ext uri="{BB962C8B-B14F-4D97-AF65-F5344CB8AC3E}">
        <p14:creationId xmlns:p14="http://schemas.microsoft.com/office/powerpoint/2010/main" val="991330879"/>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62040" y="163346"/>
            <a:ext cx="2130178" cy="711543"/>
          </a:xfrm>
        </p:spPr>
        <p:txBody>
          <a:bodyPr/>
          <a:lstStyle/>
          <a:p>
            <a:pPr algn="l"/>
            <a:r>
              <a:rPr lang="en-GB" sz="3600" b="1" dirty="0" smtClean="0">
                <a:solidFill>
                  <a:srgbClr val="0C6AA2"/>
                </a:solidFill>
              </a:rPr>
              <a:t>Findings</a:t>
            </a:r>
            <a:endParaRPr lang="en-GB" sz="3600" b="1" dirty="0">
              <a:solidFill>
                <a:srgbClr val="0C6AA2"/>
              </a:solidFill>
            </a:endParaRPr>
          </a:p>
        </p:txBody>
      </p:sp>
      <p:sp>
        <p:nvSpPr>
          <p:cNvPr id="5" name="Rectangle 4"/>
          <p:cNvSpPr/>
          <p:nvPr/>
        </p:nvSpPr>
        <p:spPr>
          <a:xfrm rot="5400000">
            <a:off x="1147771" y="-835563"/>
            <a:ext cx="133331" cy="1748013"/>
          </a:xfrm>
          <a:prstGeom prst="rect">
            <a:avLst/>
          </a:prstGeom>
          <a:solidFill>
            <a:srgbClr val="025B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7" name="TextBox 6"/>
          <p:cNvSpPr txBox="1"/>
          <p:nvPr/>
        </p:nvSpPr>
        <p:spPr>
          <a:xfrm>
            <a:off x="262041" y="1232788"/>
            <a:ext cx="1948510" cy="338554"/>
          </a:xfrm>
          <a:prstGeom prst="rect">
            <a:avLst/>
          </a:prstGeom>
          <a:noFill/>
        </p:spPr>
        <p:txBody>
          <a:bodyPr wrap="square" rtlCol="0">
            <a:spAutoFit/>
          </a:bodyPr>
          <a:lstStyle/>
          <a:p>
            <a:r>
              <a:rPr lang="en-US" sz="1600" dirty="0" smtClean="0">
                <a:solidFill>
                  <a:srgbClr val="595959"/>
                </a:solidFill>
              </a:rPr>
              <a:t>With CKD </a:t>
            </a:r>
            <a:r>
              <a:rPr lang="en-US" sz="1600" b="1" dirty="0" smtClean="0">
                <a:solidFill>
                  <a:srgbClr val="0C6AA2"/>
                </a:solidFill>
              </a:rPr>
              <a:t>Stage 3:</a:t>
            </a:r>
          </a:p>
        </p:txBody>
      </p:sp>
      <p:sp>
        <p:nvSpPr>
          <p:cNvPr id="10" name="TextBox 9"/>
          <p:cNvSpPr txBox="1"/>
          <p:nvPr/>
        </p:nvSpPr>
        <p:spPr>
          <a:xfrm>
            <a:off x="262041" y="1468276"/>
            <a:ext cx="1948510" cy="707886"/>
          </a:xfrm>
          <a:prstGeom prst="rect">
            <a:avLst/>
          </a:prstGeom>
          <a:noFill/>
        </p:spPr>
        <p:txBody>
          <a:bodyPr wrap="square" rtlCol="0">
            <a:spAutoFit/>
          </a:bodyPr>
          <a:lstStyle/>
          <a:p>
            <a:r>
              <a:rPr lang="en-US" sz="2400" dirty="0" smtClean="0">
                <a:solidFill>
                  <a:srgbClr val="0C6AA2"/>
                </a:solidFill>
              </a:rPr>
              <a:t>6 patients </a:t>
            </a:r>
          </a:p>
          <a:p>
            <a:r>
              <a:rPr lang="en-US" sz="1600" dirty="0" smtClean="0">
                <a:solidFill>
                  <a:schemeClr val="tx1">
                    <a:lumMod val="65000"/>
                    <a:lumOff val="35000"/>
                  </a:schemeClr>
                </a:solidFill>
              </a:rPr>
              <a:t>die annually </a:t>
            </a:r>
            <a:endParaRPr lang="en-US" sz="1600" dirty="0">
              <a:solidFill>
                <a:schemeClr val="tx1">
                  <a:lumMod val="65000"/>
                  <a:lumOff val="35000"/>
                </a:schemeClr>
              </a:solidFill>
            </a:endParaRPr>
          </a:p>
        </p:txBody>
      </p:sp>
      <p:pic>
        <p:nvPicPr>
          <p:cNvPr id="2" name="Picture 1" descr="People-0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2040" y="2373423"/>
            <a:ext cx="2828990" cy="2011522"/>
          </a:xfrm>
          <a:prstGeom prst="rect">
            <a:avLst/>
          </a:prstGeom>
        </p:spPr>
      </p:pic>
      <p:sp>
        <p:nvSpPr>
          <p:cNvPr id="17" name="TextBox 16"/>
          <p:cNvSpPr txBox="1"/>
          <p:nvPr/>
        </p:nvSpPr>
        <p:spPr>
          <a:xfrm>
            <a:off x="7042312" y="259336"/>
            <a:ext cx="1824598" cy="615553"/>
          </a:xfrm>
          <a:prstGeom prst="rect">
            <a:avLst/>
          </a:prstGeom>
          <a:noFill/>
        </p:spPr>
        <p:txBody>
          <a:bodyPr wrap="square" rtlCol="0">
            <a:spAutoFit/>
          </a:bodyPr>
          <a:lstStyle/>
          <a:p>
            <a:r>
              <a:rPr lang="en-US" sz="1600" dirty="0">
                <a:solidFill>
                  <a:srgbClr val="595959"/>
                </a:solidFill>
              </a:rPr>
              <a:t>F</a:t>
            </a:r>
            <a:r>
              <a:rPr lang="en-US" sz="1600" dirty="0" smtClean="0">
                <a:solidFill>
                  <a:srgbClr val="595959"/>
                </a:solidFill>
              </a:rPr>
              <a:t>indings for every </a:t>
            </a:r>
          </a:p>
          <a:p>
            <a:r>
              <a:rPr lang="en-US" b="1" dirty="0" smtClean="0">
                <a:solidFill>
                  <a:srgbClr val="0C6AA2"/>
                </a:solidFill>
              </a:rPr>
              <a:t>100 Patients</a:t>
            </a:r>
            <a:endParaRPr lang="en-US" b="1" dirty="0">
              <a:solidFill>
                <a:srgbClr val="0C6AA2"/>
              </a:solidFill>
            </a:endParaRPr>
          </a:p>
        </p:txBody>
      </p:sp>
      <p:pic>
        <p:nvPicPr>
          <p:cNvPr id="18" name="Picture 17" descr="CKD Illustration Option-03.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22415" y="259336"/>
            <a:ext cx="250516" cy="615553"/>
          </a:xfrm>
          <a:prstGeom prst="rect">
            <a:avLst/>
          </a:prstGeom>
        </p:spPr>
      </p:pic>
      <p:sp>
        <p:nvSpPr>
          <p:cNvPr id="20" name="Rectangle 19"/>
          <p:cNvSpPr/>
          <p:nvPr/>
        </p:nvSpPr>
        <p:spPr>
          <a:xfrm rot="5400000">
            <a:off x="6433659" y="574472"/>
            <a:ext cx="518567" cy="82269"/>
          </a:xfrm>
          <a:prstGeom prst="rect">
            <a:avLst/>
          </a:prstGeom>
          <a:solidFill>
            <a:srgbClr val="005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1" name="Rectangle 20"/>
          <p:cNvSpPr/>
          <p:nvPr/>
        </p:nvSpPr>
        <p:spPr>
          <a:xfrm rot="5400000">
            <a:off x="8566492" y="574472"/>
            <a:ext cx="518567" cy="82269"/>
          </a:xfrm>
          <a:prstGeom prst="rect">
            <a:avLst/>
          </a:prstGeom>
          <a:solidFill>
            <a:srgbClr val="005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2" name="Rectangle 21"/>
          <p:cNvSpPr/>
          <p:nvPr/>
        </p:nvSpPr>
        <p:spPr>
          <a:xfrm>
            <a:off x="-1" y="5751098"/>
            <a:ext cx="9144001" cy="1106901"/>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277348" y="6056455"/>
            <a:ext cx="7970140" cy="369332"/>
          </a:xfrm>
          <a:prstGeom prst="rect">
            <a:avLst/>
          </a:prstGeom>
          <a:noFill/>
        </p:spPr>
        <p:txBody>
          <a:bodyPr wrap="square" rtlCol="0">
            <a:spAutoFit/>
          </a:bodyPr>
          <a:lstStyle/>
          <a:p>
            <a:pPr lvl="1"/>
            <a:r>
              <a:rPr lang="en-GB" dirty="0">
                <a:solidFill>
                  <a:srgbClr val="FFFFFF"/>
                </a:solidFill>
              </a:rPr>
              <a:t>Every year, </a:t>
            </a:r>
            <a:r>
              <a:rPr lang="en-GB" dirty="0" smtClean="0">
                <a:solidFill>
                  <a:srgbClr val="FFFFFF"/>
                </a:solidFill>
              </a:rPr>
              <a:t>6 </a:t>
            </a:r>
            <a:r>
              <a:rPr lang="en-GB" dirty="0">
                <a:solidFill>
                  <a:srgbClr val="FFFFFF"/>
                </a:solidFill>
              </a:rPr>
              <a:t>deaths occur for every 100 people with CKD stages 3A and 3B</a:t>
            </a:r>
          </a:p>
        </p:txBody>
      </p:sp>
    </p:spTree>
    <p:extLst>
      <p:ext uri="{BB962C8B-B14F-4D97-AF65-F5344CB8AC3E}">
        <p14:creationId xmlns:p14="http://schemas.microsoft.com/office/powerpoint/2010/main" val="1992304436"/>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62040" y="163346"/>
            <a:ext cx="2130178" cy="711543"/>
          </a:xfrm>
        </p:spPr>
        <p:txBody>
          <a:bodyPr/>
          <a:lstStyle/>
          <a:p>
            <a:pPr algn="l"/>
            <a:r>
              <a:rPr lang="en-GB" sz="3600" b="1" dirty="0" smtClean="0">
                <a:solidFill>
                  <a:srgbClr val="0C6AA2"/>
                </a:solidFill>
              </a:rPr>
              <a:t>Findings</a:t>
            </a:r>
            <a:endParaRPr lang="en-GB" sz="3600" b="1" dirty="0">
              <a:solidFill>
                <a:srgbClr val="0C6AA2"/>
              </a:solidFill>
            </a:endParaRPr>
          </a:p>
        </p:txBody>
      </p:sp>
      <p:sp>
        <p:nvSpPr>
          <p:cNvPr id="5" name="Rectangle 4"/>
          <p:cNvSpPr/>
          <p:nvPr/>
        </p:nvSpPr>
        <p:spPr>
          <a:xfrm rot="5400000">
            <a:off x="1147771" y="-835563"/>
            <a:ext cx="133331" cy="1748013"/>
          </a:xfrm>
          <a:prstGeom prst="rect">
            <a:avLst/>
          </a:prstGeom>
          <a:solidFill>
            <a:srgbClr val="025B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7" name="TextBox 6"/>
          <p:cNvSpPr txBox="1"/>
          <p:nvPr/>
        </p:nvSpPr>
        <p:spPr>
          <a:xfrm>
            <a:off x="262041" y="1232788"/>
            <a:ext cx="1948510" cy="338554"/>
          </a:xfrm>
          <a:prstGeom prst="rect">
            <a:avLst/>
          </a:prstGeom>
          <a:noFill/>
        </p:spPr>
        <p:txBody>
          <a:bodyPr wrap="square" rtlCol="0">
            <a:spAutoFit/>
          </a:bodyPr>
          <a:lstStyle/>
          <a:p>
            <a:r>
              <a:rPr lang="en-US" sz="1600" dirty="0" smtClean="0">
                <a:solidFill>
                  <a:srgbClr val="595959"/>
                </a:solidFill>
              </a:rPr>
              <a:t>With CKD </a:t>
            </a:r>
            <a:r>
              <a:rPr lang="en-US" sz="1600" b="1" dirty="0" smtClean="0">
                <a:solidFill>
                  <a:srgbClr val="0C6AA2"/>
                </a:solidFill>
              </a:rPr>
              <a:t>Stage 3:</a:t>
            </a:r>
          </a:p>
        </p:txBody>
      </p:sp>
      <p:sp>
        <p:nvSpPr>
          <p:cNvPr id="8" name="TextBox 7"/>
          <p:cNvSpPr txBox="1"/>
          <p:nvPr/>
        </p:nvSpPr>
        <p:spPr>
          <a:xfrm>
            <a:off x="3259106" y="1232788"/>
            <a:ext cx="3563309" cy="338554"/>
          </a:xfrm>
          <a:prstGeom prst="rect">
            <a:avLst/>
          </a:prstGeom>
          <a:noFill/>
        </p:spPr>
        <p:txBody>
          <a:bodyPr wrap="square" rtlCol="0">
            <a:spAutoFit/>
          </a:bodyPr>
          <a:lstStyle/>
          <a:p>
            <a:r>
              <a:rPr lang="en-US" sz="1600" dirty="0" smtClean="0">
                <a:solidFill>
                  <a:srgbClr val="595959"/>
                </a:solidFill>
              </a:rPr>
              <a:t>With CKD </a:t>
            </a:r>
            <a:r>
              <a:rPr lang="en-US" sz="1600" b="1" dirty="0" smtClean="0">
                <a:solidFill>
                  <a:srgbClr val="0C6AA2"/>
                </a:solidFill>
              </a:rPr>
              <a:t>Stage 4:</a:t>
            </a:r>
            <a:endParaRPr lang="en-US" sz="1600" b="1" dirty="0">
              <a:solidFill>
                <a:srgbClr val="0C6AA2"/>
              </a:solidFill>
            </a:endParaRPr>
          </a:p>
        </p:txBody>
      </p:sp>
      <p:sp>
        <p:nvSpPr>
          <p:cNvPr id="10" name="TextBox 9"/>
          <p:cNvSpPr txBox="1"/>
          <p:nvPr/>
        </p:nvSpPr>
        <p:spPr>
          <a:xfrm>
            <a:off x="262041" y="1468276"/>
            <a:ext cx="1948510" cy="707886"/>
          </a:xfrm>
          <a:prstGeom prst="rect">
            <a:avLst/>
          </a:prstGeom>
          <a:noFill/>
        </p:spPr>
        <p:txBody>
          <a:bodyPr wrap="square" rtlCol="0">
            <a:spAutoFit/>
          </a:bodyPr>
          <a:lstStyle/>
          <a:p>
            <a:r>
              <a:rPr lang="en-US" sz="2400" dirty="0" smtClean="0">
                <a:solidFill>
                  <a:srgbClr val="0C6AA2"/>
                </a:solidFill>
              </a:rPr>
              <a:t>6 patients </a:t>
            </a:r>
          </a:p>
          <a:p>
            <a:r>
              <a:rPr lang="en-US" sz="1600" dirty="0" smtClean="0">
                <a:solidFill>
                  <a:schemeClr val="tx1">
                    <a:lumMod val="65000"/>
                    <a:lumOff val="35000"/>
                  </a:schemeClr>
                </a:solidFill>
              </a:rPr>
              <a:t>die annually </a:t>
            </a:r>
            <a:endParaRPr lang="en-US" sz="1600" dirty="0">
              <a:solidFill>
                <a:schemeClr val="tx1">
                  <a:lumMod val="65000"/>
                  <a:lumOff val="35000"/>
                </a:schemeClr>
              </a:solidFill>
            </a:endParaRPr>
          </a:p>
        </p:txBody>
      </p:sp>
      <p:sp>
        <p:nvSpPr>
          <p:cNvPr id="11" name="TextBox 10"/>
          <p:cNvSpPr txBox="1"/>
          <p:nvPr/>
        </p:nvSpPr>
        <p:spPr>
          <a:xfrm>
            <a:off x="3259106" y="1468276"/>
            <a:ext cx="1948510" cy="707886"/>
          </a:xfrm>
          <a:prstGeom prst="rect">
            <a:avLst/>
          </a:prstGeom>
          <a:noFill/>
        </p:spPr>
        <p:txBody>
          <a:bodyPr wrap="square" rtlCol="0">
            <a:spAutoFit/>
          </a:bodyPr>
          <a:lstStyle/>
          <a:p>
            <a:r>
              <a:rPr lang="en-US" sz="2400" dirty="0" smtClean="0">
                <a:solidFill>
                  <a:srgbClr val="0C6AA2"/>
                </a:solidFill>
              </a:rPr>
              <a:t>19 </a:t>
            </a:r>
            <a:r>
              <a:rPr lang="en-US" sz="2400" dirty="0">
                <a:solidFill>
                  <a:srgbClr val="0C6AA2"/>
                </a:solidFill>
              </a:rPr>
              <a:t>patients </a:t>
            </a:r>
          </a:p>
          <a:p>
            <a:r>
              <a:rPr lang="en-US" sz="1600" dirty="0">
                <a:solidFill>
                  <a:schemeClr val="tx1">
                    <a:lumMod val="65000"/>
                    <a:lumOff val="35000"/>
                  </a:schemeClr>
                </a:solidFill>
              </a:rPr>
              <a:t>die annually </a:t>
            </a:r>
          </a:p>
        </p:txBody>
      </p:sp>
      <p:pic>
        <p:nvPicPr>
          <p:cNvPr id="2" name="Picture 1" descr="People-0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2040" y="2373423"/>
            <a:ext cx="2828990" cy="2011522"/>
          </a:xfrm>
          <a:prstGeom prst="rect">
            <a:avLst/>
          </a:prstGeom>
        </p:spPr>
      </p:pic>
      <p:pic>
        <p:nvPicPr>
          <p:cNvPr id="3" name="Picture 2" descr="People-0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56603" y="2373231"/>
            <a:ext cx="2834132" cy="2011714"/>
          </a:xfrm>
          <a:prstGeom prst="rect">
            <a:avLst/>
          </a:prstGeom>
        </p:spPr>
      </p:pic>
      <p:sp>
        <p:nvSpPr>
          <p:cNvPr id="17" name="TextBox 16"/>
          <p:cNvSpPr txBox="1"/>
          <p:nvPr/>
        </p:nvSpPr>
        <p:spPr>
          <a:xfrm>
            <a:off x="7042312" y="259336"/>
            <a:ext cx="1824598" cy="615553"/>
          </a:xfrm>
          <a:prstGeom prst="rect">
            <a:avLst/>
          </a:prstGeom>
          <a:noFill/>
        </p:spPr>
        <p:txBody>
          <a:bodyPr wrap="square" rtlCol="0">
            <a:spAutoFit/>
          </a:bodyPr>
          <a:lstStyle/>
          <a:p>
            <a:r>
              <a:rPr lang="en-US" sz="1600" dirty="0">
                <a:solidFill>
                  <a:srgbClr val="595959"/>
                </a:solidFill>
              </a:rPr>
              <a:t>F</a:t>
            </a:r>
            <a:r>
              <a:rPr lang="en-US" sz="1600" dirty="0" smtClean="0">
                <a:solidFill>
                  <a:srgbClr val="595959"/>
                </a:solidFill>
              </a:rPr>
              <a:t>indings for every </a:t>
            </a:r>
          </a:p>
          <a:p>
            <a:r>
              <a:rPr lang="en-US" b="1" dirty="0" smtClean="0">
                <a:solidFill>
                  <a:srgbClr val="0C6AA2"/>
                </a:solidFill>
              </a:rPr>
              <a:t>100 Patients</a:t>
            </a:r>
            <a:endParaRPr lang="en-US" b="1" dirty="0">
              <a:solidFill>
                <a:srgbClr val="0C6AA2"/>
              </a:solidFill>
            </a:endParaRPr>
          </a:p>
        </p:txBody>
      </p:sp>
      <p:pic>
        <p:nvPicPr>
          <p:cNvPr id="18" name="Picture 17" descr="CKD Illustration Option-03.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822415" y="259336"/>
            <a:ext cx="250516" cy="615553"/>
          </a:xfrm>
          <a:prstGeom prst="rect">
            <a:avLst/>
          </a:prstGeom>
        </p:spPr>
      </p:pic>
      <p:sp>
        <p:nvSpPr>
          <p:cNvPr id="20" name="Rectangle 19"/>
          <p:cNvSpPr/>
          <p:nvPr/>
        </p:nvSpPr>
        <p:spPr>
          <a:xfrm rot="5400000">
            <a:off x="6433659" y="574472"/>
            <a:ext cx="518567" cy="82269"/>
          </a:xfrm>
          <a:prstGeom prst="rect">
            <a:avLst/>
          </a:prstGeom>
          <a:solidFill>
            <a:srgbClr val="005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1" name="Rectangle 20"/>
          <p:cNvSpPr/>
          <p:nvPr/>
        </p:nvSpPr>
        <p:spPr>
          <a:xfrm rot="5400000">
            <a:off x="8566492" y="574472"/>
            <a:ext cx="518567" cy="82269"/>
          </a:xfrm>
          <a:prstGeom prst="rect">
            <a:avLst/>
          </a:prstGeom>
          <a:solidFill>
            <a:srgbClr val="005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2" name="Rectangle 21"/>
          <p:cNvSpPr/>
          <p:nvPr/>
        </p:nvSpPr>
        <p:spPr>
          <a:xfrm>
            <a:off x="-1" y="5751098"/>
            <a:ext cx="9144001" cy="1106901"/>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272795" y="6093803"/>
            <a:ext cx="7970140" cy="369332"/>
          </a:xfrm>
          <a:prstGeom prst="rect">
            <a:avLst/>
          </a:prstGeom>
          <a:noFill/>
        </p:spPr>
        <p:txBody>
          <a:bodyPr wrap="square" rtlCol="0">
            <a:spAutoFit/>
          </a:bodyPr>
          <a:lstStyle/>
          <a:p>
            <a:pPr lvl="1"/>
            <a:r>
              <a:rPr lang="en-GB" dirty="0">
                <a:solidFill>
                  <a:srgbClr val="FFFFFF"/>
                </a:solidFill>
              </a:rPr>
              <a:t>19 deaths occur for every 100 people with CKD stages 4</a:t>
            </a:r>
          </a:p>
        </p:txBody>
      </p:sp>
    </p:spTree>
    <p:extLst>
      <p:ext uri="{BB962C8B-B14F-4D97-AF65-F5344CB8AC3E}">
        <p14:creationId xmlns:p14="http://schemas.microsoft.com/office/powerpoint/2010/main" val="3567972382"/>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62040" y="163346"/>
            <a:ext cx="2130178" cy="711543"/>
          </a:xfrm>
        </p:spPr>
        <p:txBody>
          <a:bodyPr/>
          <a:lstStyle/>
          <a:p>
            <a:pPr algn="l"/>
            <a:r>
              <a:rPr lang="en-GB" sz="3600" b="1" dirty="0" smtClean="0">
                <a:solidFill>
                  <a:srgbClr val="0C6AA2"/>
                </a:solidFill>
              </a:rPr>
              <a:t>Findings</a:t>
            </a:r>
            <a:endParaRPr lang="en-GB" sz="3600" b="1" dirty="0">
              <a:solidFill>
                <a:srgbClr val="0C6AA2"/>
              </a:solidFill>
            </a:endParaRPr>
          </a:p>
        </p:txBody>
      </p:sp>
      <p:sp>
        <p:nvSpPr>
          <p:cNvPr id="5" name="Rectangle 4"/>
          <p:cNvSpPr/>
          <p:nvPr/>
        </p:nvSpPr>
        <p:spPr>
          <a:xfrm rot="5400000">
            <a:off x="1147771" y="-835563"/>
            <a:ext cx="133331" cy="1748013"/>
          </a:xfrm>
          <a:prstGeom prst="rect">
            <a:avLst/>
          </a:prstGeom>
          <a:solidFill>
            <a:srgbClr val="025B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7" name="TextBox 6"/>
          <p:cNvSpPr txBox="1"/>
          <p:nvPr/>
        </p:nvSpPr>
        <p:spPr>
          <a:xfrm>
            <a:off x="262041" y="1232788"/>
            <a:ext cx="1948510" cy="338554"/>
          </a:xfrm>
          <a:prstGeom prst="rect">
            <a:avLst/>
          </a:prstGeom>
          <a:noFill/>
        </p:spPr>
        <p:txBody>
          <a:bodyPr wrap="square" rtlCol="0">
            <a:spAutoFit/>
          </a:bodyPr>
          <a:lstStyle/>
          <a:p>
            <a:r>
              <a:rPr lang="en-US" sz="1600" dirty="0" smtClean="0">
                <a:solidFill>
                  <a:srgbClr val="595959"/>
                </a:solidFill>
              </a:rPr>
              <a:t>With CKD </a:t>
            </a:r>
            <a:r>
              <a:rPr lang="en-US" sz="1600" b="1" dirty="0" smtClean="0">
                <a:solidFill>
                  <a:srgbClr val="0C6AA2"/>
                </a:solidFill>
              </a:rPr>
              <a:t>Stage 3:</a:t>
            </a:r>
          </a:p>
        </p:txBody>
      </p:sp>
      <p:sp>
        <p:nvSpPr>
          <p:cNvPr id="8" name="TextBox 7"/>
          <p:cNvSpPr txBox="1"/>
          <p:nvPr/>
        </p:nvSpPr>
        <p:spPr>
          <a:xfrm>
            <a:off x="3259106" y="1232788"/>
            <a:ext cx="3563309" cy="338554"/>
          </a:xfrm>
          <a:prstGeom prst="rect">
            <a:avLst/>
          </a:prstGeom>
          <a:noFill/>
        </p:spPr>
        <p:txBody>
          <a:bodyPr wrap="square" rtlCol="0">
            <a:spAutoFit/>
          </a:bodyPr>
          <a:lstStyle/>
          <a:p>
            <a:r>
              <a:rPr lang="en-US" sz="1600" dirty="0" smtClean="0">
                <a:solidFill>
                  <a:srgbClr val="595959"/>
                </a:solidFill>
              </a:rPr>
              <a:t>With CKD </a:t>
            </a:r>
            <a:r>
              <a:rPr lang="en-US" sz="1600" b="1" dirty="0" smtClean="0">
                <a:solidFill>
                  <a:srgbClr val="0C6AA2"/>
                </a:solidFill>
              </a:rPr>
              <a:t>Stage 4:</a:t>
            </a:r>
            <a:endParaRPr lang="en-US" sz="1600" b="1" dirty="0">
              <a:solidFill>
                <a:srgbClr val="0C6AA2"/>
              </a:solidFill>
            </a:endParaRPr>
          </a:p>
        </p:txBody>
      </p:sp>
      <p:sp>
        <p:nvSpPr>
          <p:cNvPr id="9" name="TextBox 8"/>
          <p:cNvSpPr txBox="1"/>
          <p:nvPr/>
        </p:nvSpPr>
        <p:spPr>
          <a:xfrm>
            <a:off x="6090735" y="1232788"/>
            <a:ext cx="3563309" cy="338554"/>
          </a:xfrm>
          <a:prstGeom prst="rect">
            <a:avLst/>
          </a:prstGeom>
          <a:noFill/>
        </p:spPr>
        <p:txBody>
          <a:bodyPr wrap="square" rtlCol="0">
            <a:spAutoFit/>
          </a:bodyPr>
          <a:lstStyle/>
          <a:p>
            <a:r>
              <a:rPr lang="en-US" sz="1600" dirty="0" smtClean="0">
                <a:solidFill>
                  <a:srgbClr val="595959"/>
                </a:solidFill>
              </a:rPr>
              <a:t>With </a:t>
            </a:r>
            <a:r>
              <a:rPr lang="en-US" sz="1600" b="1" dirty="0" smtClean="0">
                <a:solidFill>
                  <a:srgbClr val="0C6AA2"/>
                </a:solidFill>
              </a:rPr>
              <a:t>other renal codes</a:t>
            </a:r>
            <a:r>
              <a:rPr lang="en-US" sz="1400" b="1" dirty="0" smtClean="0">
                <a:solidFill>
                  <a:srgbClr val="0C6AA2"/>
                </a:solidFill>
              </a:rPr>
              <a:t>:</a:t>
            </a:r>
            <a:endParaRPr lang="en-US" sz="1400" b="1" dirty="0">
              <a:solidFill>
                <a:srgbClr val="0C6AA2"/>
              </a:solidFill>
            </a:endParaRPr>
          </a:p>
        </p:txBody>
      </p:sp>
      <p:sp>
        <p:nvSpPr>
          <p:cNvPr id="10" name="TextBox 9"/>
          <p:cNvSpPr txBox="1"/>
          <p:nvPr/>
        </p:nvSpPr>
        <p:spPr>
          <a:xfrm>
            <a:off x="262041" y="1468276"/>
            <a:ext cx="1948510" cy="707886"/>
          </a:xfrm>
          <a:prstGeom prst="rect">
            <a:avLst/>
          </a:prstGeom>
          <a:noFill/>
        </p:spPr>
        <p:txBody>
          <a:bodyPr wrap="square" rtlCol="0">
            <a:spAutoFit/>
          </a:bodyPr>
          <a:lstStyle/>
          <a:p>
            <a:r>
              <a:rPr lang="en-US" sz="2400" dirty="0" smtClean="0">
                <a:solidFill>
                  <a:srgbClr val="0C6AA2"/>
                </a:solidFill>
              </a:rPr>
              <a:t>6 patients </a:t>
            </a:r>
          </a:p>
          <a:p>
            <a:r>
              <a:rPr lang="en-US" sz="1600" dirty="0" smtClean="0">
                <a:solidFill>
                  <a:schemeClr val="tx1">
                    <a:lumMod val="65000"/>
                    <a:lumOff val="35000"/>
                  </a:schemeClr>
                </a:solidFill>
              </a:rPr>
              <a:t>die annually </a:t>
            </a:r>
            <a:endParaRPr lang="en-US" sz="1600" dirty="0">
              <a:solidFill>
                <a:schemeClr val="tx1">
                  <a:lumMod val="65000"/>
                  <a:lumOff val="35000"/>
                </a:schemeClr>
              </a:solidFill>
            </a:endParaRPr>
          </a:p>
        </p:txBody>
      </p:sp>
      <p:sp>
        <p:nvSpPr>
          <p:cNvPr id="11" name="TextBox 10"/>
          <p:cNvSpPr txBox="1"/>
          <p:nvPr/>
        </p:nvSpPr>
        <p:spPr>
          <a:xfrm>
            <a:off x="3259106" y="1468276"/>
            <a:ext cx="1948510" cy="707886"/>
          </a:xfrm>
          <a:prstGeom prst="rect">
            <a:avLst/>
          </a:prstGeom>
          <a:noFill/>
        </p:spPr>
        <p:txBody>
          <a:bodyPr wrap="square" rtlCol="0">
            <a:spAutoFit/>
          </a:bodyPr>
          <a:lstStyle/>
          <a:p>
            <a:r>
              <a:rPr lang="en-US" sz="2400" dirty="0" smtClean="0">
                <a:solidFill>
                  <a:srgbClr val="0C6AA2"/>
                </a:solidFill>
              </a:rPr>
              <a:t>19 </a:t>
            </a:r>
            <a:r>
              <a:rPr lang="en-US" sz="2400" dirty="0">
                <a:solidFill>
                  <a:srgbClr val="0C6AA2"/>
                </a:solidFill>
              </a:rPr>
              <a:t>patients </a:t>
            </a:r>
          </a:p>
          <a:p>
            <a:r>
              <a:rPr lang="en-US" sz="1600" dirty="0">
                <a:solidFill>
                  <a:schemeClr val="tx1">
                    <a:lumMod val="65000"/>
                    <a:lumOff val="35000"/>
                  </a:schemeClr>
                </a:solidFill>
              </a:rPr>
              <a:t>die annually </a:t>
            </a:r>
          </a:p>
        </p:txBody>
      </p:sp>
      <p:sp>
        <p:nvSpPr>
          <p:cNvPr id="12" name="TextBox 11"/>
          <p:cNvSpPr txBox="1"/>
          <p:nvPr/>
        </p:nvSpPr>
        <p:spPr>
          <a:xfrm>
            <a:off x="6113533" y="1468276"/>
            <a:ext cx="1948510" cy="707886"/>
          </a:xfrm>
          <a:prstGeom prst="rect">
            <a:avLst/>
          </a:prstGeom>
          <a:noFill/>
        </p:spPr>
        <p:txBody>
          <a:bodyPr wrap="square" rtlCol="0">
            <a:spAutoFit/>
          </a:bodyPr>
          <a:lstStyle/>
          <a:p>
            <a:r>
              <a:rPr lang="en-US" sz="2400" dirty="0" smtClean="0">
                <a:solidFill>
                  <a:srgbClr val="0C6AA2"/>
                </a:solidFill>
              </a:rPr>
              <a:t>3 </a:t>
            </a:r>
            <a:r>
              <a:rPr lang="en-US" sz="2400" dirty="0">
                <a:solidFill>
                  <a:srgbClr val="0C6AA2"/>
                </a:solidFill>
              </a:rPr>
              <a:t>patients </a:t>
            </a:r>
          </a:p>
          <a:p>
            <a:r>
              <a:rPr lang="en-US" sz="1600" dirty="0">
                <a:solidFill>
                  <a:schemeClr val="tx1">
                    <a:lumMod val="65000"/>
                    <a:lumOff val="35000"/>
                  </a:schemeClr>
                </a:solidFill>
              </a:rPr>
              <a:t>die annually </a:t>
            </a:r>
          </a:p>
        </p:txBody>
      </p:sp>
      <p:pic>
        <p:nvPicPr>
          <p:cNvPr id="2" name="Picture 1" descr="People-0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2040" y="2373423"/>
            <a:ext cx="2828990" cy="2011522"/>
          </a:xfrm>
          <a:prstGeom prst="rect">
            <a:avLst/>
          </a:prstGeom>
        </p:spPr>
      </p:pic>
      <p:pic>
        <p:nvPicPr>
          <p:cNvPr id="3" name="Picture 2" descr="People-0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56603" y="2373231"/>
            <a:ext cx="2834132" cy="2011714"/>
          </a:xfrm>
          <a:prstGeom prst="rect">
            <a:avLst/>
          </a:prstGeom>
        </p:spPr>
      </p:pic>
      <p:pic>
        <p:nvPicPr>
          <p:cNvPr id="19" name="Picture 18" descr="People-03.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0735" y="2373039"/>
            <a:ext cx="2853756" cy="2011714"/>
          </a:xfrm>
          <a:prstGeom prst="rect">
            <a:avLst/>
          </a:prstGeom>
        </p:spPr>
      </p:pic>
      <p:sp>
        <p:nvSpPr>
          <p:cNvPr id="17" name="TextBox 16"/>
          <p:cNvSpPr txBox="1"/>
          <p:nvPr/>
        </p:nvSpPr>
        <p:spPr>
          <a:xfrm>
            <a:off x="7042312" y="259336"/>
            <a:ext cx="1824598" cy="615553"/>
          </a:xfrm>
          <a:prstGeom prst="rect">
            <a:avLst/>
          </a:prstGeom>
          <a:noFill/>
        </p:spPr>
        <p:txBody>
          <a:bodyPr wrap="square" rtlCol="0">
            <a:spAutoFit/>
          </a:bodyPr>
          <a:lstStyle/>
          <a:p>
            <a:r>
              <a:rPr lang="en-US" sz="1600" dirty="0">
                <a:solidFill>
                  <a:srgbClr val="595959"/>
                </a:solidFill>
              </a:rPr>
              <a:t>F</a:t>
            </a:r>
            <a:r>
              <a:rPr lang="en-US" sz="1600" dirty="0" smtClean="0">
                <a:solidFill>
                  <a:srgbClr val="595959"/>
                </a:solidFill>
              </a:rPr>
              <a:t>indings for every </a:t>
            </a:r>
          </a:p>
          <a:p>
            <a:r>
              <a:rPr lang="en-US" b="1" dirty="0" smtClean="0">
                <a:solidFill>
                  <a:srgbClr val="0C6AA2"/>
                </a:solidFill>
              </a:rPr>
              <a:t>100 Patients</a:t>
            </a:r>
            <a:endParaRPr lang="en-US" b="1" dirty="0">
              <a:solidFill>
                <a:srgbClr val="0C6AA2"/>
              </a:solidFill>
            </a:endParaRPr>
          </a:p>
        </p:txBody>
      </p:sp>
      <p:pic>
        <p:nvPicPr>
          <p:cNvPr id="18" name="Picture 17" descr="CKD Illustration Option-03.jp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822415" y="259336"/>
            <a:ext cx="250516" cy="615553"/>
          </a:xfrm>
          <a:prstGeom prst="rect">
            <a:avLst/>
          </a:prstGeom>
        </p:spPr>
      </p:pic>
      <p:sp>
        <p:nvSpPr>
          <p:cNvPr id="20" name="Rectangle 19"/>
          <p:cNvSpPr/>
          <p:nvPr/>
        </p:nvSpPr>
        <p:spPr>
          <a:xfrm rot="5400000">
            <a:off x="6433659" y="574472"/>
            <a:ext cx="518567" cy="82269"/>
          </a:xfrm>
          <a:prstGeom prst="rect">
            <a:avLst/>
          </a:prstGeom>
          <a:solidFill>
            <a:srgbClr val="005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1" name="Rectangle 20"/>
          <p:cNvSpPr/>
          <p:nvPr/>
        </p:nvSpPr>
        <p:spPr>
          <a:xfrm rot="5400000">
            <a:off x="8566492" y="574472"/>
            <a:ext cx="518567" cy="82269"/>
          </a:xfrm>
          <a:prstGeom prst="rect">
            <a:avLst/>
          </a:prstGeom>
          <a:solidFill>
            <a:srgbClr val="005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2" name="Rectangle 21"/>
          <p:cNvSpPr/>
          <p:nvPr/>
        </p:nvSpPr>
        <p:spPr>
          <a:xfrm>
            <a:off x="-1" y="5751098"/>
            <a:ext cx="9144001" cy="1106901"/>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268256" y="5834408"/>
            <a:ext cx="9140794" cy="923330"/>
          </a:xfrm>
          <a:prstGeom prst="rect">
            <a:avLst/>
          </a:prstGeom>
          <a:noFill/>
        </p:spPr>
        <p:txBody>
          <a:bodyPr wrap="square" rtlCol="0">
            <a:spAutoFit/>
          </a:bodyPr>
          <a:lstStyle/>
          <a:p>
            <a:pPr lvl="1" defTabSz="914400">
              <a:defRPr/>
            </a:pPr>
            <a:r>
              <a:rPr lang="en-GB" dirty="0">
                <a:solidFill>
                  <a:srgbClr val="FFFFFF"/>
                </a:solidFill>
              </a:rPr>
              <a:t>Meanwhile, 3 deaths occur for every 100 people with other renal </a:t>
            </a:r>
            <a:r>
              <a:rPr lang="en-GB" dirty="0" smtClean="0">
                <a:solidFill>
                  <a:srgbClr val="FFFFFF"/>
                </a:solidFill>
              </a:rPr>
              <a:t>codes. </a:t>
            </a:r>
            <a:r>
              <a:rPr lang="en-GB" dirty="0" smtClean="0">
                <a:solidFill>
                  <a:schemeClr val="bg1"/>
                </a:solidFill>
              </a:rPr>
              <a:t>When </a:t>
            </a:r>
            <a:r>
              <a:rPr lang="en-GB" dirty="0">
                <a:solidFill>
                  <a:schemeClr val="bg1"/>
                </a:solidFill>
              </a:rPr>
              <a:t>death rates were age/sex standardised these were comparable to age/sex standardised death rates seen for those with CKD stages 3-5. </a:t>
            </a:r>
          </a:p>
        </p:txBody>
      </p:sp>
    </p:spTree>
    <p:extLst>
      <p:ext uri="{BB962C8B-B14F-4D97-AF65-F5344CB8AC3E}">
        <p14:creationId xmlns:p14="http://schemas.microsoft.com/office/powerpoint/2010/main" val="138155035"/>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62040" y="163346"/>
            <a:ext cx="2130178" cy="711543"/>
          </a:xfrm>
        </p:spPr>
        <p:txBody>
          <a:bodyPr/>
          <a:lstStyle/>
          <a:p>
            <a:pPr algn="l"/>
            <a:r>
              <a:rPr lang="en-GB" sz="3600" b="1" dirty="0" smtClean="0">
                <a:solidFill>
                  <a:srgbClr val="0C6AA2"/>
                </a:solidFill>
              </a:rPr>
              <a:t>Findings</a:t>
            </a:r>
            <a:endParaRPr lang="en-GB" sz="3600" b="1" dirty="0">
              <a:solidFill>
                <a:srgbClr val="0C6AA2"/>
              </a:solidFill>
            </a:endParaRPr>
          </a:p>
        </p:txBody>
      </p:sp>
      <p:sp>
        <p:nvSpPr>
          <p:cNvPr id="5" name="Rectangle 4"/>
          <p:cNvSpPr/>
          <p:nvPr/>
        </p:nvSpPr>
        <p:spPr>
          <a:xfrm rot="5400000">
            <a:off x="1147771" y="-835563"/>
            <a:ext cx="133331" cy="1748013"/>
          </a:xfrm>
          <a:prstGeom prst="rect">
            <a:avLst/>
          </a:prstGeom>
          <a:solidFill>
            <a:srgbClr val="025B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7" name="TextBox 6"/>
          <p:cNvSpPr txBox="1"/>
          <p:nvPr/>
        </p:nvSpPr>
        <p:spPr>
          <a:xfrm>
            <a:off x="262041" y="1232788"/>
            <a:ext cx="1948510" cy="338554"/>
          </a:xfrm>
          <a:prstGeom prst="rect">
            <a:avLst/>
          </a:prstGeom>
          <a:noFill/>
        </p:spPr>
        <p:txBody>
          <a:bodyPr wrap="square" rtlCol="0">
            <a:spAutoFit/>
          </a:bodyPr>
          <a:lstStyle/>
          <a:p>
            <a:r>
              <a:rPr lang="en-US" sz="1600" dirty="0" smtClean="0">
                <a:solidFill>
                  <a:srgbClr val="595959"/>
                </a:solidFill>
              </a:rPr>
              <a:t>With CKD </a:t>
            </a:r>
            <a:r>
              <a:rPr lang="en-US" sz="1600" b="1" dirty="0" smtClean="0">
                <a:solidFill>
                  <a:srgbClr val="0C6AA2"/>
                </a:solidFill>
              </a:rPr>
              <a:t>Stage 3:</a:t>
            </a:r>
          </a:p>
        </p:txBody>
      </p:sp>
      <p:sp>
        <p:nvSpPr>
          <p:cNvPr id="8" name="TextBox 7"/>
          <p:cNvSpPr txBox="1"/>
          <p:nvPr/>
        </p:nvSpPr>
        <p:spPr>
          <a:xfrm>
            <a:off x="3259106" y="1232788"/>
            <a:ext cx="3563309" cy="338554"/>
          </a:xfrm>
          <a:prstGeom prst="rect">
            <a:avLst/>
          </a:prstGeom>
          <a:noFill/>
        </p:spPr>
        <p:txBody>
          <a:bodyPr wrap="square" rtlCol="0">
            <a:spAutoFit/>
          </a:bodyPr>
          <a:lstStyle/>
          <a:p>
            <a:r>
              <a:rPr lang="en-US" sz="1600" dirty="0" smtClean="0">
                <a:solidFill>
                  <a:srgbClr val="595959"/>
                </a:solidFill>
              </a:rPr>
              <a:t>With CKD </a:t>
            </a:r>
            <a:r>
              <a:rPr lang="en-US" sz="1600" b="1" dirty="0" smtClean="0">
                <a:solidFill>
                  <a:srgbClr val="0C6AA2"/>
                </a:solidFill>
              </a:rPr>
              <a:t>Stage 4:</a:t>
            </a:r>
            <a:endParaRPr lang="en-US" sz="1600" b="1" dirty="0">
              <a:solidFill>
                <a:srgbClr val="0C6AA2"/>
              </a:solidFill>
            </a:endParaRPr>
          </a:p>
        </p:txBody>
      </p:sp>
      <p:sp>
        <p:nvSpPr>
          <p:cNvPr id="9" name="TextBox 8"/>
          <p:cNvSpPr txBox="1"/>
          <p:nvPr/>
        </p:nvSpPr>
        <p:spPr>
          <a:xfrm>
            <a:off x="6090735" y="1232788"/>
            <a:ext cx="3563309" cy="338554"/>
          </a:xfrm>
          <a:prstGeom prst="rect">
            <a:avLst/>
          </a:prstGeom>
          <a:noFill/>
        </p:spPr>
        <p:txBody>
          <a:bodyPr wrap="square" rtlCol="0">
            <a:spAutoFit/>
          </a:bodyPr>
          <a:lstStyle/>
          <a:p>
            <a:r>
              <a:rPr lang="en-US" sz="1600" dirty="0" smtClean="0">
                <a:solidFill>
                  <a:srgbClr val="595959"/>
                </a:solidFill>
              </a:rPr>
              <a:t>With </a:t>
            </a:r>
            <a:r>
              <a:rPr lang="en-US" sz="1600" b="1" dirty="0" smtClean="0">
                <a:solidFill>
                  <a:srgbClr val="0C6AA2"/>
                </a:solidFill>
              </a:rPr>
              <a:t>other renal codes</a:t>
            </a:r>
            <a:r>
              <a:rPr lang="en-US" sz="1400" b="1" dirty="0" smtClean="0">
                <a:solidFill>
                  <a:srgbClr val="0C6AA2"/>
                </a:solidFill>
              </a:rPr>
              <a:t>:</a:t>
            </a:r>
            <a:endParaRPr lang="en-US" sz="1400" b="1" dirty="0">
              <a:solidFill>
                <a:srgbClr val="0C6AA2"/>
              </a:solidFill>
            </a:endParaRPr>
          </a:p>
        </p:txBody>
      </p:sp>
      <p:sp>
        <p:nvSpPr>
          <p:cNvPr id="10" name="TextBox 9"/>
          <p:cNvSpPr txBox="1"/>
          <p:nvPr/>
        </p:nvSpPr>
        <p:spPr>
          <a:xfrm>
            <a:off x="262041" y="1468276"/>
            <a:ext cx="1948510" cy="707886"/>
          </a:xfrm>
          <a:prstGeom prst="rect">
            <a:avLst/>
          </a:prstGeom>
          <a:noFill/>
        </p:spPr>
        <p:txBody>
          <a:bodyPr wrap="square" rtlCol="0">
            <a:spAutoFit/>
          </a:bodyPr>
          <a:lstStyle/>
          <a:p>
            <a:r>
              <a:rPr lang="en-US" sz="2400" dirty="0" smtClean="0">
                <a:solidFill>
                  <a:srgbClr val="0C6AA2"/>
                </a:solidFill>
              </a:rPr>
              <a:t>6 patients </a:t>
            </a:r>
          </a:p>
          <a:p>
            <a:r>
              <a:rPr lang="en-US" sz="1600" dirty="0" smtClean="0">
                <a:solidFill>
                  <a:schemeClr val="tx1">
                    <a:lumMod val="65000"/>
                    <a:lumOff val="35000"/>
                  </a:schemeClr>
                </a:solidFill>
              </a:rPr>
              <a:t>die annually </a:t>
            </a:r>
            <a:endParaRPr lang="en-US" sz="1600" dirty="0">
              <a:solidFill>
                <a:schemeClr val="tx1">
                  <a:lumMod val="65000"/>
                  <a:lumOff val="35000"/>
                </a:schemeClr>
              </a:solidFill>
            </a:endParaRPr>
          </a:p>
        </p:txBody>
      </p:sp>
      <p:sp>
        <p:nvSpPr>
          <p:cNvPr id="11" name="TextBox 10"/>
          <p:cNvSpPr txBox="1"/>
          <p:nvPr/>
        </p:nvSpPr>
        <p:spPr>
          <a:xfrm>
            <a:off x="3259106" y="1468276"/>
            <a:ext cx="1948510" cy="707886"/>
          </a:xfrm>
          <a:prstGeom prst="rect">
            <a:avLst/>
          </a:prstGeom>
          <a:noFill/>
        </p:spPr>
        <p:txBody>
          <a:bodyPr wrap="square" rtlCol="0">
            <a:spAutoFit/>
          </a:bodyPr>
          <a:lstStyle/>
          <a:p>
            <a:r>
              <a:rPr lang="en-US" sz="2400" dirty="0" smtClean="0">
                <a:solidFill>
                  <a:srgbClr val="0C6AA2"/>
                </a:solidFill>
              </a:rPr>
              <a:t>19 </a:t>
            </a:r>
            <a:r>
              <a:rPr lang="en-US" sz="2400" dirty="0">
                <a:solidFill>
                  <a:srgbClr val="0C6AA2"/>
                </a:solidFill>
              </a:rPr>
              <a:t>patients </a:t>
            </a:r>
          </a:p>
          <a:p>
            <a:r>
              <a:rPr lang="en-US" sz="1600" dirty="0">
                <a:solidFill>
                  <a:schemeClr val="tx1">
                    <a:lumMod val="65000"/>
                    <a:lumOff val="35000"/>
                  </a:schemeClr>
                </a:solidFill>
              </a:rPr>
              <a:t>die annually </a:t>
            </a:r>
          </a:p>
        </p:txBody>
      </p:sp>
      <p:sp>
        <p:nvSpPr>
          <p:cNvPr id="12" name="TextBox 11"/>
          <p:cNvSpPr txBox="1"/>
          <p:nvPr/>
        </p:nvSpPr>
        <p:spPr>
          <a:xfrm>
            <a:off x="6113533" y="1468276"/>
            <a:ext cx="1948510" cy="707886"/>
          </a:xfrm>
          <a:prstGeom prst="rect">
            <a:avLst/>
          </a:prstGeom>
          <a:noFill/>
        </p:spPr>
        <p:txBody>
          <a:bodyPr wrap="square" rtlCol="0">
            <a:spAutoFit/>
          </a:bodyPr>
          <a:lstStyle/>
          <a:p>
            <a:r>
              <a:rPr lang="en-US" sz="2400" dirty="0" smtClean="0">
                <a:solidFill>
                  <a:srgbClr val="0C6AA2"/>
                </a:solidFill>
              </a:rPr>
              <a:t>3 </a:t>
            </a:r>
            <a:r>
              <a:rPr lang="en-US" sz="2400" dirty="0">
                <a:solidFill>
                  <a:srgbClr val="0C6AA2"/>
                </a:solidFill>
              </a:rPr>
              <a:t>patients </a:t>
            </a:r>
          </a:p>
          <a:p>
            <a:r>
              <a:rPr lang="en-US" sz="1600" dirty="0">
                <a:solidFill>
                  <a:schemeClr val="tx1">
                    <a:lumMod val="65000"/>
                    <a:lumOff val="35000"/>
                  </a:schemeClr>
                </a:solidFill>
              </a:rPr>
              <a:t>die annually </a:t>
            </a:r>
          </a:p>
        </p:txBody>
      </p:sp>
      <p:pic>
        <p:nvPicPr>
          <p:cNvPr id="2" name="Picture 1" descr="People-01.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2040" y="2373423"/>
            <a:ext cx="2828990" cy="2011522"/>
          </a:xfrm>
          <a:prstGeom prst="rect">
            <a:avLst/>
          </a:prstGeom>
        </p:spPr>
      </p:pic>
      <p:pic>
        <p:nvPicPr>
          <p:cNvPr id="3" name="Picture 2" descr="People-0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56603" y="2373231"/>
            <a:ext cx="2834132" cy="2011714"/>
          </a:xfrm>
          <a:prstGeom prst="rect">
            <a:avLst/>
          </a:prstGeom>
        </p:spPr>
      </p:pic>
      <p:pic>
        <p:nvPicPr>
          <p:cNvPr id="19" name="Picture 18" descr="People-03.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0735" y="2373039"/>
            <a:ext cx="2853756" cy="2011714"/>
          </a:xfrm>
          <a:prstGeom prst="rect">
            <a:avLst/>
          </a:prstGeom>
        </p:spPr>
      </p:pic>
      <p:sp>
        <p:nvSpPr>
          <p:cNvPr id="17" name="TextBox 16"/>
          <p:cNvSpPr txBox="1"/>
          <p:nvPr/>
        </p:nvSpPr>
        <p:spPr>
          <a:xfrm>
            <a:off x="7042312" y="259336"/>
            <a:ext cx="1824598" cy="615553"/>
          </a:xfrm>
          <a:prstGeom prst="rect">
            <a:avLst/>
          </a:prstGeom>
          <a:noFill/>
        </p:spPr>
        <p:txBody>
          <a:bodyPr wrap="square" rtlCol="0">
            <a:spAutoFit/>
          </a:bodyPr>
          <a:lstStyle/>
          <a:p>
            <a:r>
              <a:rPr lang="en-US" sz="1600" dirty="0">
                <a:solidFill>
                  <a:srgbClr val="595959"/>
                </a:solidFill>
              </a:rPr>
              <a:t>F</a:t>
            </a:r>
            <a:r>
              <a:rPr lang="en-US" sz="1600" dirty="0" smtClean="0">
                <a:solidFill>
                  <a:srgbClr val="595959"/>
                </a:solidFill>
              </a:rPr>
              <a:t>indings for every </a:t>
            </a:r>
          </a:p>
          <a:p>
            <a:r>
              <a:rPr lang="en-US" b="1" dirty="0" smtClean="0">
                <a:solidFill>
                  <a:srgbClr val="0C6AA2"/>
                </a:solidFill>
              </a:rPr>
              <a:t>100 Patients</a:t>
            </a:r>
            <a:endParaRPr lang="en-US" b="1" dirty="0">
              <a:solidFill>
                <a:srgbClr val="0C6AA2"/>
              </a:solidFill>
            </a:endParaRPr>
          </a:p>
        </p:txBody>
      </p:sp>
      <p:pic>
        <p:nvPicPr>
          <p:cNvPr id="18" name="Picture 17" descr="CKD Illustration Option-03.jp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822415" y="259336"/>
            <a:ext cx="250516" cy="615553"/>
          </a:xfrm>
          <a:prstGeom prst="rect">
            <a:avLst/>
          </a:prstGeom>
        </p:spPr>
      </p:pic>
      <p:sp>
        <p:nvSpPr>
          <p:cNvPr id="20" name="Rectangle 19"/>
          <p:cNvSpPr/>
          <p:nvPr/>
        </p:nvSpPr>
        <p:spPr>
          <a:xfrm rot="5400000">
            <a:off x="6433659" y="574472"/>
            <a:ext cx="518567" cy="82269"/>
          </a:xfrm>
          <a:prstGeom prst="rect">
            <a:avLst/>
          </a:prstGeom>
          <a:solidFill>
            <a:srgbClr val="005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1" name="Rectangle 20"/>
          <p:cNvSpPr/>
          <p:nvPr/>
        </p:nvSpPr>
        <p:spPr>
          <a:xfrm rot="5400000">
            <a:off x="8566492" y="574472"/>
            <a:ext cx="518567" cy="82269"/>
          </a:xfrm>
          <a:prstGeom prst="rect">
            <a:avLst/>
          </a:prstGeom>
          <a:solidFill>
            <a:srgbClr val="005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2" name="Rectangle 21"/>
          <p:cNvSpPr/>
          <p:nvPr/>
        </p:nvSpPr>
        <p:spPr>
          <a:xfrm>
            <a:off x="-1" y="5751098"/>
            <a:ext cx="9144001" cy="1106901"/>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268256" y="5834408"/>
            <a:ext cx="9140794" cy="923330"/>
          </a:xfrm>
          <a:prstGeom prst="rect">
            <a:avLst/>
          </a:prstGeom>
          <a:noFill/>
        </p:spPr>
        <p:txBody>
          <a:bodyPr wrap="square" rtlCol="0">
            <a:spAutoFit/>
          </a:bodyPr>
          <a:lstStyle/>
          <a:p>
            <a:pPr lvl="1" defTabSz="914400">
              <a:defRPr/>
            </a:pPr>
            <a:r>
              <a:rPr lang="en-GB" dirty="0">
                <a:solidFill>
                  <a:schemeClr val="bg1"/>
                </a:solidFill>
              </a:rPr>
              <a:t>This supports the notion that people without </a:t>
            </a:r>
            <a:r>
              <a:rPr lang="en-GB" dirty="0" err="1">
                <a:solidFill>
                  <a:schemeClr val="bg1"/>
                </a:solidFill>
              </a:rPr>
              <a:t>eGFR</a:t>
            </a:r>
            <a:r>
              <a:rPr lang="en-GB" dirty="0">
                <a:solidFill>
                  <a:schemeClr val="bg1"/>
                </a:solidFill>
              </a:rPr>
              <a:t>&lt;60 ml/min/1.73m</a:t>
            </a:r>
            <a:r>
              <a:rPr lang="en-GB" baseline="30000" dirty="0">
                <a:solidFill>
                  <a:schemeClr val="bg1"/>
                </a:solidFill>
              </a:rPr>
              <a:t>2</a:t>
            </a:r>
            <a:r>
              <a:rPr lang="en-GB" dirty="0">
                <a:solidFill>
                  <a:schemeClr val="bg1"/>
                </a:solidFill>
              </a:rPr>
              <a:t> but with severe proteinuria or structural renal problems, such as renal cancer, have also an increased risk of death as has been previously shown by others.</a:t>
            </a:r>
          </a:p>
        </p:txBody>
      </p:sp>
    </p:spTree>
    <p:extLst>
      <p:ext uri="{BB962C8B-B14F-4D97-AF65-F5344CB8AC3E}">
        <p14:creationId xmlns:p14="http://schemas.microsoft.com/office/powerpoint/2010/main" val="1404967491"/>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62040" y="163346"/>
            <a:ext cx="9144000" cy="711543"/>
          </a:xfrm>
        </p:spPr>
        <p:txBody>
          <a:bodyPr/>
          <a:lstStyle/>
          <a:p>
            <a:pPr algn="l"/>
            <a:r>
              <a:rPr lang="en-GB" sz="3600" b="1" dirty="0" smtClean="0">
                <a:solidFill>
                  <a:srgbClr val="0C6AA2"/>
                </a:solidFill>
              </a:rPr>
              <a:t>Recommendation 1</a:t>
            </a:r>
            <a:endParaRPr lang="en-GB" sz="3600" b="1" dirty="0">
              <a:solidFill>
                <a:srgbClr val="0C6AA2"/>
              </a:solidFill>
            </a:endParaRPr>
          </a:p>
        </p:txBody>
      </p:sp>
      <p:sp>
        <p:nvSpPr>
          <p:cNvPr id="5" name="Rectangle 4"/>
          <p:cNvSpPr/>
          <p:nvPr/>
        </p:nvSpPr>
        <p:spPr>
          <a:xfrm rot="5400000">
            <a:off x="2144999" y="-1832793"/>
            <a:ext cx="133331" cy="3742473"/>
          </a:xfrm>
          <a:prstGeom prst="rect">
            <a:avLst/>
          </a:prstGeom>
          <a:solidFill>
            <a:srgbClr val="025B9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6" name="Content Placeholder 11"/>
          <p:cNvSpPr>
            <a:spLocks noGrp="1"/>
          </p:cNvSpPr>
          <p:nvPr>
            <p:ph sz="half" idx="4294967295"/>
          </p:nvPr>
        </p:nvSpPr>
        <p:spPr>
          <a:xfrm>
            <a:off x="-175491" y="1223518"/>
            <a:ext cx="5320145" cy="2341718"/>
          </a:xfrm>
          <a:prstGeom prst="rect">
            <a:avLst/>
          </a:prstGeom>
        </p:spPr>
        <p:txBody>
          <a:bodyPr/>
          <a:lstStyle/>
          <a:p>
            <a:pPr marL="457200" lvl="1" indent="0">
              <a:buClr>
                <a:srgbClr val="0A5DAC"/>
              </a:buClr>
              <a:buNone/>
            </a:pPr>
            <a:r>
              <a:rPr lang="en-GB" sz="2400" dirty="0" smtClean="0">
                <a:solidFill>
                  <a:srgbClr val="0C6AA2"/>
                </a:solidFill>
              </a:rPr>
              <a:t>Clinical </a:t>
            </a:r>
            <a:r>
              <a:rPr lang="en-GB" sz="2400" dirty="0">
                <a:solidFill>
                  <a:srgbClr val="0C6AA2"/>
                </a:solidFill>
              </a:rPr>
              <a:t>commissioning groups should put in place quality improvement tools and incentives, to support the identification and regular clinical review of patients with </a:t>
            </a:r>
            <a:r>
              <a:rPr lang="en-GB" sz="2400" dirty="0" smtClean="0">
                <a:solidFill>
                  <a:srgbClr val="0C6AA2"/>
                </a:solidFill>
              </a:rPr>
              <a:t>CKD</a:t>
            </a:r>
            <a:endParaRPr lang="en-GB" sz="2400" dirty="0">
              <a:solidFill>
                <a:srgbClr val="0C6AA2"/>
              </a:solidFill>
            </a:endParaRPr>
          </a:p>
        </p:txBody>
      </p:sp>
      <p:pic>
        <p:nvPicPr>
          <p:cNvPr id="2" name="Picture 1" descr="09221 CKD Ma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62964" y="358232"/>
            <a:ext cx="3035794" cy="5406069"/>
          </a:xfrm>
          <a:prstGeom prst="rect">
            <a:avLst/>
          </a:prstGeom>
        </p:spPr>
      </p:pic>
      <p:sp>
        <p:nvSpPr>
          <p:cNvPr id="7" name="Rectangle 6"/>
          <p:cNvSpPr/>
          <p:nvPr/>
        </p:nvSpPr>
        <p:spPr>
          <a:xfrm rot="5400000">
            <a:off x="4526788" y="1237512"/>
            <a:ext cx="90421" cy="9144001"/>
          </a:xfrm>
          <a:prstGeom prst="rect">
            <a:avLst/>
          </a:prstGeom>
          <a:solidFill>
            <a:srgbClr val="025B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Tree>
    <p:extLst>
      <p:ext uri="{BB962C8B-B14F-4D97-AF65-F5344CB8AC3E}">
        <p14:creationId xmlns:p14="http://schemas.microsoft.com/office/powerpoint/2010/main" val="1314691642"/>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62040" y="163346"/>
            <a:ext cx="9144000" cy="711543"/>
          </a:xfrm>
        </p:spPr>
        <p:txBody>
          <a:bodyPr/>
          <a:lstStyle/>
          <a:p>
            <a:pPr algn="l"/>
            <a:r>
              <a:rPr lang="en-GB" sz="3600" b="1" dirty="0" smtClean="0">
                <a:solidFill>
                  <a:srgbClr val="0C6AA2"/>
                </a:solidFill>
              </a:rPr>
              <a:t>Recommendation 1</a:t>
            </a:r>
            <a:endParaRPr lang="en-GB" sz="3600" b="1" dirty="0">
              <a:solidFill>
                <a:srgbClr val="0C6AA2"/>
              </a:solidFill>
            </a:endParaRPr>
          </a:p>
        </p:txBody>
      </p:sp>
      <p:sp>
        <p:nvSpPr>
          <p:cNvPr id="5" name="Rectangle 4"/>
          <p:cNvSpPr/>
          <p:nvPr/>
        </p:nvSpPr>
        <p:spPr>
          <a:xfrm rot="5400000">
            <a:off x="2144999" y="-1832793"/>
            <a:ext cx="133331" cy="3742473"/>
          </a:xfrm>
          <a:prstGeom prst="rect">
            <a:avLst/>
          </a:prstGeom>
          <a:solidFill>
            <a:srgbClr val="025B9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6" name="Content Placeholder 11"/>
          <p:cNvSpPr>
            <a:spLocks noGrp="1"/>
          </p:cNvSpPr>
          <p:nvPr>
            <p:ph sz="half" idx="4294967295"/>
          </p:nvPr>
        </p:nvSpPr>
        <p:spPr>
          <a:xfrm>
            <a:off x="-175491" y="1223518"/>
            <a:ext cx="5320145" cy="2341718"/>
          </a:xfrm>
          <a:prstGeom prst="rect">
            <a:avLst/>
          </a:prstGeom>
        </p:spPr>
        <p:txBody>
          <a:bodyPr/>
          <a:lstStyle/>
          <a:p>
            <a:pPr marL="457200" lvl="1" indent="0">
              <a:buClr>
                <a:srgbClr val="0A5DAC"/>
              </a:buClr>
              <a:buNone/>
            </a:pPr>
            <a:r>
              <a:rPr lang="en-GB" sz="2400" dirty="0" smtClean="0">
                <a:solidFill>
                  <a:srgbClr val="0C6AA2"/>
                </a:solidFill>
              </a:rPr>
              <a:t>Clinical </a:t>
            </a:r>
            <a:r>
              <a:rPr lang="en-GB" sz="2400" dirty="0">
                <a:solidFill>
                  <a:srgbClr val="0C6AA2"/>
                </a:solidFill>
              </a:rPr>
              <a:t>commissioning groups should put in place quality improvement tools and incentives, to support the identification and regular clinical review of patients with </a:t>
            </a:r>
            <a:r>
              <a:rPr lang="en-GB" sz="2400" dirty="0" smtClean="0">
                <a:solidFill>
                  <a:srgbClr val="0C6AA2"/>
                </a:solidFill>
              </a:rPr>
              <a:t>CKD</a:t>
            </a:r>
            <a:endParaRPr lang="en-GB" sz="2400" dirty="0">
              <a:solidFill>
                <a:srgbClr val="0C6AA2"/>
              </a:solidFill>
            </a:endParaRPr>
          </a:p>
        </p:txBody>
      </p:sp>
      <p:pic>
        <p:nvPicPr>
          <p:cNvPr id="2" name="Picture 1" descr="09221 CKD Ma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62964" y="358232"/>
            <a:ext cx="3035794" cy="5406069"/>
          </a:xfrm>
          <a:prstGeom prst="rect">
            <a:avLst/>
          </a:prstGeom>
        </p:spPr>
      </p:pic>
      <p:sp>
        <p:nvSpPr>
          <p:cNvPr id="7" name="Rectangle 6"/>
          <p:cNvSpPr/>
          <p:nvPr/>
        </p:nvSpPr>
        <p:spPr>
          <a:xfrm rot="5400000">
            <a:off x="4526788" y="1237512"/>
            <a:ext cx="90421" cy="9144001"/>
          </a:xfrm>
          <a:prstGeom prst="rect">
            <a:avLst/>
          </a:prstGeom>
          <a:solidFill>
            <a:srgbClr val="025B9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8" name="Rectangle 7"/>
          <p:cNvSpPr/>
          <p:nvPr/>
        </p:nvSpPr>
        <p:spPr>
          <a:xfrm>
            <a:off x="-1" y="5751098"/>
            <a:ext cx="9144001" cy="1106901"/>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176252" y="6056455"/>
            <a:ext cx="7970140" cy="369332"/>
          </a:xfrm>
          <a:prstGeom prst="rect">
            <a:avLst/>
          </a:prstGeom>
          <a:noFill/>
        </p:spPr>
        <p:txBody>
          <a:bodyPr wrap="square" rtlCol="0">
            <a:spAutoFit/>
          </a:bodyPr>
          <a:lstStyle/>
          <a:p>
            <a:r>
              <a:rPr lang="en-GB" dirty="0">
                <a:solidFill>
                  <a:srgbClr val="FFFFFF"/>
                </a:solidFill>
              </a:rPr>
              <a:t>People with CKD have an above average burden of morbidity and hospitalisation,</a:t>
            </a:r>
          </a:p>
        </p:txBody>
      </p:sp>
    </p:spTree>
    <p:extLst>
      <p:ext uri="{BB962C8B-B14F-4D97-AF65-F5344CB8AC3E}">
        <p14:creationId xmlns:p14="http://schemas.microsoft.com/office/powerpoint/2010/main" val="1358987486"/>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CKD Report - Google Fusion Tables CMYK copy.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4741333" cy="6858000"/>
          </a:xfrm>
          <a:prstGeom prst="rect">
            <a:avLst/>
          </a:prstGeom>
        </p:spPr>
      </p:pic>
      <p:sp>
        <p:nvSpPr>
          <p:cNvPr id="12" name="TextBox 11"/>
          <p:cNvSpPr txBox="1"/>
          <p:nvPr/>
        </p:nvSpPr>
        <p:spPr>
          <a:xfrm>
            <a:off x="346390" y="320824"/>
            <a:ext cx="3689388" cy="461665"/>
          </a:xfrm>
          <a:prstGeom prst="rect">
            <a:avLst/>
          </a:prstGeom>
          <a:noFill/>
        </p:spPr>
        <p:txBody>
          <a:bodyPr wrap="square" rtlCol="0">
            <a:spAutoFit/>
          </a:bodyPr>
          <a:lstStyle/>
          <a:p>
            <a:r>
              <a:rPr lang="en-GB" sz="1200" dirty="0">
                <a:solidFill>
                  <a:srgbClr val="0A5DAC"/>
                </a:solidFill>
              </a:rPr>
              <a:t>Map of coverage of NCKDA within practices using </a:t>
            </a:r>
            <a:r>
              <a:rPr lang="en-GB" sz="1200" dirty="0" err="1">
                <a:solidFill>
                  <a:srgbClr val="0A5DAC"/>
                </a:solidFill>
              </a:rPr>
              <a:t>Informatic</a:t>
            </a:r>
            <a:r>
              <a:rPr lang="en-GB" sz="1200" dirty="0">
                <a:solidFill>
                  <a:srgbClr val="0A5DAC"/>
                </a:solidFill>
              </a:rPr>
              <a:t> Audit Plus software</a:t>
            </a:r>
          </a:p>
        </p:txBody>
      </p:sp>
      <p:sp>
        <p:nvSpPr>
          <p:cNvPr id="13" name="TextBox 12"/>
          <p:cNvSpPr txBox="1"/>
          <p:nvPr/>
        </p:nvSpPr>
        <p:spPr>
          <a:xfrm>
            <a:off x="10635392" y="-590073"/>
            <a:ext cx="184666" cy="369332"/>
          </a:xfrm>
          <a:prstGeom prst="rect">
            <a:avLst/>
          </a:prstGeom>
          <a:noFill/>
        </p:spPr>
        <p:txBody>
          <a:bodyPr wrap="none" rtlCol="0">
            <a:spAutoFit/>
          </a:bodyPr>
          <a:lstStyle/>
          <a:p>
            <a:endParaRPr lang="en-US" dirty="0"/>
          </a:p>
        </p:txBody>
      </p:sp>
      <p:sp>
        <p:nvSpPr>
          <p:cNvPr id="14" name="Content Placeholder 11"/>
          <p:cNvSpPr>
            <a:spLocks noGrp="1"/>
          </p:cNvSpPr>
          <p:nvPr>
            <p:ph sz="half" idx="4294967295"/>
          </p:nvPr>
        </p:nvSpPr>
        <p:spPr>
          <a:xfrm>
            <a:off x="5146240" y="1103446"/>
            <a:ext cx="3703699" cy="1843549"/>
          </a:xfrm>
          <a:prstGeom prst="rect">
            <a:avLst/>
          </a:prstGeom>
        </p:spPr>
        <p:txBody>
          <a:bodyPr/>
          <a:lstStyle/>
          <a:p>
            <a:pPr marL="0" indent="0">
              <a:buNone/>
            </a:pPr>
            <a:r>
              <a:rPr lang="en-GB" sz="2400" dirty="0">
                <a:solidFill>
                  <a:srgbClr val="0C6AA2"/>
                </a:solidFill>
              </a:rPr>
              <a:t>Aims</a:t>
            </a:r>
            <a:r>
              <a:rPr lang="en-GB" sz="2400" dirty="0" smtClean="0">
                <a:solidFill>
                  <a:srgbClr val="0C6AA2"/>
                </a:solidFill>
              </a:rPr>
              <a:t>: </a:t>
            </a:r>
            <a:r>
              <a:rPr lang="en-GB" dirty="0" smtClean="0">
                <a:solidFill>
                  <a:srgbClr val="0A5DAC"/>
                </a:solidFill>
              </a:rPr>
              <a:t/>
            </a:r>
            <a:br>
              <a:rPr lang="en-GB" dirty="0" smtClean="0">
                <a:solidFill>
                  <a:srgbClr val="0A5DAC"/>
                </a:solidFill>
              </a:rPr>
            </a:br>
            <a:r>
              <a:rPr lang="en-GB" sz="800" dirty="0" smtClean="0">
                <a:solidFill>
                  <a:srgbClr val="0A5DAC"/>
                </a:solidFill>
              </a:rPr>
              <a:t> </a:t>
            </a:r>
            <a:endParaRPr lang="en-GB" dirty="0">
              <a:solidFill>
                <a:srgbClr val="0A5DAC"/>
              </a:solidFill>
            </a:endParaRPr>
          </a:p>
          <a:p>
            <a:pPr lvl="1">
              <a:buClr>
                <a:srgbClr val="0A5DAC"/>
              </a:buClr>
              <a:buFont typeface="Arial"/>
              <a:buChar char="•"/>
            </a:pPr>
            <a:r>
              <a:rPr lang="en-GB" sz="1800" dirty="0">
                <a:solidFill>
                  <a:schemeClr val="tx1">
                    <a:lumMod val="65000"/>
                    <a:lumOff val="35000"/>
                  </a:schemeClr>
                </a:solidFill>
              </a:rPr>
              <a:t>To review identification and management of CKD in primary </a:t>
            </a:r>
            <a:r>
              <a:rPr lang="en-GB" sz="1800" dirty="0" smtClean="0">
                <a:solidFill>
                  <a:schemeClr val="tx1">
                    <a:lumMod val="65000"/>
                    <a:lumOff val="35000"/>
                  </a:schemeClr>
                </a:solidFill>
              </a:rPr>
              <a:t>care</a:t>
            </a:r>
          </a:p>
          <a:p>
            <a:pPr marL="457200" lvl="1" indent="0">
              <a:buClr>
                <a:srgbClr val="0A5DAC"/>
              </a:buClr>
              <a:buNone/>
            </a:pPr>
            <a:endParaRPr lang="en-GB" sz="800" dirty="0">
              <a:solidFill>
                <a:srgbClr val="595959"/>
              </a:solidFill>
            </a:endParaRPr>
          </a:p>
          <a:p>
            <a:pPr lvl="1">
              <a:buClr>
                <a:srgbClr val="0A5DAC"/>
              </a:buClr>
              <a:buFont typeface="Arial"/>
              <a:buChar char="•"/>
            </a:pPr>
            <a:r>
              <a:rPr lang="en-GB" sz="1800" dirty="0">
                <a:solidFill>
                  <a:srgbClr val="595959"/>
                </a:solidFill>
              </a:rPr>
              <a:t>To describe patient outcomes </a:t>
            </a:r>
          </a:p>
        </p:txBody>
      </p:sp>
      <p:sp>
        <p:nvSpPr>
          <p:cNvPr id="15" name="Content Placeholder 11"/>
          <p:cNvSpPr>
            <a:spLocks noGrp="1"/>
          </p:cNvSpPr>
          <p:nvPr>
            <p:ph sz="half" idx="4294967295"/>
          </p:nvPr>
        </p:nvSpPr>
        <p:spPr>
          <a:xfrm>
            <a:off x="5146240" y="3399601"/>
            <a:ext cx="3900070" cy="1843549"/>
          </a:xfrm>
          <a:prstGeom prst="rect">
            <a:avLst/>
          </a:prstGeom>
        </p:spPr>
        <p:txBody>
          <a:bodyPr/>
          <a:lstStyle/>
          <a:p>
            <a:pPr marL="0" indent="0">
              <a:buNone/>
            </a:pPr>
            <a:r>
              <a:rPr lang="en-GB" sz="2400" dirty="0">
                <a:solidFill>
                  <a:srgbClr val="0C6AA2"/>
                </a:solidFill>
              </a:rPr>
              <a:t>Measures</a:t>
            </a:r>
            <a:r>
              <a:rPr lang="en-GB" sz="2400" dirty="0" smtClean="0">
                <a:solidFill>
                  <a:srgbClr val="0C6AA2"/>
                </a:solidFill>
              </a:rPr>
              <a:t>:</a:t>
            </a:r>
          </a:p>
          <a:p>
            <a:pPr marL="0" indent="0">
              <a:buNone/>
            </a:pPr>
            <a:r>
              <a:rPr lang="en-GB" sz="800" dirty="0">
                <a:solidFill>
                  <a:srgbClr val="0A5DAC"/>
                </a:solidFill>
              </a:rPr>
              <a:t> </a:t>
            </a:r>
          </a:p>
          <a:p>
            <a:pPr lvl="1">
              <a:buClr>
                <a:srgbClr val="0A5DAC"/>
              </a:buClr>
              <a:buFont typeface="Arial"/>
              <a:buChar char="•"/>
            </a:pPr>
            <a:r>
              <a:rPr lang="en-GB" sz="1800" dirty="0">
                <a:solidFill>
                  <a:srgbClr val="595959"/>
                </a:solidFill>
              </a:rPr>
              <a:t>Performance against NICE quality standards</a:t>
            </a:r>
          </a:p>
          <a:p>
            <a:pPr marL="457200" lvl="1" indent="0">
              <a:buClr>
                <a:srgbClr val="0A5DAC"/>
              </a:buClr>
              <a:buNone/>
            </a:pPr>
            <a:endParaRPr lang="en-GB" sz="800" dirty="0">
              <a:solidFill>
                <a:srgbClr val="595959"/>
              </a:solidFill>
            </a:endParaRPr>
          </a:p>
          <a:p>
            <a:pPr lvl="1">
              <a:buClr>
                <a:srgbClr val="0A5DAC"/>
              </a:buClr>
              <a:buFont typeface="Arial"/>
              <a:buChar char="•"/>
            </a:pPr>
            <a:r>
              <a:rPr lang="en-GB" sz="1800" dirty="0">
                <a:solidFill>
                  <a:srgbClr val="595959"/>
                </a:solidFill>
              </a:rPr>
              <a:t>Variation</a:t>
            </a:r>
          </a:p>
        </p:txBody>
      </p:sp>
      <p:grpSp>
        <p:nvGrpSpPr>
          <p:cNvPr id="2" name="Group 1"/>
          <p:cNvGrpSpPr/>
          <p:nvPr/>
        </p:nvGrpSpPr>
        <p:grpSpPr>
          <a:xfrm>
            <a:off x="445167" y="961424"/>
            <a:ext cx="3360025" cy="369332"/>
            <a:chOff x="445167" y="961424"/>
            <a:chExt cx="3360025" cy="369332"/>
          </a:xfrm>
        </p:grpSpPr>
        <p:sp>
          <p:nvSpPr>
            <p:cNvPr id="8" name="Rectangle 7"/>
            <p:cNvSpPr/>
            <p:nvPr/>
          </p:nvSpPr>
          <p:spPr>
            <a:xfrm>
              <a:off x="445167" y="1073150"/>
              <a:ext cx="206688" cy="206688"/>
            </a:xfrm>
            <a:prstGeom prst="rect">
              <a:avLst/>
            </a:prstGeom>
            <a:solidFill>
              <a:srgbClr val="5FB53F"/>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8" name="TextBox 17"/>
            <p:cNvSpPr txBox="1"/>
            <p:nvPr/>
          </p:nvSpPr>
          <p:spPr>
            <a:xfrm>
              <a:off x="746892" y="961424"/>
              <a:ext cx="3058300" cy="369332"/>
            </a:xfrm>
            <a:prstGeom prst="rect">
              <a:avLst/>
            </a:prstGeom>
            <a:noFill/>
          </p:spPr>
          <p:txBody>
            <a:bodyPr wrap="square" rtlCol="0">
              <a:spAutoFit/>
            </a:bodyPr>
            <a:lstStyle/>
            <a:p>
              <a:r>
                <a:rPr lang="en-US" dirty="0" smtClean="0">
                  <a:solidFill>
                    <a:schemeClr val="bg1"/>
                  </a:solidFill>
                </a:rPr>
                <a:t>&gt;75% of possible</a:t>
              </a:r>
              <a:endParaRPr lang="en-US" dirty="0">
                <a:solidFill>
                  <a:schemeClr val="bg1"/>
                </a:solidFill>
              </a:endParaRPr>
            </a:p>
          </p:txBody>
        </p:sp>
      </p:grpSp>
      <p:grpSp>
        <p:nvGrpSpPr>
          <p:cNvPr id="3" name="Group 2"/>
          <p:cNvGrpSpPr/>
          <p:nvPr/>
        </p:nvGrpSpPr>
        <p:grpSpPr>
          <a:xfrm>
            <a:off x="445167" y="1311824"/>
            <a:ext cx="3360025" cy="369332"/>
            <a:chOff x="445167" y="1311824"/>
            <a:chExt cx="3360025" cy="369332"/>
          </a:xfrm>
        </p:grpSpPr>
        <p:sp>
          <p:nvSpPr>
            <p:cNvPr id="7" name="Rectangle 6"/>
            <p:cNvSpPr/>
            <p:nvPr/>
          </p:nvSpPr>
          <p:spPr>
            <a:xfrm>
              <a:off x="445167" y="1409700"/>
              <a:ext cx="206688" cy="206688"/>
            </a:xfrm>
            <a:prstGeom prst="rect">
              <a:avLst/>
            </a:prstGeom>
            <a:solidFill>
              <a:srgbClr val="F4EB24"/>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19" name="TextBox 18"/>
            <p:cNvSpPr txBox="1"/>
            <p:nvPr/>
          </p:nvSpPr>
          <p:spPr>
            <a:xfrm>
              <a:off x="746892" y="1311824"/>
              <a:ext cx="3058300" cy="369332"/>
            </a:xfrm>
            <a:prstGeom prst="rect">
              <a:avLst/>
            </a:prstGeom>
            <a:noFill/>
          </p:spPr>
          <p:txBody>
            <a:bodyPr wrap="square" rtlCol="0">
              <a:spAutoFit/>
            </a:bodyPr>
            <a:lstStyle/>
            <a:p>
              <a:r>
                <a:rPr lang="en-US" dirty="0" smtClean="0">
                  <a:solidFill>
                    <a:schemeClr val="bg1"/>
                  </a:solidFill>
                </a:rPr>
                <a:t>50 – 75%</a:t>
              </a:r>
              <a:endParaRPr lang="en-US" dirty="0">
                <a:solidFill>
                  <a:schemeClr val="bg1"/>
                </a:solidFill>
              </a:endParaRPr>
            </a:p>
          </p:txBody>
        </p:sp>
      </p:grpSp>
      <p:grpSp>
        <p:nvGrpSpPr>
          <p:cNvPr id="4" name="Group 3"/>
          <p:cNvGrpSpPr/>
          <p:nvPr/>
        </p:nvGrpSpPr>
        <p:grpSpPr>
          <a:xfrm>
            <a:off x="445167" y="1652067"/>
            <a:ext cx="3360025" cy="369332"/>
            <a:chOff x="445167" y="1652067"/>
            <a:chExt cx="3360025" cy="369332"/>
          </a:xfrm>
        </p:grpSpPr>
        <p:sp>
          <p:nvSpPr>
            <p:cNvPr id="9" name="Rectangle 8"/>
            <p:cNvSpPr/>
            <p:nvPr/>
          </p:nvSpPr>
          <p:spPr>
            <a:xfrm>
              <a:off x="445167" y="1746250"/>
              <a:ext cx="206688" cy="206688"/>
            </a:xfrm>
            <a:prstGeom prst="rect">
              <a:avLst/>
            </a:prstGeom>
            <a:solidFill>
              <a:srgbClr val="F18928"/>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extBox 19"/>
            <p:cNvSpPr txBox="1"/>
            <p:nvPr/>
          </p:nvSpPr>
          <p:spPr>
            <a:xfrm>
              <a:off x="746892" y="1652067"/>
              <a:ext cx="3058300" cy="369332"/>
            </a:xfrm>
            <a:prstGeom prst="rect">
              <a:avLst/>
            </a:prstGeom>
            <a:noFill/>
          </p:spPr>
          <p:txBody>
            <a:bodyPr wrap="square" rtlCol="0">
              <a:spAutoFit/>
            </a:bodyPr>
            <a:lstStyle/>
            <a:p>
              <a:r>
                <a:rPr lang="en-US" dirty="0" smtClean="0">
                  <a:solidFill>
                    <a:schemeClr val="bg1"/>
                  </a:solidFill>
                </a:rPr>
                <a:t>25 – 50%</a:t>
              </a:r>
              <a:endParaRPr lang="en-US" dirty="0">
                <a:solidFill>
                  <a:schemeClr val="bg1"/>
                </a:solidFill>
              </a:endParaRPr>
            </a:p>
          </p:txBody>
        </p:sp>
      </p:grpSp>
      <p:grpSp>
        <p:nvGrpSpPr>
          <p:cNvPr id="6" name="Group 5"/>
          <p:cNvGrpSpPr/>
          <p:nvPr/>
        </p:nvGrpSpPr>
        <p:grpSpPr>
          <a:xfrm>
            <a:off x="445167" y="1983670"/>
            <a:ext cx="3360025" cy="369332"/>
            <a:chOff x="445167" y="1983670"/>
            <a:chExt cx="3360025" cy="369332"/>
          </a:xfrm>
        </p:grpSpPr>
        <p:sp>
          <p:nvSpPr>
            <p:cNvPr id="10" name="Rectangle 9"/>
            <p:cNvSpPr/>
            <p:nvPr/>
          </p:nvSpPr>
          <p:spPr>
            <a:xfrm>
              <a:off x="445167" y="2082800"/>
              <a:ext cx="206688" cy="206688"/>
            </a:xfrm>
            <a:prstGeom prst="rect">
              <a:avLst/>
            </a:prstGeom>
            <a:solidFill>
              <a:srgbClr val="E51D2B"/>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extBox 20"/>
            <p:cNvSpPr txBox="1"/>
            <p:nvPr/>
          </p:nvSpPr>
          <p:spPr>
            <a:xfrm>
              <a:off x="746892" y="1983670"/>
              <a:ext cx="3058300" cy="369332"/>
            </a:xfrm>
            <a:prstGeom prst="rect">
              <a:avLst/>
            </a:prstGeom>
            <a:noFill/>
          </p:spPr>
          <p:txBody>
            <a:bodyPr wrap="square" rtlCol="0">
              <a:spAutoFit/>
            </a:bodyPr>
            <a:lstStyle/>
            <a:p>
              <a:r>
                <a:rPr lang="en-US" dirty="0" smtClean="0">
                  <a:solidFill>
                    <a:schemeClr val="bg1"/>
                  </a:solidFill>
                </a:rPr>
                <a:t>&lt;25 %</a:t>
              </a:r>
              <a:endParaRPr lang="en-US" dirty="0">
                <a:solidFill>
                  <a:schemeClr val="bg1"/>
                </a:solidFill>
              </a:endParaRPr>
            </a:p>
          </p:txBody>
        </p:sp>
      </p:grpSp>
      <p:grpSp>
        <p:nvGrpSpPr>
          <p:cNvPr id="16" name="Group 15"/>
          <p:cNvGrpSpPr/>
          <p:nvPr/>
        </p:nvGrpSpPr>
        <p:grpSpPr>
          <a:xfrm>
            <a:off x="445167" y="2324780"/>
            <a:ext cx="3360025" cy="369332"/>
            <a:chOff x="445167" y="2324780"/>
            <a:chExt cx="3360025" cy="369332"/>
          </a:xfrm>
        </p:grpSpPr>
        <p:sp>
          <p:nvSpPr>
            <p:cNvPr id="11" name="Rectangle 10"/>
            <p:cNvSpPr/>
            <p:nvPr/>
          </p:nvSpPr>
          <p:spPr>
            <a:xfrm>
              <a:off x="445167" y="2419350"/>
              <a:ext cx="206688" cy="206688"/>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TextBox 21"/>
            <p:cNvSpPr txBox="1"/>
            <p:nvPr/>
          </p:nvSpPr>
          <p:spPr>
            <a:xfrm>
              <a:off x="746892" y="2324780"/>
              <a:ext cx="3058300" cy="369332"/>
            </a:xfrm>
            <a:prstGeom prst="rect">
              <a:avLst/>
            </a:prstGeom>
            <a:noFill/>
          </p:spPr>
          <p:txBody>
            <a:bodyPr wrap="square" rtlCol="0">
              <a:spAutoFit/>
            </a:bodyPr>
            <a:lstStyle/>
            <a:p>
              <a:r>
                <a:rPr lang="en-US" dirty="0" smtClean="0">
                  <a:solidFill>
                    <a:schemeClr val="bg1"/>
                  </a:solidFill>
                </a:rPr>
                <a:t>No possible participants</a:t>
              </a:r>
              <a:endParaRPr lang="en-US" dirty="0">
                <a:solidFill>
                  <a:schemeClr val="bg1"/>
                </a:solidFill>
              </a:endParaRPr>
            </a:p>
          </p:txBody>
        </p:sp>
      </p:grpSp>
      <p:sp>
        <p:nvSpPr>
          <p:cNvPr id="25" name="Title 1"/>
          <p:cNvSpPr>
            <a:spLocks noGrp="1"/>
          </p:cNvSpPr>
          <p:nvPr>
            <p:ph type="title"/>
          </p:nvPr>
        </p:nvSpPr>
        <p:spPr>
          <a:xfrm>
            <a:off x="5146240" y="58703"/>
            <a:ext cx="9144000" cy="711543"/>
          </a:xfrm>
          <a:noFill/>
        </p:spPr>
        <p:txBody>
          <a:bodyPr/>
          <a:lstStyle/>
          <a:p>
            <a:pPr algn="l"/>
            <a:r>
              <a:rPr lang="en-GB" sz="3600" b="1" dirty="0" smtClean="0">
                <a:solidFill>
                  <a:srgbClr val="0C6AA2"/>
                </a:solidFill>
              </a:rPr>
              <a:t>Aims </a:t>
            </a:r>
            <a:endParaRPr lang="en-GB" sz="3600" b="1" dirty="0">
              <a:solidFill>
                <a:srgbClr val="0C6AA2"/>
              </a:solidFill>
            </a:endParaRPr>
          </a:p>
        </p:txBody>
      </p:sp>
      <p:sp>
        <p:nvSpPr>
          <p:cNvPr id="26" name="Rectangle 25"/>
          <p:cNvSpPr/>
          <p:nvPr/>
        </p:nvSpPr>
        <p:spPr>
          <a:xfrm rot="5400000">
            <a:off x="5648334" y="-460373"/>
            <a:ext cx="133331" cy="984249"/>
          </a:xfrm>
          <a:prstGeom prst="rect">
            <a:avLst/>
          </a:prstGeom>
          <a:solidFill>
            <a:srgbClr val="025B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7" name="Rectangle 26"/>
          <p:cNvSpPr/>
          <p:nvPr/>
        </p:nvSpPr>
        <p:spPr>
          <a:xfrm>
            <a:off x="-1" y="5846613"/>
            <a:ext cx="9144001" cy="1011387"/>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97056" y="5988943"/>
            <a:ext cx="8747149" cy="923330"/>
          </a:xfrm>
          <a:prstGeom prst="rect">
            <a:avLst/>
          </a:prstGeom>
          <a:noFill/>
        </p:spPr>
        <p:txBody>
          <a:bodyPr wrap="square" rtlCol="0">
            <a:spAutoFit/>
          </a:bodyPr>
          <a:lstStyle/>
          <a:p>
            <a:pPr lvl="0"/>
            <a:r>
              <a:rPr lang="en-GB" dirty="0">
                <a:solidFill>
                  <a:schemeClr val="bg1"/>
                </a:solidFill>
              </a:rPr>
              <a:t>The National Chronic Kidney Disease (CKD) Audit provides a snapshot of performance in primary care against agreed evidence based targets</a:t>
            </a:r>
          </a:p>
          <a:p>
            <a:endParaRPr lang="en-US" dirty="0"/>
          </a:p>
        </p:txBody>
      </p:sp>
    </p:spTree>
    <p:custDataLst>
      <p:tags r:id="rId1"/>
    </p:custDataLst>
    <p:extLst>
      <p:ext uri="{BB962C8B-B14F-4D97-AF65-F5344CB8AC3E}">
        <p14:creationId xmlns:p14="http://schemas.microsoft.com/office/powerpoint/2010/main" val="1842364638"/>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62040" y="163346"/>
            <a:ext cx="9144000" cy="711543"/>
          </a:xfrm>
        </p:spPr>
        <p:txBody>
          <a:bodyPr/>
          <a:lstStyle/>
          <a:p>
            <a:pPr algn="l"/>
            <a:r>
              <a:rPr lang="en-GB" sz="3600" b="1" dirty="0" smtClean="0">
                <a:solidFill>
                  <a:srgbClr val="0C6AA2"/>
                </a:solidFill>
              </a:rPr>
              <a:t>Recommendation 1</a:t>
            </a:r>
            <a:endParaRPr lang="en-GB" sz="3600" b="1" dirty="0">
              <a:solidFill>
                <a:srgbClr val="0C6AA2"/>
              </a:solidFill>
            </a:endParaRPr>
          </a:p>
        </p:txBody>
      </p:sp>
      <p:sp>
        <p:nvSpPr>
          <p:cNvPr id="5" name="Rectangle 4"/>
          <p:cNvSpPr/>
          <p:nvPr/>
        </p:nvSpPr>
        <p:spPr>
          <a:xfrm rot="5400000">
            <a:off x="2144999" y="-1832793"/>
            <a:ext cx="133331" cy="3742473"/>
          </a:xfrm>
          <a:prstGeom prst="rect">
            <a:avLst/>
          </a:prstGeom>
          <a:solidFill>
            <a:srgbClr val="025B9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6" name="Content Placeholder 11"/>
          <p:cNvSpPr>
            <a:spLocks noGrp="1"/>
          </p:cNvSpPr>
          <p:nvPr>
            <p:ph sz="half" idx="4294967295"/>
          </p:nvPr>
        </p:nvSpPr>
        <p:spPr>
          <a:xfrm>
            <a:off x="-175491" y="1223518"/>
            <a:ext cx="5320145" cy="2341718"/>
          </a:xfrm>
          <a:prstGeom prst="rect">
            <a:avLst/>
          </a:prstGeom>
        </p:spPr>
        <p:txBody>
          <a:bodyPr/>
          <a:lstStyle/>
          <a:p>
            <a:pPr marL="457200" lvl="1" indent="0">
              <a:buClr>
                <a:srgbClr val="0A5DAC"/>
              </a:buClr>
              <a:buNone/>
            </a:pPr>
            <a:r>
              <a:rPr lang="en-GB" sz="2400" dirty="0" smtClean="0">
                <a:solidFill>
                  <a:srgbClr val="0C6AA2"/>
                </a:solidFill>
              </a:rPr>
              <a:t>Clinical </a:t>
            </a:r>
            <a:r>
              <a:rPr lang="en-GB" sz="2400" dirty="0">
                <a:solidFill>
                  <a:srgbClr val="0C6AA2"/>
                </a:solidFill>
              </a:rPr>
              <a:t>commissioning groups should put in place quality improvement tools and incentives, to support the identification and regular clinical review of patients with </a:t>
            </a:r>
            <a:r>
              <a:rPr lang="en-GB" sz="2400" dirty="0" smtClean="0">
                <a:solidFill>
                  <a:srgbClr val="0C6AA2"/>
                </a:solidFill>
              </a:rPr>
              <a:t>CKD</a:t>
            </a:r>
            <a:endParaRPr lang="en-GB" sz="2400" dirty="0">
              <a:solidFill>
                <a:srgbClr val="0C6AA2"/>
              </a:solidFill>
            </a:endParaRPr>
          </a:p>
        </p:txBody>
      </p:sp>
      <p:pic>
        <p:nvPicPr>
          <p:cNvPr id="2" name="Picture 1" descr="09221 CKD Ma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62964" y="358232"/>
            <a:ext cx="3035794" cy="5406069"/>
          </a:xfrm>
          <a:prstGeom prst="rect">
            <a:avLst/>
          </a:prstGeom>
        </p:spPr>
      </p:pic>
      <p:sp>
        <p:nvSpPr>
          <p:cNvPr id="7" name="Rectangle 6"/>
          <p:cNvSpPr/>
          <p:nvPr/>
        </p:nvSpPr>
        <p:spPr>
          <a:xfrm rot="5400000">
            <a:off x="4526788" y="1237512"/>
            <a:ext cx="90421" cy="9144001"/>
          </a:xfrm>
          <a:prstGeom prst="rect">
            <a:avLst/>
          </a:prstGeom>
          <a:solidFill>
            <a:srgbClr val="025B9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8" name="Rectangle 7"/>
          <p:cNvSpPr/>
          <p:nvPr/>
        </p:nvSpPr>
        <p:spPr>
          <a:xfrm>
            <a:off x="-1" y="5490136"/>
            <a:ext cx="9144001" cy="1367864"/>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194648" y="5726953"/>
            <a:ext cx="8308032" cy="923330"/>
          </a:xfrm>
          <a:prstGeom prst="rect">
            <a:avLst/>
          </a:prstGeom>
          <a:noFill/>
          <a:ln>
            <a:noFill/>
          </a:ln>
        </p:spPr>
        <p:txBody>
          <a:bodyPr wrap="square" rtlCol="0">
            <a:spAutoFit/>
          </a:bodyPr>
          <a:lstStyle/>
          <a:p>
            <a:pPr lvl="0" defTabSz="914400">
              <a:defRPr/>
            </a:pPr>
            <a:r>
              <a:rPr lang="en-GB" dirty="0">
                <a:solidFill>
                  <a:srgbClr val="FFFFFF"/>
                </a:solidFill>
              </a:rPr>
              <a:t>With the disappearance of the quality and outcomes framework which previously incentivised management of those with CKD, CCGs need to ensure that local indicators for the identification, coding and management of CKD are in place.</a:t>
            </a:r>
          </a:p>
        </p:txBody>
      </p:sp>
    </p:spTree>
    <p:extLst>
      <p:ext uri="{BB962C8B-B14F-4D97-AF65-F5344CB8AC3E}">
        <p14:creationId xmlns:p14="http://schemas.microsoft.com/office/powerpoint/2010/main" val="3166058432"/>
      </p:ext>
    </p:extLst>
  </p:cSld>
  <p:clrMapOvr>
    <a:masterClrMapping/>
  </p:clrMapOvr>
  <mc:AlternateContent xmlns:mc="http://schemas.openxmlformats.org/markup-compatibility/2006" xmlns:p14="http://schemas.microsoft.com/office/powerpoint/2010/main">
    <mc:Choice Requires="p14">
      <p:transition spd="slow" p14:dur="2000" advClick="0" advTm="5652"/>
    </mc:Choice>
    <mc:Fallback xmlns="">
      <p:transition spd="slow" advClick="0" advTm="5652"/>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62040" y="163346"/>
            <a:ext cx="9144000" cy="711543"/>
          </a:xfrm>
        </p:spPr>
        <p:txBody>
          <a:bodyPr/>
          <a:lstStyle/>
          <a:p>
            <a:pPr algn="l"/>
            <a:r>
              <a:rPr lang="en-GB" sz="3600" b="1" dirty="0" smtClean="0">
                <a:solidFill>
                  <a:srgbClr val="0C6AA2"/>
                </a:solidFill>
              </a:rPr>
              <a:t>Recommendation 1</a:t>
            </a:r>
            <a:endParaRPr lang="en-GB" sz="3600" b="1" dirty="0">
              <a:solidFill>
                <a:srgbClr val="0C6AA2"/>
              </a:solidFill>
            </a:endParaRPr>
          </a:p>
        </p:txBody>
      </p:sp>
      <p:sp>
        <p:nvSpPr>
          <p:cNvPr id="5" name="Rectangle 4"/>
          <p:cNvSpPr/>
          <p:nvPr/>
        </p:nvSpPr>
        <p:spPr>
          <a:xfrm rot="5400000">
            <a:off x="2144999" y="-1832793"/>
            <a:ext cx="133331" cy="3742473"/>
          </a:xfrm>
          <a:prstGeom prst="rect">
            <a:avLst/>
          </a:prstGeom>
          <a:solidFill>
            <a:srgbClr val="025B9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6" name="Content Placeholder 11"/>
          <p:cNvSpPr>
            <a:spLocks noGrp="1"/>
          </p:cNvSpPr>
          <p:nvPr>
            <p:ph sz="half" idx="4294967295"/>
          </p:nvPr>
        </p:nvSpPr>
        <p:spPr>
          <a:xfrm>
            <a:off x="-175491" y="1223518"/>
            <a:ext cx="5320145" cy="2341718"/>
          </a:xfrm>
          <a:prstGeom prst="rect">
            <a:avLst/>
          </a:prstGeom>
        </p:spPr>
        <p:txBody>
          <a:bodyPr/>
          <a:lstStyle/>
          <a:p>
            <a:pPr marL="457200" lvl="1" indent="0">
              <a:buClr>
                <a:srgbClr val="0A5DAC"/>
              </a:buClr>
              <a:buNone/>
            </a:pPr>
            <a:r>
              <a:rPr lang="en-GB" sz="2400" dirty="0" smtClean="0">
                <a:solidFill>
                  <a:srgbClr val="0C6AA2"/>
                </a:solidFill>
              </a:rPr>
              <a:t>Clinical </a:t>
            </a:r>
            <a:r>
              <a:rPr lang="en-GB" sz="2400" dirty="0">
                <a:solidFill>
                  <a:srgbClr val="0C6AA2"/>
                </a:solidFill>
              </a:rPr>
              <a:t>commissioning groups should put in place quality improvement tools and incentives, to support the identification and regular clinical review of patients with </a:t>
            </a:r>
            <a:r>
              <a:rPr lang="en-GB" sz="2400" dirty="0" smtClean="0">
                <a:solidFill>
                  <a:srgbClr val="0C6AA2"/>
                </a:solidFill>
              </a:rPr>
              <a:t>CKD</a:t>
            </a:r>
            <a:endParaRPr lang="en-GB" sz="2400" dirty="0">
              <a:solidFill>
                <a:srgbClr val="0C6AA2"/>
              </a:solidFill>
            </a:endParaRPr>
          </a:p>
        </p:txBody>
      </p:sp>
      <p:pic>
        <p:nvPicPr>
          <p:cNvPr id="2" name="Picture 1" descr="09221 CKD Ma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62964" y="358232"/>
            <a:ext cx="3035794" cy="5406069"/>
          </a:xfrm>
          <a:prstGeom prst="rect">
            <a:avLst/>
          </a:prstGeom>
        </p:spPr>
      </p:pic>
      <p:sp>
        <p:nvSpPr>
          <p:cNvPr id="7" name="Rectangle 6"/>
          <p:cNvSpPr/>
          <p:nvPr/>
        </p:nvSpPr>
        <p:spPr>
          <a:xfrm rot="5400000">
            <a:off x="4526788" y="1237512"/>
            <a:ext cx="90421" cy="9144001"/>
          </a:xfrm>
          <a:prstGeom prst="rect">
            <a:avLst/>
          </a:prstGeom>
          <a:solidFill>
            <a:srgbClr val="025B9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8" name="Rectangle 7"/>
          <p:cNvSpPr/>
          <p:nvPr/>
        </p:nvSpPr>
        <p:spPr>
          <a:xfrm>
            <a:off x="-1" y="5415439"/>
            <a:ext cx="9144001" cy="1442560"/>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259204" y="5650812"/>
            <a:ext cx="7970140" cy="923330"/>
          </a:xfrm>
          <a:prstGeom prst="rect">
            <a:avLst/>
          </a:prstGeom>
          <a:noFill/>
        </p:spPr>
        <p:txBody>
          <a:bodyPr wrap="square" rtlCol="0">
            <a:spAutoFit/>
          </a:bodyPr>
          <a:lstStyle/>
          <a:p>
            <a:pPr lvl="1" defTabSz="914400">
              <a:defRPr/>
            </a:pPr>
            <a:r>
              <a:rPr lang="en-GB" dirty="0">
                <a:solidFill>
                  <a:srgbClr val="FFFFFF"/>
                </a:solidFill>
              </a:rPr>
              <a:t>We recommend CCGs maintain local incentives to encourage regular testing for kidney markers and to reduce the variation of quality of kidney care between practices which contributes to health inequalities</a:t>
            </a:r>
          </a:p>
        </p:txBody>
      </p:sp>
    </p:spTree>
    <p:extLst>
      <p:ext uri="{BB962C8B-B14F-4D97-AF65-F5344CB8AC3E}">
        <p14:creationId xmlns:p14="http://schemas.microsoft.com/office/powerpoint/2010/main" val="3987428085"/>
      </p:ext>
    </p:extLst>
  </p:cSld>
  <p:clrMapOvr>
    <a:masterClrMapping/>
  </p:clrMapOvr>
  <mc:AlternateContent xmlns:mc="http://schemas.openxmlformats.org/markup-compatibility/2006" xmlns:p14="http://schemas.microsoft.com/office/powerpoint/2010/main">
    <mc:Choice Requires="p14">
      <p:transition spd="slow" p14:dur="2000" advClick="0" advTm="5652"/>
    </mc:Choice>
    <mc:Fallback xmlns="">
      <p:transition spd="slow" advClick="0" advTm="5652"/>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62040" y="163346"/>
            <a:ext cx="9144000" cy="711543"/>
          </a:xfrm>
        </p:spPr>
        <p:txBody>
          <a:bodyPr/>
          <a:lstStyle/>
          <a:p>
            <a:pPr algn="l"/>
            <a:r>
              <a:rPr lang="en-GB" sz="3600" b="1" dirty="0" smtClean="0">
                <a:solidFill>
                  <a:srgbClr val="0C6AA2"/>
                </a:solidFill>
              </a:rPr>
              <a:t>Findings 2</a:t>
            </a:r>
            <a:endParaRPr lang="en-GB" sz="3600" b="1" dirty="0">
              <a:solidFill>
                <a:srgbClr val="0C6AA2"/>
              </a:solidFill>
            </a:endParaRPr>
          </a:p>
        </p:txBody>
      </p:sp>
      <p:sp>
        <p:nvSpPr>
          <p:cNvPr id="5" name="Rectangle 4"/>
          <p:cNvSpPr/>
          <p:nvPr/>
        </p:nvSpPr>
        <p:spPr>
          <a:xfrm rot="5400000">
            <a:off x="1233417" y="-921211"/>
            <a:ext cx="133331" cy="1919309"/>
          </a:xfrm>
          <a:prstGeom prst="rect">
            <a:avLst/>
          </a:prstGeom>
          <a:solidFill>
            <a:srgbClr val="025B9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19" name="TextBox 18"/>
          <p:cNvSpPr txBox="1"/>
          <p:nvPr/>
        </p:nvSpPr>
        <p:spPr>
          <a:xfrm>
            <a:off x="2807855" y="1232788"/>
            <a:ext cx="3528290" cy="338554"/>
          </a:xfrm>
          <a:prstGeom prst="rect">
            <a:avLst/>
          </a:prstGeom>
          <a:noFill/>
        </p:spPr>
        <p:txBody>
          <a:bodyPr wrap="square" rtlCol="0">
            <a:spAutoFit/>
          </a:bodyPr>
          <a:lstStyle/>
          <a:p>
            <a:pPr algn="ctr"/>
            <a:r>
              <a:rPr lang="en-US" sz="1600" dirty="0" smtClean="0">
                <a:solidFill>
                  <a:srgbClr val="595959"/>
                </a:solidFill>
              </a:rPr>
              <a:t>Total CKD Prevalence, by Age Group</a:t>
            </a:r>
            <a:endParaRPr lang="en-US" sz="1600" b="1" dirty="0" smtClean="0">
              <a:solidFill>
                <a:srgbClr val="005B9D"/>
              </a:solidFill>
            </a:endParaRPr>
          </a:p>
        </p:txBody>
      </p:sp>
      <p:pic>
        <p:nvPicPr>
          <p:cNvPr id="3" name="Picture 2" descr="Picture1.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63123" y="1654617"/>
            <a:ext cx="6028944" cy="4224528"/>
          </a:xfrm>
          <a:prstGeom prst="rect">
            <a:avLst/>
          </a:prstGeom>
        </p:spPr>
      </p:pic>
      <p:sp>
        <p:nvSpPr>
          <p:cNvPr id="8" name="TextBox 7"/>
          <p:cNvSpPr txBox="1"/>
          <p:nvPr/>
        </p:nvSpPr>
        <p:spPr>
          <a:xfrm rot="16200000">
            <a:off x="-498523" y="3112889"/>
            <a:ext cx="3528290" cy="307777"/>
          </a:xfrm>
          <a:prstGeom prst="rect">
            <a:avLst/>
          </a:prstGeom>
          <a:noFill/>
        </p:spPr>
        <p:txBody>
          <a:bodyPr wrap="square" rtlCol="0">
            <a:spAutoFit/>
          </a:bodyPr>
          <a:lstStyle/>
          <a:p>
            <a:pPr algn="ctr"/>
            <a:r>
              <a:rPr lang="en-US" sz="1400" dirty="0" smtClean="0">
                <a:solidFill>
                  <a:srgbClr val="595959"/>
                </a:solidFill>
              </a:rPr>
              <a:t>Age-Stratified Total CKD Prevalence (%)</a:t>
            </a:r>
          </a:p>
        </p:txBody>
      </p:sp>
    </p:spTree>
    <p:extLst>
      <p:ext uri="{BB962C8B-B14F-4D97-AF65-F5344CB8AC3E}">
        <p14:creationId xmlns:p14="http://schemas.microsoft.com/office/powerpoint/2010/main" val="583909839"/>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62040" y="163346"/>
            <a:ext cx="9144000" cy="711543"/>
          </a:xfrm>
        </p:spPr>
        <p:txBody>
          <a:bodyPr/>
          <a:lstStyle/>
          <a:p>
            <a:pPr algn="l"/>
            <a:r>
              <a:rPr lang="en-GB" sz="3600" b="1" dirty="0" smtClean="0">
                <a:solidFill>
                  <a:srgbClr val="0C6AA2"/>
                </a:solidFill>
              </a:rPr>
              <a:t>Findings 2</a:t>
            </a:r>
            <a:endParaRPr lang="en-GB" sz="3600" b="1" dirty="0">
              <a:solidFill>
                <a:srgbClr val="0C6AA2"/>
              </a:solidFill>
            </a:endParaRPr>
          </a:p>
        </p:txBody>
      </p:sp>
      <p:sp>
        <p:nvSpPr>
          <p:cNvPr id="5" name="Rectangle 4"/>
          <p:cNvSpPr/>
          <p:nvPr/>
        </p:nvSpPr>
        <p:spPr>
          <a:xfrm rot="5400000">
            <a:off x="1233417" y="-921211"/>
            <a:ext cx="133331" cy="1919309"/>
          </a:xfrm>
          <a:prstGeom prst="rect">
            <a:avLst/>
          </a:prstGeom>
          <a:solidFill>
            <a:srgbClr val="025B9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19" name="TextBox 18"/>
          <p:cNvSpPr txBox="1"/>
          <p:nvPr/>
        </p:nvSpPr>
        <p:spPr>
          <a:xfrm>
            <a:off x="2807855" y="1232788"/>
            <a:ext cx="3528290" cy="338554"/>
          </a:xfrm>
          <a:prstGeom prst="rect">
            <a:avLst/>
          </a:prstGeom>
          <a:noFill/>
        </p:spPr>
        <p:txBody>
          <a:bodyPr wrap="square" rtlCol="0">
            <a:spAutoFit/>
          </a:bodyPr>
          <a:lstStyle/>
          <a:p>
            <a:pPr algn="ctr"/>
            <a:r>
              <a:rPr lang="en-US" sz="1600" dirty="0" smtClean="0">
                <a:solidFill>
                  <a:srgbClr val="595959"/>
                </a:solidFill>
              </a:rPr>
              <a:t>Total CKD Prevalence, by Age Group</a:t>
            </a:r>
            <a:endParaRPr lang="en-US" sz="1600" b="1" dirty="0" smtClean="0">
              <a:solidFill>
                <a:srgbClr val="005B9D"/>
              </a:solidFill>
            </a:endParaRPr>
          </a:p>
        </p:txBody>
      </p:sp>
      <p:pic>
        <p:nvPicPr>
          <p:cNvPr id="3" name="Picture 2" descr="Picture1.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63123" y="1654617"/>
            <a:ext cx="6028944" cy="4224528"/>
          </a:xfrm>
          <a:prstGeom prst="rect">
            <a:avLst/>
          </a:prstGeom>
        </p:spPr>
      </p:pic>
      <p:sp>
        <p:nvSpPr>
          <p:cNvPr id="8" name="TextBox 7"/>
          <p:cNvSpPr txBox="1"/>
          <p:nvPr/>
        </p:nvSpPr>
        <p:spPr>
          <a:xfrm rot="16200000">
            <a:off x="-498523" y="3112889"/>
            <a:ext cx="3528290" cy="307777"/>
          </a:xfrm>
          <a:prstGeom prst="rect">
            <a:avLst/>
          </a:prstGeom>
          <a:noFill/>
        </p:spPr>
        <p:txBody>
          <a:bodyPr wrap="square" rtlCol="0">
            <a:spAutoFit/>
          </a:bodyPr>
          <a:lstStyle/>
          <a:p>
            <a:pPr algn="ctr"/>
            <a:r>
              <a:rPr lang="en-US" sz="1400" dirty="0" smtClean="0">
                <a:solidFill>
                  <a:srgbClr val="595959"/>
                </a:solidFill>
              </a:rPr>
              <a:t>Age-Stratified Total CKD Prevalence (%)</a:t>
            </a:r>
          </a:p>
        </p:txBody>
      </p:sp>
      <p:sp>
        <p:nvSpPr>
          <p:cNvPr id="7" name="Rectangle 6"/>
          <p:cNvSpPr/>
          <p:nvPr/>
        </p:nvSpPr>
        <p:spPr>
          <a:xfrm>
            <a:off x="-1" y="5415439"/>
            <a:ext cx="9144001" cy="1442560"/>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194996" y="5808347"/>
            <a:ext cx="7970140" cy="646331"/>
          </a:xfrm>
          <a:prstGeom prst="rect">
            <a:avLst/>
          </a:prstGeom>
          <a:noFill/>
        </p:spPr>
        <p:txBody>
          <a:bodyPr wrap="square" rtlCol="0">
            <a:spAutoFit/>
          </a:bodyPr>
          <a:lstStyle/>
          <a:p>
            <a:r>
              <a:rPr lang="en-GB" dirty="0">
                <a:solidFill>
                  <a:srgbClr val="FFFFFF"/>
                </a:solidFill>
              </a:rPr>
              <a:t>This chart shows the number of people with CKD stages 3-5 (i.e. those &lt;60 </a:t>
            </a:r>
            <a:r>
              <a:rPr lang="en-GB" sz="1200" dirty="0">
                <a:solidFill>
                  <a:srgbClr val="FFFFFF"/>
                </a:solidFill>
              </a:rPr>
              <a:t>ml/min/1.73m2)</a:t>
            </a:r>
            <a:r>
              <a:rPr lang="en-GB" dirty="0">
                <a:solidFill>
                  <a:srgbClr val="FFFFFF"/>
                </a:solidFill>
              </a:rPr>
              <a:t> in each age group.</a:t>
            </a:r>
          </a:p>
        </p:txBody>
      </p:sp>
    </p:spTree>
    <p:extLst>
      <p:ext uri="{BB962C8B-B14F-4D97-AF65-F5344CB8AC3E}">
        <p14:creationId xmlns:p14="http://schemas.microsoft.com/office/powerpoint/2010/main" val="162933062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62040" y="163346"/>
            <a:ext cx="9144000" cy="711543"/>
          </a:xfrm>
        </p:spPr>
        <p:txBody>
          <a:bodyPr/>
          <a:lstStyle/>
          <a:p>
            <a:pPr algn="l"/>
            <a:r>
              <a:rPr lang="en-GB" sz="3600" b="1" dirty="0" smtClean="0">
                <a:solidFill>
                  <a:srgbClr val="0C6AA2"/>
                </a:solidFill>
              </a:rPr>
              <a:t>Findings 2</a:t>
            </a:r>
            <a:endParaRPr lang="en-GB" sz="3600" b="1" dirty="0">
              <a:solidFill>
                <a:srgbClr val="0C6AA2"/>
              </a:solidFill>
            </a:endParaRPr>
          </a:p>
        </p:txBody>
      </p:sp>
      <p:sp>
        <p:nvSpPr>
          <p:cNvPr id="5" name="Rectangle 4"/>
          <p:cNvSpPr/>
          <p:nvPr/>
        </p:nvSpPr>
        <p:spPr>
          <a:xfrm rot="5400000">
            <a:off x="1233417" y="-921211"/>
            <a:ext cx="133331" cy="1919309"/>
          </a:xfrm>
          <a:prstGeom prst="rect">
            <a:avLst/>
          </a:prstGeom>
          <a:solidFill>
            <a:srgbClr val="025B9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19" name="TextBox 18"/>
          <p:cNvSpPr txBox="1"/>
          <p:nvPr/>
        </p:nvSpPr>
        <p:spPr>
          <a:xfrm>
            <a:off x="2807855" y="1232788"/>
            <a:ext cx="3528290" cy="338554"/>
          </a:xfrm>
          <a:prstGeom prst="rect">
            <a:avLst/>
          </a:prstGeom>
          <a:noFill/>
        </p:spPr>
        <p:txBody>
          <a:bodyPr wrap="square" rtlCol="0">
            <a:spAutoFit/>
          </a:bodyPr>
          <a:lstStyle/>
          <a:p>
            <a:pPr algn="ctr"/>
            <a:r>
              <a:rPr lang="en-US" sz="1600" dirty="0" smtClean="0">
                <a:solidFill>
                  <a:srgbClr val="595959"/>
                </a:solidFill>
              </a:rPr>
              <a:t>Total CKD Prevalence, by Age Group</a:t>
            </a:r>
            <a:endParaRPr lang="en-US" sz="1600" b="1" dirty="0" smtClean="0">
              <a:solidFill>
                <a:srgbClr val="005B9D"/>
              </a:solidFill>
            </a:endParaRPr>
          </a:p>
        </p:txBody>
      </p:sp>
      <p:pic>
        <p:nvPicPr>
          <p:cNvPr id="3" name="Picture 2" descr="Picture1.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63123" y="1654617"/>
            <a:ext cx="6028944" cy="4224528"/>
          </a:xfrm>
          <a:prstGeom prst="rect">
            <a:avLst/>
          </a:prstGeom>
        </p:spPr>
      </p:pic>
      <p:sp>
        <p:nvSpPr>
          <p:cNvPr id="8" name="TextBox 7"/>
          <p:cNvSpPr txBox="1"/>
          <p:nvPr/>
        </p:nvSpPr>
        <p:spPr>
          <a:xfrm rot="16200000">
            <a:off x="-498523" y="3112889"/>
            <a:ext cx="3528290" cy="307777"/>
          </a:xfrm>
          <a:prstGeom prst="rect">
            <a:avLst/>
          </a:prstGeom>
          <a:noFill/>
        </p:spPr>
        <p:txBody>
          <a:bodyPr wrap="square" rtlCol="0">
            <a:spAutoFit/>
          </a:bodyPr>
          <a:lstStyle/>
          <a:p>
            <a:pPr algn="ctr"/>
            <a:r>
              <a:rPr lang="en-US" sz="1400" dirty="0" smtClean="0">
                <a:solidFill>
                  <a:srgbClr val="595959"/>
                </a:solidFill>
              </a:rPr>
              <a:t>Age-Stratified Total CKD Prevalence (%)</a:t>
            </a:r>
          </a:p>
        </p:txBody>
      </p:sp>
      <p:sp>
        <p:nvSpPr>
          <p:cNvPr id="7" name="Rectangle 6"/>
          <p:cNvSpPr/>
          <p:nvPr/>
        </p:nvSpPr>
        <p:spPr>
          <a:xfrm>
            <a:off x="-1" y="5415439"/>
            <a:ext cx="9144001" cy="1442560"/>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261495" y="5808347"/>
            <a:ext cx="8441335" cy="646331"/>
          </a:xfrm>
          <a:prstGeom prst="rect">
            <a:avLst/>
          </a:prstGeom>
          <a:noFill/>
        </p:spPr>
        <p:txBody>
          <a:bodyPr wrap="square" rtlCol="0">
            <a:spAutoFit/>
          </a:bodyPr>
          <a:lstStyle/>
          <a:p>
            <a:pPr lvl="1"/>
            <a:r>
              <a:rPr lang="en-GB" dirty="0">
                <a:solidFill>
                  <a:srgbClr val="FFFFFF"/>
                </a:solidFill>
              </a:rPr>
              <a:t>The blue bars show those coded with CKD by their GP and the red bars are an estimate of those that remain </a:t>
            </a:r>
            <a:r>
              <a:rPr lang="en-GB" dirty="0" err="1">
                <a:solidFill>
                  <a:srgbClr val="FFFFFF"/>
                </a:solidFill>
              </a:rPr>
              <a:t>uncoded</a:t>
            </a:r>
            <a:endParaRPr lang="en-GB" dirty="0">
              <a:solidFill>
                <a:srgbClr val="FFFFFF"/>
              </a:solidFill>
            </a:endParaRPr>
          </a:p>
        </p:txBody>
      </p:sp>
    </p:spTree>
    <p:extLst>
      <p:ext uri="{BB962C8B-B14F-4D97-AF65-F5344CB8AC3E}">
        <p14:creationId xmlns:p14="http://schemas.microsoft.com/office/powerpoint/2010/main" val="422854708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62040" y="163346"/>
            <a:ext cx="9144000" cy="711543"/>
          </a:xfrm>
        </p:spPr>
        <p:txBody>
          <a:bodyPr/>
          <a:lstStyle/>
          <a:p>
            <a:pPr algn="l"/>
            <a:r>
              <a:rPr lang="en-GB" sz="3600" b="1" dirty="0" smtClean="0">
                <a:solidFill>
                  <a:srgbClr val="0C6AA2"/>
                </a:solidFill>
              </a:rPr>
              <a:t>Findings 2</a:t>
            </a:r>
            <a:endParaRPr lang="en-GB" sz="3600" b="1" dirty="0">
              <a:solidFill>
                <a:srgbClr val="0C6AA2"/>
              </a:solidFill>
            </a:endParaRPr>
          </a:p>
        </p:txBody>
      </p:sp>
      <p:sp>
        <p:nvSpPr>
          <p:cNvPr id="5" name="Rectangle 4"/>
          <p:cNvSpPr/>
          <p:nvPr/>
        </p:nvSpPr>
        <p:spPr>
          <a:xfrm rot="5400000">
            <a:off x="1233417" y="-921211"/>
            <a:ext cx="133331" cy="1919309"/>
          </a:xfrm>
          <a:prstGeom prst="rect">
            <a:avLst/>
          </a:prstGeom>
          <a:solidFill>
            <a:srgbClr val="025B9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19" name="TextBox 18"/>
          <p:cNvSpPr txBox="1"/>
          <p:nvPr/>
        </p:nvSpPr>
        <p:spPr>
          <a:xfrm>
            <a:off x="2807855" y="1232788"/>
            <a:ext cx="3528290" cy="338554"/>
          </a:xfrm>
          <a:prstGeom prst="rect">
            <a:avLst/>
          </a:prstGeom>
          <a:noFill/>
        </p:spPr>
        <p:txBody>
          <a:bodyPr wrap="square" rtlCol="0">
            <a:spAutoFit/>
          </a:bodyPr>
          <a:lstStyle/>
          <a:p>
            <a:pPr algn="ctr"/>
            <a:r>
              <a:rPr lang="en-US" sz="1600" dirty="0" smtClean="0">
                <a:solidFill>
                  <a:srgbClr val="595959"/>
                </a:solidFill>
              </a:rPr>
              <a:t>Total CKD Prevalence, by Age Group</a:t>
            </a:r>
            <a:endParaRPr lang="en-US" sz="1600" b="1" dirty="0" smtClean="0">
              <a:solidFill>
                <a:srgbClr val="005B9D"/>
              </a:solidFill>
            </a:endParaRPr>
          </a:p>
        </p:txBody>
      </p:sp>
      <p:pic>
        <p:nvPicPr>
          <p:cNvPr id="3" name="Picture 2" descr="Picture1.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63123" y="1654617"/>
            <a:ext cx="6028944" cy="4224528"/>
          </a:xfrm>
          <a:prstGeom prst="rect">
            <a:avLst/>
          </a:prstGeom>
        </p:spPr>
      </p:pic>
      <p:sp>
        <p:nvSpPr>
          <p:cNvPr id="8" name="TextBox 7"/>
          <p:cNvSpPr txBox="1"/>
          <p:nvPr/>
        </p:nvSpPr>
        <p:spPr>
          <a:xfrm rot="16200000">
            <a:off x="-498523" y="3112889"/>
            <a:ext cx="3528290" cy="307777"/>
          </a:xfrm>
          <a:prstGeom prst="rect">
            <a:avLst/>
          </a:prstGeom>
          <a:noFill/>
        </p:spPr>
        <p:txBody>
          <a:bodyPr wrap="square" rtlCol="0">
            <a:spAutoFit/>
          </a:bodyPr>
          <a:lstStyle/>
          <a:p>
            <a:pPr algn="ctr"/>
            <a:r>
              <a:rPr lang="en-US" sz="1400" dirty="0" smtClean="0">
                <a:solidFill>
                  <a:srgbClr val="595959"/>
                </a:solidFill>
              </a:rPr>
              <a:t>Age-Stratified Total CKD Prevalence (%)</a:t>
            </a:r>
          </a:p>
        </p:txBody>
      </p:sp>
      <p:sp>
        <p:nvSpPr>
          <p:cNvPr id="7" name="Rectangle 6"/>
          <p:cNvSpPr/>
          <p:nvPr/>
        </p:nvSpPr>
        <p:spPr>
          <a:xfrm>
            <a:off x="-1" y="5415439"/>
            <a:ext cx="9144001" cy="1442560"/>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168661" y="5808347"/>
            <a:ext cx="8881960" cy="646331"/>
          </a:xfrm>
          <a:prstGeom prst="rect">
            <a:avLst/>
          </a:prstGeom>
          <a:noFill/>
        </p:spPr>
        <p:txBody>
          <a:bodyPr wrap="square" rtlCol="0">
            <a:spAutoFit/>
          </a:bodyPr>
          <a:lstStyle/>
          <a:p>
            <a:pPr lvl="0"/>
            <a:r>
              <a:rPr lang="en-GB" dirty="0">
                <a:solidFill>
                  <a:srgbClr val="FFFFFF"/>
                </a:solidFill>
              </a:rPr>
              <a:t>70% of biochemically confirmed cases of CKD (i.e. having twice a measurement of </a:t>
            </a:r>
            <a:r>
              <a:rPr lang="en-GB" dirty="0" err="1">
                <a:solidFill>
                  <a:srgbClr val="FFFFFF"/>
                </a:solidFill>
              </a:rPr>
              <a:t>eGFR</a:t>
            </a:r>
            <a:r>
              <a:rPr lang="en-GB" dirty="0">
                <a:solidFill>
                  <a:srgbClr val="FFFFFF"/>
                </a:solidFill>
              </a:rPr>
              <a:t>&lt; 60 ml/min/1.73m2 more than 3 months apart) were given an appropriate Read code by their GP</a:t>
            </a:r>
          </a:p>
        </p:txBody>
      </p:sp>
    </p:spTree>
    <p:extLst>
      <p:ext uri="{BB962C8B-B14F-4D97-AF65-F5344CB8AC3E}">
        <p14:creationId xmlns:p14="http://schemas.microsoft.com/office/powerpoint/2010/main" val="2215658285"/>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62040" y="163346"/>
            <a:ext cx="9144000" cy="711543"/>
          </a:xfrm>
        </p:spPr>
        <p:txBody>
          <a:bodyPr/>
          <a:lstStyle/>
          <a:p>
            <a:pPr algn="l"/>
            <a:r>
              <a:rPr lang="en-GB" sz="3600" b="1" dirty="0" smtClean="0">
                <a:solidFill>
                  <a:srgbClr val="0C6AA2"/>
                </a:solidFill>
              </a:rPr>
              <a:t>Findings 2</a:t>
            </a:r>
            <a:endParaRPr lang="en-GB" sz="3600" b="1" dirty="0">
              <a:solidFill>
                <a:srgbClr val="0C6AA2"/>
              </a:solidFill>
            </a:endParaRPr>
          </a:p>
        </p:txBody>
      </p:sp>
      <p:sp>
        <p:nvSpPr>
          <p:cNvPr id="5" name="Rectangle 4"/>
          <p:cNvSpPr/>
          <p:nvPr/>
        </p:nvSpPr>
        <p:spPr>
          <a:xfrm rot="5400000">
            <a:off x="1233417" y="-921211"/>
            <a:ext cx="133331" cy="1919309"/>
          </a:xfrm>
          <a:prstGeom prst="rect">
            <a:avLst/>
          </a:prstGeom>
          <a:solidFill>
            <a:srgbClr val="025B9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19" name="TextBox 18"/>
          <p:cNvSpPr txBox="1"/>
          <p:nvPr/>
        </p:nvSpPr>
        <p:spPr>
          <a:xfrm>
            <a:off x="2807855" y="1232788"/>
            <a:ext cx="3528290" cy="338554"/>
          </a:xfrm>
          <a:prstGeom prst="rect">
            <a:avLst/>
          </a:prstGeom>
          <a:noFill/>
        </p:spPr>
        <p:txBody>
          <a:bodyPr wrap="square" rtlCol="0">
            <a:spAutoFit/>
          </a:bodyPr>
          <a:lstStyle/>
          <a:p>
            <a:pPr algn="ctr"/>
            <a:r>
              <a:rPr lang="en-US" sz="1600" dirty="0" smtClean="0">
                <a:solidFill>
                  <a:srgbClr val="595959"/>
                </a:solidFill>
              </a:rPr>
              <a:t>Total CKD Prevalence, by Age Group</a:t>
            </a:r>
            <a:endParaRPr lang="en-US" sz="1600" b="1" dirty="0" smtClean="0">
              <a:solidFill>
                <a:srgbClr val="005B9D"/>
              </a:solidFill>
            </a:endParaRPr>
          </a:p>
        </p:txBody>
      </p:sp>
      <p:pic>
        <p:nvPicPr>
          <p:cNvPr id="3" name="Picture 2" descr="Picture1.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63123" y="1654617"/>
            <a:ext cx="6028944" cy="4224528"/>
          </a:xfrm>
          <a:prstGeom prst="rect">
            <a:avLst/>
          </a:prstGeom>
        </p:spPr>
      </p:pic>
      <p:sp>
        <p:nvSpPr>
          <p:cNvPr id="8" name="TextBox 7"/>
          <p:cNvSpPr txBox="1"/>
          <p:nvPr/>
        </p:nvSpPr>
        <p:spPr>
          <a:xfrm rot="16200000">
            <a:off x="-498523" y="3112889"/>
            <a:ext cx="3528290" cy="307777"/>
          </a:xfrm>
          <a:prstGeom prst="rect">
            <a:avLst/>
          </a:prstGeom>
          <a:noFill/>
        </p:spPr>
        <p:txBody>
          <a:bodyPr wrap="square" rtlCol="0">
            <a:spAutoFit/>
          </a:bodyPr>
          <a:lstStyle/>
          <a:p>
            <a:pPr algn="ctr"/>
            <a:r>
              <a:rPr lang="en-US" sz="1400" dirty="0" smtClean="0">
                <a:solidFill>
                  <a:srgbClr val="595959"/>
                </a:solidFill>
              </a:rPr>
              <a:t>Age-Stratified Total CKD Prevalence (%)</a:t>
            </a:r>
          </a:p>
        </p:txBody>
      </p:sp>
      <p:sp>
        <p:nvSpPr>
          <p:cNvPr id="7" name="Rectangle 6"/>
          <p:cNvSpPr/>
          <p:nvPr/>
        </p:nvSpPr>
        <p:spPr>
          <a:xfrm>
            <a:off x="-1" y="5415439"/>
            <a:ext cx="9144001" cy="1442560"/>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195016" y="5808347"/>
            <a:ext cx="8455738" cy="646331"/>
          </a:xfrm>
          <a:prstGeom prst="rect">
            <a:avLst/>
          </a:prstGeom>
          <a:noFill/>
        </p:spPr>
        <p:txBody>
          <a:bodyPr wrap="square" rtlCol="0">
            <a:spAutoFit/>
          </a:bodyPr>
          <a:lstStyle/>
          <a:p>
            <a:pPr lvl="0"/>
            <a:r>
              <a:rPr lang="en-GB" dirty="0">
                <a:solidFill>
                  <a:srgbClr val="FFFFFF"/>
                </a:solidFill>
              </a:rPr>
              <a:t>There was huge variation in coding, the proportion of CKD cases that were </a:t>
            </a:r>
            <a:r>
              <a:rPr lang="en-GB" dirty="0" err="1">
                <a:solidFill>
                  <a:srgbClr val="FFFFFF"/>
                </a:solidFill>
              </a:rPr>
              <a:t>uncoded</a:t>
            </a:r>
            <a:r>
              <a:rPr lang="en-GB" dirty="0">
                <a:solidFill>
                  <a:srgbClr val="FFFFFF"/>
                </a:solidFill>
              </a:rPr>
              <a:t> ranged from 0% to 80%, indicating that there is a wide variation in practice performance </a:t>
            </a:r>
          </a:p>
        </p:txBody>
      </p:sp>
    </p:spTree>
    <p:extLst>
      <p:ext uri="{BB962C8B-B14F-4D97-AF65-F5344CB8AC3E}">
        <p14:creationId xmlns:p14="http://schemas.microsoft.com/office/powerpoint/2010/main" val="582149099"/>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62040" y="163346"/>
            <a:ext cx="9144000" cy="711543"/>
          </a:xfrm>
        </p:spPr>
        <p:txBody>
          <a:bodyPr/>
          <a:lstStyle/>
          <a:p>
            <a:pPr algn="l"/>
            <a:r>
              <a:rPr lang="en-GB" sz="3600" b="1" dirty="0" smtClean="0">
                <a:solidFill>
                  <a:srgbClr val="0C6AA2"/>
                </a:solidFill>
              </a:rPr>
              <a:t>Findings 2</a:t>
            </a:r>
            <a:endParaRPr lang="en-GB" sz="3600" b="1" dirty="0">
              <a:solidFill>
                <a:srgbClr val="0C6AA2"/>
              </a:solidFill>
            </a:endParaRPr>
          </a:p>
        </p:txBody>
      </p:sp>
      <p:sp>
        <p:nvSpPr>
          <p:cNvPr id="5" name="Rectangle 4"/>
          <p:cNvSpPr/>
          <p:nvPr/>
        </p:nvSpPr>
        <p:spPr>
          <a:xfrm rot="5400000">
            <a:off x="1233417" y="-921211"/>
            <a:ext cx="133331" cy="1919309"/>
          </a:xfrm>
          <a:prstGeom prst="rect">
            <a:avLst/>
          </a:prstGeom>
          <a:solidFill>
            <a:srgbClr val="025B9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19" name="TextBox 18"/>
          <p:cNvSpPr txBox="1"/>
          <p:nvPr/>
        </p:nvSpPr>
        <p:spPr>
          <a:xfrm>
            <a:off x="2807855" y="1232788"/>
            <a:ext cx="3528290" cy="338554"/>
          </a:xfrm>
          <a:prstGeom prst="rect">
            <a:avLst/>
          </a:prstGeom>
          <a:noFill/>
        </p:spPr>
        <p:txBody>
          <a:bodyPr wrap="square" rtlCol="0">
            <a:spAutoFit/>
          </a:bodyPr>
          <a:lstStyle/>
          <a:p>
            <a:pPr algn="ctr"/>
            <a:r>
              <a:rPr lang="en-US" sz="1600" dirty="0" smtClean="0">
                <a:solidFill>
                  <a:srgbClr val="595959"/>
                </a:solidFill>
              </a:rPr>
              <a:t>Total CKD Prevalence, by Age Group</a:t>
            </a:r>
            <a:endParaRPr lang="en-US" sz="1600" b="1" dirty="0" smtClean="0">
              <a:solidFill>
                <a:srgbClr val="005B9D"/>
              </a:solidFill>
            </a:endParaRPr>
          </a:p>
        </p:txBody>
      </p:sp>
      <p:pic>
        <p:nvPicPr>
          <p:cNvPr id="3" name="Picture 2" descr="Picture1.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63123" y="1654617"/>
            <a:ext cx="6028944" cy="4224528"/>
          </a:xfrm>
          <a:prstGeom prst="rect">
            <a:avLst/>
          </a:prstGeom>
        </p:spPr>
      </p:pic>
      <p:sp>
        <p:nvSpPr>
          <p:cNvPr id="8" name="TextBox 7"/>
          <p:cNvSpPr txBox="1"/>
          <p:nvPr/>
        </p:nvSpPr>
        <p:spPr>
          <a:xfrm rot="16200000">
            <a:off x="-498523" y="3112889"/>
            <a:ext cx="3528290" cy="307777"/>
          </a:xfrm>
          <a:prstGeom prst="rect">
            <a:avLst/>
          </a:prstGeom>
          <a:noFill/>
        </p:spPr>
        <p:txBody>
          <a:bodyPr wrap="square" rtlCol="0">
            <a:spAutoFit/>
          </a:bodyPr>
          <a:lstStyle/>
          <a:p>
            <a:pPr algn="ctr"/>
            <a:r>
              <a:rPr lang="en-US" sz="1400" dirty="0" smtClean="0">
                <a:solidFill>
                  <a:srgbClr val="595959"/>
                </a:solidFill>
              </a:rPr>
              <a:t>Age-Stratified Total CKD Prevalence (%)</a:t>
            </a:r>
          </a:p>
        </p:txBody>
      </p:sp>
      <p:sp>
        <p:nvSpPr>
          <p:cNvPr id="7" name="Rectangle 6"/>
          <p:cNvSpPr/>
          <p:nvPr/>
        </p:nvSpPr>
        <p:spPr>
          <a:xfrm>
            <a:off x="-1" y="5210026"/>
            <a:ext cx="9144001" cy="1647973"/>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181668" y="5434869"/>
            <a:ext cx="8105174" cy="1200329"/>
          </a:xfrm>
          <a:prstGeom prst="rect">
            <a:avLst/>
          </a:prstGeom>
          <a:noFill/>
        </p:spPr>
        <p:txBody>
          <a:bodyPr wrap="square" rtlCol="0">
            <a:spAutoFit/>
          </a:bodyPr>
          <a:lstStyle/>
          <a:p>
            <a:pPr lvl="0"/>
            <a:r>
              <a:rPr lang="en-GB" dirty="0">
                <a:solidFill>
                  <a:srgbClr val="FFFFFF"/>
                </a:solidFill>
              </a:rPr>
              <a:t>There was also variation of care by coding status, i.e. those who were coded were more likely to have their blood pressure controlled, their urine monitored, more likely to receive a statin, and to have vaccinations (e.g. flu) than those who were not coded but who had the same level of kidney function. </a:t>
            </a:r>
          </a:p>
        </p:txBody>
      </p:sp>
    </p:spTree>
    <p:extLst>
      <p:ext uri="{BB962C8B-B14F-4D97-AF65-F5344CB8AC3E}">
        <p14:creationId xmlns:p14="http://schemas.microsoft.com/office/powerpoint/2010/main" val="2281454122"/>
      </p:ext>
    </p:extLst>
  </p:cSld>
  <p:clrMapOvr>
    <a:masterClrMapping/>
  </p:clrMapOvr>
  <mc:AlternateContent xmlns:mc="http://schemas.openxmlformats.org/markup-compatibility/2006" xmlns:p14="http://schemas.microsoft.com/office/powerpoint/2010/main">
    <mc:Choice Requires="p14">
      <p:transition spd="slow" p14:dur="2000" advClick="0" advTm="5652"/>
    </mc:Choice>
    <mc:Fallback xmlns="">
      <p:transition spd="slow" advClick="0" advTm="5652"/>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62040" y="163346"/>
            <a:ext cx="9144000" cy="711543"/>
          </a:xfrm>
        </p:spPr>
        <p:txBody>
          <a:bodyPr/>
          <a:lstStyle/>
          <a:p>
            <a:pPr algn="l"/>
            <a:r>
              <a:rPr lang="en-GB" sz="3600" b="1" dirty="0" smtClean="0">
                <a:solidFill>
                  <a:srgbClr val="0C6AA2"/>
                </a:solidFill>
              </a:rPr>
              <a:t>Findings 2</a:t>
            </a:r>
            <a:endParaRPr lang="en-GB" sz="3600" b="1" dirty="0">
              <a:solidFill>
                <a:srgbClr val="0C6AA2"/>
              </a:solidFill>
            </a:endParaRPr>
          </a:p>
        </p:txBody>
      </p:sp>
      <p:sp>
        <p:nvSpPr>
          <p:cNvPr id="5" name="Rectangle 4"/>
          <p:cNvSpPr/>
          <p:nvPr/>
        </p:nvSpPr>
        <p:spPr>
          <a:xfrm rot="5400000">
            <a:off x="1233417" y="-921211"/>
            <a:ext cx="133331" cy="1919309"/>
          </a:xfrm>
          <a:prstGeom prst="rect">
            <a:avLst/>
          </a:prstGeom>
          <a:solidFill>
            <a:srgbClr val="025B9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19" name="TextBox 18"/>
          <p:cNvSpPr txBox="1"/>
          <p:nvPr/>
        </p:nvSpPr>
        <p:spPr>
          <a:xfrm>
            <a:off x="2807855" y="1232788"/>
            <a:ext cx="3528290" cy="338554"/>
          </a:xfrm>
          <a:prstGeom prst="rect">
            <a:avLst/>
          </a:prstGeom>
          <a:noFill/>
        </p:spPr>
        <p:txBody>
          <a:bodyPr wrap="square" rtlCol="0">
            <a:spAutoFit/>
          </a:bodyPr>
          <a:lstStyle/>
          <a:p>
            <a:pPr algn="ctr"/>
            <a:r>
              <a:rPr lang="en-US" sz="1600" dirty="0" smtClean="0">
                <a:solidFill>
                  <a:srgbClr val="595959"/>
                </a:solidFill>
              </a:rPr>
              <a:t>Total CKD Prevalence, by Age Group</a:t>
            </a:r>
            <a:endParaRPr lang="en-US" sz="1600" b="1" dirty="0" smtClean="0">
              <a:solidFill>
                <a:srgbClr val="005B9D"/>
              </a:solidFill>
            </a:endParaRPr>
          </a:p>
        </p:txBody>
      </p:sp>
      <p:pic>
        <p:nvPicPr>
          <p:cNvPr id="3" name="Picture 2" descr="Picture1.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63123" y="1654617"/>
            <a:ext cx="6028944" cy="4224528"/>
          </a:xfrm>
          <a:prstGeom prst="rect">
            <a:avLst/>
          </a:prstGeom>
        </p:spPr>
      </p:pic>
      <p:sp>
        <p:nvSpPr>
          <p:cNvPr id="8" name="TextBox 7"/>
          <p:cNvSpPr txBox="1"/>
          <p:nvPr/>
        </p:nvSpPr>
        <p:spPr>
          <a:xfrm rot="16200000">
            <a:off x="-498523" y="3112889"/>
            <a:ext cx="3528290" cy="307777"/>
          </a:xfrm>
          <a:prstGeom prst="rect">
            <a:avLst/>
          </a:prstGeom>
          <a:noFill/>
        </p:spPr>
        <p:txBody>
          <a:bodyPr wrap="square" rtlCol="0">
            <a:spAutoFit/>
          </a:bodyPr>
          <a:lstStyle/>
          <a:p>
            <a:pPr algn="ctr"/>
            <a:r>
              <a:rPr lang="en-US" sz="1400" dirty="0" smtClean="0">
                <a:solidFill>
                  <a:srgbClr val="595959"/>
                </a:solidFill>
              </a:rPr>
              <a:t>Age-Stratified Total CKD Prevalence (%)</a:t>
            </a:r>
          </a:p>
        </p:txBody>
      </p:sp>
      <p:sp>
        <p:nvSpPr>
          <p:cNvPr id="7" name="Rectangle 6"/>
          <p:cNvSpPr/>
          <p:nvPr/>
        </p:nvSpPr>
        <p:spPr>
          <a:xfrm>
            <a:off x="-1" y="5030924"/>
            <a:ext cx="9144001" cy="1827076"/>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185923" y="5196503"/>
            <a:ext cx="8815201" cy="1477328"/>
          </a:xfrm>
          <a:prstGeom prst="rect">
            <a:avLst/>
          </a:prstGeom>
          <a:noFill/>
        </p:spPr>
        <p:txBody>
          <a:bodyPr wrap="square" rtlCol="0">
            <a:spAutoFit/>
          </a:bodyPr>
          <a:lstStyle/>
          <a:p>
            <a:pPr lvl="0"/>
            <a:r>
              <a:rPr lang="en-GB" dirty="0">
                <a:solidFill>
                  <a:schemeClr val="bg1"/>
                </a:solidFill>
              </a:rPr>
              <a:t>Amongst those with CKD who were Read-coded by their GP, there was considerable practice variation in the quality of the management of care, i.e. huge variation on whether urinary ACR tests were done, and whether blood pressure was treated to recommended targets. </a:t>
            </a:r>
            <a:r>
              <a:rPr lang="en-GB" dirty="0" smtClean="0">
                <a:solidFill>
                  <a:schemeClr val="bg1"/>
                </a:solidFill>
              </a:rPr>
              <a:t>For </a:t>
            </a:r>
            <a:r>
              <a:rPr lang="en-GB" dirty="0">
                <a:solidFill>
                  <a:schemeClr val="bg1"/>
                </a:solidFill>
              </a:rPr>
              <a:t>example, many younger people with CKD appeared to not have been offered statin prescriptions even though this group might have most to gain.</a:t>
            </a:r>
            <a:endParaRPr lang="en-GB" strike="sngStrike" dirty="0">
              <a:solidFill>
                <a:schemeClr val="bg1"/>
              </a:solidFill>
            </a:endParaRPr>
          </a:p>
        </p:txBody>
      </p:sp>
    </p:spTree>
    <p:extLst>
      <p:ext uri="{BB962C8B-B14F-4D97-AF65-F5344CB8AC3E}">
        <p14:creationId xmlns:p14="http://schemas.microsoft.com/office/powerpoint/2010/main" val="2873860381"/>
      </p:ext>
    </p:extLst>
  </p:cSld>
  <p:clrMapOvr>
    <a:masterClrMapping/>
  </p:clrMapOvr>
  <mc:AlternateContent xmlns:mc="http://schemas.openxmlformats.org/markup-compatibility/2006" xmlns:p14="http://schemas.microsoft.com/office/powerpoint/2010/main">
    <mc:Choice Requires="p14">
      <p:transition spd="slow" p14:dur="2000" advClick="0" advTm="5652"/>
    </mc:Choice>
    <mc:Fallback xmlns="">
      <p:transition spd="slow" advClick="0" advTm="5652"/>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rot="5400000">
            <a:off x="1083036" y="-770829"/>
            <a:ext cx="133331" cy="1618545"/>
          </a:xfrm>
          <a:prstGeom prst="rect">
            <a:avLst/>
          </a:prstGeom>
          <a:solidFill>
            <a:srgbClr val="025B9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8" name="TextBox 7"/>
          <p:cNvSpPr txBox="1"/>
          <p:nvPr/>
        </p:nvSpPr>
        <p:spPr>
          <a:xfrm>
            <a:off x="1533236" y="1232788"/>
            <a:ext cx="6077528" cy="584775"/>
          </a:xfrm>
          <a:prstGeom prst="rect">
            <a:avLst/>
          </a:prstGeom>
          <a:noFill/>
        </p:spPr>
        <p:txBody>
          <a:bodyPr wrap="square" rtlCol="0">
            <a:spAutoFit/>
          </a:bodyPr>
          <a:lstStyle/>
          <a:p>
            <a:pPr algn="ctr"/>
            <a:r>
              <a:rPr lang="en-GB" sz="1600" dirty="0" smtClean="0">
                <a:solidFill>
                  <a:srgbClr val="595959"/>
                </a:solidFill>
              </a:rPr>
              <a:t>Comparison of death rates between </a:t>
            </a:r>
            <a:r>
              <a:rPr lang="en-GB" sz="1600" dirty="0" err="1" smtClean="0">
                <a:solidFill>
                  <a:srgbClr val="595959"/>
                </a:solidFill>
              </a:rPr>
              <a:t>uncoded</a:t>
            </a:r>
            <a:r>
              <a:rPr lang="en-GB" sz="1600" dirty="0" smtClean="0">
                <a:solidFill>
                  <a:srgbClr val="595959"/>
                </a:solidFill>
              </a:rPr>
              <a:t> and coded patients with biochemical CKD stages 3-5</a:t>
            </a:r>
            <a:endParaRPr lang="en-GB" sz="1600" dirty="0">
              <a:solidFill>
                <a:srgbClr val="595959"/>
              </a:solidFill>
            </a:endParaRPr>
          </a:p>
        </p:txBody>
      </p:sp>
      <p:sp>
        <p:nvSpPr>
          <p:cNvPr id="10" name="Title 1"/>
          <p:cNvSpPr>
            <a:spLocks noGrp="1"/>
          </p:cNvSpPr>
          <p:nvPr>
            <p:ph type="title"/>
          </p:nvPr>
        </p:nvSpPr>
        <p:spPr>
          <a:xfrm>
            <a:off x="262040" y="163346"/>
            <a:ext cx="9144000" cy="711543"/>
          </a:xfrm>
        </p:spPr>
        <p:txBody>
          <a:bodyPr/>
          <a:lstStyle/>
          <a:p>
            <a:pPr algn="l"/>
            <a:r>
              <a:rPr lang="en-GB" sz="3600" b="1" dirty="0" smtClean="0">
                <a:solidFill>
                  <a:srgbClr val="0C6AA2"/>
                </a:solidFill>
              </a:rPr>
              <a:t>Findings</a:t>
            </a:r>
            <a:endParaRPr lang="en-GB" sz="3600" b="1" dirty="0">
              <a:solidFill>
                <a:srgbClr val="0C6AA2"/>
              </a:solidFill>
            </a:endParaRPr>
          </a:p>
        </p:txBody>
      </p:sp>
      <p:grpSp>
        <p:nvGrpSpPr>
          <p:cNvPr id="12" name="Group 11"/>
          <p:cNvGrpSpPr/>
          <p:nvPr/>
        </p:nvGrpSpPr>
        <p:grpSpPr>
          <a:xfrm>
            <a:off x="1839758" y="1753592"/>
            <a:ext cx="5763388" cy="3991425"/>
            <a:chOff x="854883" y="1764146"/>
            <a:chExt cx="5000972" cy="3552421"/>
          </a:xfrm>
        </p:grpSpPr>
        <p:pic>
          <p:nvPicPr>
            <p:cNvPr id="14" name="Picture 13"/>
            <p:cNvPicPr/>
            <p:nvPr/>
          </p:nvPicPr>
          <p:blipFill rotWithShape="1">
            <a:blip r:embed="rId2" cstate="screen">
              <a:extLst>
                <a:ext uri="{28A0092B-C50C-407E-A947-70E740481C1C}">
                  <a14:useLocalDpi xmlns:a14="http://schemas.microsoft.com/office/drawing/2010/main"/>
                </a:ext>
              </a:extLst>
            </a:blip>
            <a:srcRect r="16372"/>
            <a:stretch/>
          </p:blipFill>
          <p:spPr bwMode="auto">
            <a:xfrm>
              <a:off x="854883" y="1764146"/>
              <a:ext cx="5000972" cy="3552421"/>
            </a:xfrm>
            <a:prstGeom prst="rect">
              <a:avLst/>
            </a:prstGeom>
            <a:noFill/>
          </p:spPr>
        </p:pic>
        <p:sp>
          <p:nvSpPr>
            <p:cNvPr id="15" name="Rectangle 14"/>
            <p:cNvSpPr/>
            <p:nvPr/>
          </p:nvSpPr>
          <p:spPr>
            <a:xfrm>
              <a:off x="854883" y="1865745"/>
              <a:ext cx="271953" cy="32512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6" name="TextBox 15"/>
          <p:cNvSpPr txBox="1"/>
          <p:nvPr/>
        </p:nvSpPr>
        <p:spPr>
          <a:xfrm>
            <a:off x="1343421" y="1867746"/>
            <a:ext cx="615553" cy="3250774"/>
          </a:xfrm>
          <a:prstGeom prst="rect">
            <a:avLst/>
          </a:prstGeom>
          <a:noFill/>
        </p:spPr>
        <p:txBody>
          <a:bodyPr vert="vert270" wrap="square" rtlCol="0">
            <a:spAutoFit/>
          </a:bodyPr>
          <a:lstStyle/>
          <a:p>
            <a:pPr algn="ctr"/>
            <a:r>
              <a:rPr lang="en-GB" sz="1400" dirty="0" smtClean="0">
                <a:solidFill>
                  <a:srgbClr val="595959"/>
                </a:solidFill>
              </a:rPr>
              <a:t>Relative </a:t>
            </a:r>
            <a:r>
              <a:rPr lang="en-GB" sz="1400" dirty="0">
                <a:solidFill>
                  <a:srgbClr val="595959"/>
                </a:solidFill>
              </a:rPr>
              <a:t>mortality risk comparing </a:t>
            </a:r>
            <a:endParaRPr lang="en-GB" sz="1400" dirty="0" smtClean="0">
              <a:solidFill>
                <a:srgbClr val="595959"/>
              </a:solidFill>
            </a:endParaRPr>
          </a:p>
          <a:p>
            <a:pPr algn="ctr"/>
            <a:r>
              <a:rPr lang="en-GB" sz="1400" dirty="0" err="1" smtClean="0">
                <a:solidFill>
                  <a:srgbClr val="595959"/>
                </a:solidFill>
              </a:rPr>
              <a:t>uncoded</a:t>
            </a:r>
            <a:r>
              <a:rPr lang="en-GB" sz="1400" dirty="0" smtClean="0">
                <a:solidFill>
                  <a:srgbClr val="595959"/>
                </a:solidFill>
              </a:rPr>
              <a:t> </a:t>
            </a:r>
            <a:r>
              <a:rPr lang="en-GB" sz="1400" dirty="0">
                <a:solidFill>
                  <a:srgbClr val="595959"/>
                </a:solidFill>
              </a:rPr>
              <a:t>to coded CKD cases</a:t>
            </a:r>
          </a:p>
        </p:txBody>
      </p:sp>
    </p:spTree>
    <p:extLst>
      <p:ext uri="{BB962C8B-B14F-4D97-AF65-F5344CB8AC3E}">
        <p14:creationId xmlns:p14="http://schemas.microsoft.com/office/powerpoint/2010/main" val="1769542249"/>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CKD Report - Google Fusion Tables CMYK copy.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4741333" cy="6858000"/>
          </a:xfrm>
          <a:prstGeom prst="rect">
            <a:avLst/>
          </a:prstGeom>
        </p:spPr>
      </p:pic>
      <p:sp>
        <p:nvSpPr>
          <p:cNvPr id="12" name="TextBox 11"/>
          <p:cNvSpPr txBox="1"/>
          <p:nvPr/>
        </p:nvSpPr>
        <p:spPr>
          <a:xfrm>
            <a:off x="346390" y="320824"/>
            <a:ext cx="3689388" cy="461665"/>
          </a:xfrm>
          <a:prstGeom prst="rect">
            <a:avLst/>
          </a:prstGeom>
          <a:noFill/>
        </p:spPr>
        <p:txBody>
          <a:bodyPr wrap="square" rtlCol="0">
            <a:spAutoFit/>
          </a:bodyPr>
          <a:lstStyle/>
          <a:p>
            <a:r>
              <a:rPr lang="en-GB" sz="1200" dirty="0">
                <a:solidFill>
                  <a:srgbClr val="0A5DAC"/>
                </a:solidFill>
              </a:rPr>
              <a:t>Map of coverage of NCKDA within practices using </a:t>
            </a:r>
            <a:r>
              <a:rPr lang="en-GB" sz="1200" dirty="0" err="1">
                <a:solidFill>
                  <a:srgbClr val="0A5DAC"/>
                </a:solidFill>
              </a:rPr>
              <a:t>Informatic</a:t>
            </a:r>
            <a:r>
              <a:rPr lang="en-GB" sz="1200" dirty="0">
                <a:solidFill>
                  <a:srgbClr val="0A5DAC"/>
                </a:solidFill>
              </a:rPr>
              <a:t> Audit Plus software</a:t>
            </a:r>
          </a:p>
        </p:txBody>
      </p:sp>
      <p:sp>
        <p:nvSpPr>
          <p:cNvPr id="13" name="TextBox 12"/>
          <p:cNvSpPr txBox="1"/>
          <p:nvPr/>
        </p:nvSpPr>
        <p:spPr>
          <a:xfrm>
            <a:off x="10635392" y="-590073"/>
            <a:ext cx="184666" cy="369332"/>
          </a:xfrm>
          <a:prstGeom prst="rect">
            <a:avLst/>
          </a:prstGeom>
          <a:noFill/>
        </p:spPr>
        <p:txBody>
          <a:bodyPr wrap="none" rtlCol="0">
            <a:spAutoFit/>
          </a:bodyPr>
          <a:lstStyle/>
          <a:p>
            <a:endParaRPr lang="en-US" dirty="0"/>
          </a:p>
        </p:txBody>
      </p:sp>
      <p:sp>
        <p:nvSpPr>
          <p:cNvPr id="14" name="Content Placeholder 11"/>
          <p:cNvSpPr>
            <a:spLocks noGrp="1"/>
          </p:cNvSpPr>
          <p:nvPr>
            <p:ph sz="half" idx="4294967295"/>
          </p:nvPr>
        </p:nvSpPr>
        <p:spPr>
          <a:xfrm>
            <a:off x="5146240" y="1103446"/>
            <a:ext cx="3703699" cy="1843549"/>
          </a:xfrm>
          <a:prstGeom prst="rect">
            <a:avLst/>
          </a:prstGeom>
        </p:spPr>
        <p:txBody>
          <a:bodyPr/>
          <a:lstStyle/>
          <a:p>
            <a:pPr marL="0" indent="0">
              <a:buNone/>
            </a:pPr>
            <a:r>
              <a:rPr lang="en-GB" sz="2400" dirty="0">
                <a:solidFill>
                  <a:srgbClr val="0C6AA2"/>
                </a:solidFill>
              </a:rPr>
              <a:t>Aims</a:t>
            </a:r>
            <a:r>
              <a:rPr lang="en-GB" sz="2400" dirty="0" smtClean="0">
                <a:solidFill>
                  <a:srgbClr val="0C6AA2"/>
                </a:solidFill>
              </a:rPr>
              <a:t>: </a:t>
            </a:r>
            <a:r>
              <a:rPr lang="en-GB" dirty="0" smtClean="0">
                <a:solidFill>
                  <a:srgbClr val="0A5DAC"/>
                </a:solidFill>
              </a:rPr>
              <a:t/>
            </a:r>
            <a:br>
              <a:rPr lang="en-GB" dirty="0" smtClean="0">
                <a:solidFill>
                  <a:srgbClr val="0A5DAC"/>
                </a:solidFill>
              </a:rPr>
            </a:br>
            <a:r>
              <a:rPr lang="en-GB" sz="800" dirty="0" smtClean="0">
                <a:solidFill>
                  <a:srgbClr val="0A5DAC"/>
                </a:solidFill>
              </a:rPr>
              <a:t> </a:t>
            </a:r>
            <a:endParaRPr lang="en-GB" dirty="0">
              <a:solidFill>
                <a:srgbClr val="0A5DAC"/>
              </a:solidFill>
            </a:endParaRPr>
          </a:p>
          <a:p>
            <a:pPr lvl="1">
              <a:buClr>
                <a:srgbClr val="0A5DAC"/>
              </a:buClr>
              <a:buFont typeface="Arial"/>
              <a:buChar char="•"/>
            </a:pPr>
            <a:r>
              <a:rPr lang="en-GB" sz="1800" dirty="0">
                <a:solidFill>
                  <a:schemeClr val="tx1">
                    <a:lumMod val="65000"/>
                    <a:lumOff val="35000"/>
                  </a:schemeClr>
                </a:solidFill>
              </a:rPr>
              <a:t>To review identification and management of CKD in primary </a:t>
            </a:r>
            <a:r>
              <a:rPr lang="en-GB" sz="1800" dirty="0" smtClean="0">
                <a:solidFill>
                  <a:schemeClr val="tx1">
                    <a:lumMod val="65000"/>
                    <a:lumOff val="35000"/>
                  </a:schemeClr>
                </a:solidFill>
              </a:rPr>
              <a:t>care</a:t>
            </a:r>
          </a:p>
          <a:p>
            <a:pPr marL="457200" lvl="1" indent="0">
              <a:buClr>
                <a:srgbClr val="0A5DAC"/>
              </a:buClr>
              <a:buNone/>
            </a:pPr>
            <a:endParaRPr lang="en-GB" sz="800" dirty="0">
              <a:solidFill>
                <a:srgbClr val="595959"/>
              </a:solidFill>
            </a:endParaRPr>
          </a:p>
          <a:p>
            <a:pPr lvl="1">
              <a:buClr>
                <a:srgbClr val="0A5DAC"/>
              </a:buClr>
              <a:buFont typeface="Arial"/>
              <a:buChar char="•"/>
            </a:pPr>
            <a:r>
              <a:rPr lang="en-GB" sz="1800" dirty="0">
                <a:solidFill>
                  <a:srgbClr val="595959"/>
                </a:solidFill>
              </a:rPr>
              <a:t>To describe patient outcomes </a:t>
            </a:r>
          </a:p>
        </p:txBody>
      </p:sp>
      <p:sp>
        <p:nvSpPr>
          <p:cNvPr id="15" name="Content Placeholder 11"/>
          <p:cNvSpPr>
            <a:spLocks noGrp="1"/>
          </p:cNvSpPr>
          <p:nvPr>
            <p:ph sz="half" idx="4294967295"/>
          </p:nvPr>
        </p:nvSpPr>
        <p:spPr>
          <a:xfrm>
            <a:off x="5146240" y="3399601"/>
            <a:ext cx="3900070" cy="1843549"/>
          </a:xfrm>
          <a:prstGeom prst="rect">
            <a:avLst/>
          </a:prstGeom>
        </p:spPr>
        <p:txBody>
          <a:bodyPr/>
          <a:lstStyle/>
          <a:p>
            <a:pPr marL="0" indent="0">
              <a:buNone/>
            </a:pPr>
            <a:r>
              <a:rPr lang="en-GB" sz="2400" dirty="0">
                <a:solidFill>
                  <a:srgbClr val="0C6AA2"/>
                </a:solidFill>
              </a:rPr>
              <a:t>Measures</a:t>
            </a:r>
            <a:r>
              <a:rPr lang="en-GB" sz="2400" dirty="0" smtClean="0">
                <a:solidFill>
                  <a:srgbClr val="0C6AA2"/>
                </a:solidFill>
              </a:rPr>
              <a:t>:</a:t>
            </a:r>
          </a:p>
          <a:p>
            <a:pPr marL="0" indent="0">
              <a:buNone/>
            </a:pPr>
            <a:r>
              <a:rPr lang="en-GB" sz="800" dirty="0">
                <a:solidFill>
                  <a:srgbClr val="0A5DAC"/>
                </a:solidFill>
              </a:rPr>
              <a:t> </a:t>
            </a:r>
          </a:p>
          <a:p>
            <a:pPr lvl="1">
              <a:buClr>
                <a:srgbClr val="0A5DAC"/>
              </a:buClr>
              <a:buFont typeface="Arial"/>
              <a:buChar char="•"/>
            </a:pPr>
            <a:r>
              <a:rPr lang="en-GB" sz="1800" dirty="0">
                <a:solidFill>
                  <a:srgbClr val="595959"/>
                </a:solidFill>
              </a:rPr>
              <a:t>Performance against NICE quality standards</a:t>
            </a:r>
          </a:p>
          <a:p>
            <a:pPr marL="457200" lvl="1" indent="0">
              <a:buClr>
                <a:srgbClr val="0A5DAC"/>
              </a:buClr>
              <a:buNone/>
            </a:pPr>
            <a:endParaRPr lang="en-GB" sz="800" dirty="0">
              <a:solidFill>
                <a:srgbClr val="595959"/>
              </a:solidFill>
            </a:endParaRPr>
          </a:p>
          <a:p>
            <a:pPr lvl="1">
              <a:buClr>
                <a:srgbClr val="0A5DAC"/>
              </a:buClr>
              <a:buFont typeface="Arial"/>
              <a:buChar char="•"/>
            </a:pPr>
            <a:r>
              <a:rPr lang="en-GB" sz="1800" dirty="0">
                <a:solidFill>
                  <a:srgbClr val="595959"/>
                </a:solidFill>
              </a:rPr>
              <a:t>Variation</a:t>
            </a:r>
          </a:p>
        </p:txBody>
      </p:sp>
      <p:grpSp>
        <p:nvGrpSpPr>
          <p:cNvPr id="2" name="Group 1"/>
          <p:cNvGrpSpPr/>
          <p:nvPr/>
        </p:nvGrpSpPr>
        <p:grpSpPr>
          <a:xfrm>
            <a:off x="445167" y="961424"/>
            <a:ext cx="3360025" cy="369332"/>
            <a:chOff x="445167" y="961424"/>
            <a:chExt cx="3360025" cy="369332"/>
          </a:xfrm>
        </p:grpSpPr>
        <p:sp>
          <p:nvSpPr>
            <p:cNvPr id="8" name="Rectangle 7"/>
            <p:cNvSpPr/>
            <p:nvPr/>
          </p:nvSpPr>
          <p:spPr>
            <a:xfrm>
              <a:off x="445167" y="1073150"/>
              <a:ext cx="206688" cy="206688"/>
            </a:xfrm>
            <a:prstGeom prst="rect">
              <a:avLst/>
            </a:prstGeom>
            <a:solidFill>
              <a:srgbClr val="5FB53F"/>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8" name="TextBox 17"/>
            <p:cNvSpPr txBox="1"/>
            <p:nvPr/>
          </p:nvSpPr>
          <p:spPr>
            <a:xfrm>
              <a:off x="746892" y="961424"/>
              <a:ext cx="3058300" cy="369332"/>
            </a:xfrm>
            <a:prstGeom prst="rect">
              <a:avLst/>
            </a:prstGeom>
            <a:noFill/>
          </p:spPr>
          <p:txBody>
            <a:bodyPr wrap="square" rtlCol="0">
              <a:spAutoFit/>
            </a:bodyPr>
            <a:lstStyle/>
            <a:p>
              <a:r>
                <a:rPr lang="en-US" dirty="0" smtClean="0">
                  <a:solidFill>
                    <a:schemeClr val="bg1"/>
                  </a:solidFill>
                </a:rPr>
                <a:t>&gt;75% of possible</a:t>
              </a:r>
              <a:endParaRPr lang="en-US" dirty="0">
                <a:solidFill>
                  <a:schemeClr val="bg1"/>
                </a:solidFill>
              </a:endParaRPr>
            </a:p>
          </p:txBody>
        </p:sp>
      </p:grpSp>
      <p:grpSp>
        <p:nvGrpSpPr>
          <p:cNvPr id="3" name="Group 2"/>
          <p:cNvGrpSpPr/>
          <p:nvPr/>
        </p:nvGrpSpPr>
        <p:grpSpPr>
          <a:xfrm>
            <a:off x="445167" y="1311824"/>
            <a:ext cx="3360025" cy="369332"/>
            <a:chOff x="445167" y="1311824"/>
            <a:chExt cx="3360025" cy="369332"/>
          </a:xfrm>
        </p:grpSpPr>
        <p:sp>
          <p:nvSpPr>
            <p:cNvPr id="7" name="Rectangle 6"/>
            <p:cNvSpPr/>
            <p:nvPr/>
          </p:nvSpPr>
          <p:spPr>
            <a:xfrm>
              <a:off x="445167" y="1409700"/>
              <a:ext cx="206688" cy="206688"/>
            </a:xfrm>
            <a:prstGeom prst="rect">
              <a:avLst/>
            </a:prstGeom>
            <a:solidFill>
              <a:srgbClr val="F4EB24"/>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19" name="TextBox 18"/>
            <p:cNvSpPr txBox="1"/>
            <p:nvPr/>
          </p:nvSpPr>
          <p:spPr>
            <a:xfrm>
              <a:off x="746892" y="1311824"/>
              <a:ext cx="3058300" cy="369332"/>
            </a:xfrm>
            <a:prstGeom prst="rect">
              <a:avLst/>
            </a:prstGeom>
            <a:noFill/>
          </p:spPr>
          <p:txBody>
            <a:bodyPr wrap="square" rtlCol="0">
              <a:spAutoFit/>
            </a:bodyPr>
            <a:lstStyle/>
            <a:p>
              <a:r>
                <a:rPr lang="en-US" dirty="0" smtClean="0">
                  <a:solidFill>
                    <a:schemeClr val="bg1"/>
                  </a:solidFill>
                </a:rPr>
                <a:t>50 – 75%</a:t>
              </a:r>
              <a:endParaRPr lang="en-US" dirty="0">
                <a:solidFill>
                  <a:schemeClr val="bg1"/>
                </a:solidFill>
              </a:endParaRPr>
            </a:p>
          </p:txBody>
        </p:sp>
      </p:grpSp>
      <p:grpSp>
        <p:nvGrpSpPr>
          <p:cNvPr id="4" name="Group 3"/>
          <p:cNvGrpSpPr/>
          <p:nvPr/>
        </p:nvGrpSpPr>
        <p:grpSpPr>
          <a:xfrm>
            <a:off x="445167" y="1652067"/>
            <a:ext cx="3360025" cy="369332"/>
            <a:chOff x="445167" y="1652067"/>
            <a:chExt cx="3360025" cy="369332"/>
          </a:xfrm>
        </p:grpSpPr>
        <p:sp>
          <p:nvSpPr>
            <p:cNvPr id="9" name="Rectangle 8"/>
            <p:cNvSpPr/>
            <p:nvPr/>
          </p:nvSpPr>
          <p:spPr>
            <a:xfrm>
              <a:off x="445167" y="1746250"/>
              <a:ext cx="206688" cy="206688"/>
            </a:xfrm>
            <a:prstGeom prst="rect">
              <a:avLst/>
            </a:prstGeom>
            <a:solidFill>
              <a:srgbClr val="F18928"/>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extBox 19"/>
            <p:cNvSpPr txBox="1"/>
            <p:nvPr/>
          </p:nvSpPr>
          <p:spPr>
            <a:xfrm>
              <a:off x="746892" y="1652067"/>
              <a:ext cx="3058300" cy="369332"/>
            </a:xfrm>
            <a:prstGeom prst="rect">
              <a:avLst/>
            </a:prstGeom>
            <a:noFill/>
          </p:spPr>
          <p:txBody>
            <a:bodyPr wrap="square" rtlCol="0">
              <a:spAutoFit/>
            </a:bodyPr>
            <a:lstStyle/>
            <a:p>
              <a:r>
                <a:rPr lang="en-US" dirty="0" smtClean="0">
                  <a:solidFill>
                    <a:schemeClr val="bg1"/>
                  </a:solidFill>
                </a:rPr>
                <a:t>25 – 50%</a:t>
              </a:r>
              <a:endParaRPr lang="en-US" dirty="0">
                <a:solidFill>
                  <a:schemeClr val="bg1"/>
                </a:solidFill>
              </a:endParaRPr>
            </a:p>
          </p:txBody>
        </p:sp>
      </p:grpSp>
      <p:grpSp>
        <p:nvGrpSpPr>
          <p:cNvPr id="6" name="Group 5"/>
          <p:cNvGrpSpPr/>
          <p:nvPr/>
        </p:nvGrpSpPr>
        <p:grpSpPr>
          <a:xfrm>
            <a:off x="445167" y="1983670"/>
            <a:ext cx="3360025" cy="369332"/>
            <a:chOff x="445167" y="1983670"/>
            <a:chExt cx="3360025" cy="369332"/>
          </a:xfrm>
        </p:grpSpPr>
        <p:sp>
          <p:nvSpPr>
            <p:cNvPr id="10" name="Rectangle 9"/>
            <p:cNvSpPr/>
            <p:nvPr/>
          </p:nvSpPr>
          <p:spPr>
            <a:xfrm>
              <a:off x="445167" y="2082800"/>
              <a:ext cx="206688" cy="206688"/>
            </a:xfrm>
            <a:prstGeom prst="rect">
              <a:avLst/>
            </a:prstGeom>
            <a:solidFill>
              <a:srgbClr val="E51D2B"/>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extBox 20"/>
            <p:cNvSpPr txBox="1"/>
            <p:nvPr/>
          </p:nvSpPr>
          <p:spPr>
            <a:xfrm>
              <a:off x="746892" y="1983670"/>
              <a:ext cx="3058300" cy="369332"/>
            </a:xfrm>
            <a:prstGeom prst="rect">
              <a:avLst/>
            </a:prstGeom>
            <a:noFill/>
          </p:spPr>
          <p:txBody>
            <a:bodyPr wrap="square" rtlCol="0">
              <a:spAutoFit/>
            </a:bodyPr>
            <a:lstStyle/>
            <a:p>
              <a:r>
                <a:rPr lang="en-US" dirty="0" smtClean="0">
                  <a:solidFill>
                    <a:schemeClr val="bg1"/>
                  </a:solidFill>
                </a:rPr>
                <a:t>&lt;25 %</a:t>
              </a:r>
              <a:endParaRPr lang="en-US" dirty="0">
                <a:solidFill>
                  <a:schemeClr val="bg1"/>
                </a:solidFill>
              </a:endParaRPr>
            </a:p>
          </p:txBody>
        </p:sp>
      </p:grpSp>
      <p:grpSp>
        <p:nvGrpSpPr>
          <p:cNvPr id="16" name="Group 15"/>
          <p:cNvGrpSpPr/>
          <p:nvPr/>
        </p:nvGrpSpPr>
        <p:grpSpPr>
          <a:xfrm>
            <a:off x="445167" y="2324780"/>
            <a:ext cx="3360025" cy="369332"/>
            <a:chOff x="445167" y="2324780"/>
            <a:chExt cx="3360025" cy="369332"/>
          </a:xfrm>
        </p:grpSpPr>
        <p:sp>
          <p:nvSpPr>
            <p:cNvPr id="11" name="Rectangle 10"/>
            <p:cNvSpPr/>
            <p:nvPr/>
          </p:nvSpPr>
          <p:spPr>
            <a:xfrm>
              <a:off x="445167" y="2419350"/>
              <a:ext cx="206688" cy="206688"/>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TextBox 21"/>
            <p:cNvSpPr txBox="1"/>
            <p:nvPr/>
          </p:nvSpPr>
          <p:spPr>
            <a:xfrm>
              <a:off x="746892" y="2324780"/>
              <a:ext cx="3058300" cy="369332"/>
            </a:xfrm>
            <a:prstGeom prst="rect">
              <a:avLst/>
            </a:prstGeom>
            <a:noFill/>
          </p:spPr>
          <p:txBody>
            <a:bodyPr wrap="square" rtlCol="0">
              <a:spAutoFit/>
            </a:bodyPr>
            <a:lstStyle/>
            <a:p>
              <a:r>
                <a:rPr lang="en-US" dirty="0" smtClean="0">
                  <a:solidFill>
                    <a:schemeClr val="bg1"/>
                  </a:solidFill>
                </a:rPr>
                <a:t>No possible participants</a:t>
              </a:r>
              <a:endParaRPr lang="en-US" dirty="0">
                <a:solidFill>
                  <a:schemeClr val="bg1"/>
                </a:solidFill>
              </a:endParaRPr>
            </a:p>
          </p:txBody>
        </p:sp>
      </p:grpSp>
      <p:sp>
        <p:nvSpPr>
          <p:cNvPr id="25" name="Title 1"/>
          <p:cNvSpPr>
            <a:spLocks noGrp="1"/>
          </p:cNvSpPr>
          <p:nvPr>
            <p:ph type="title"/>
          </p:nvPr>
        </p:nvSpPr>
        <p:spPr>
          <a:xfrm>
            <a:off x="5146240" y="58703"/>
            <a:ext cx="9144000" cy="711543"/>
          </a:xfrm>
          <a:noFill/>
        </p:spPr>
        <p:txBody>
          <a:bodyPr/>
          <a:lstStyle/>
          <a:p>
            <a:pPr algn="l"/>
            <a:r>
              <a:rPr lang="en-GB" sz="3600" b="1" dirty="0" smtClean="0">
                <a:solidFill>
                  <a:srgbClr val="0C6AA2"/>
                </a:solidFill>
              </a:rPr>
              <a:t>Aims </a:t>
            </a:r>
            <a:endParaRPr lang="en-GB" sz="3600" b="1" dirty="0">
              <a:solidFill>
                <a:srgbClr val="0C6AA2"/>
              </a:solidFill>
            </a:endParaRPr>
          </a:p>
        </p:txBody>
      </p:sp>
      <p:sp>
        <p:nvSpPr>
          <p:cNvPr id="26" name="Rectangle 25"/>
          <p:cNvSpPr/>
          <p:nvPr/>
        </p:nvSpPr>
        <p:spPr>
          <a:xfrm rot="5400000">
            <a:off x="5648334" y="-460373"/>
            <a:ext cx="133331" cy="984249"/>
          </a:xfrm>
          <a:prstGeom prst="rect">
            <a:avLst/>
          </a:prstGeom>
          <a:solidFill>
            <a:srgbClr val="025B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8" name="Rectangle 27"/>
          <p:cNvSpPr/>
          <p:nvPr/>
        </p:nvSpPr>
        <p:spPr>
          <a:xfrm>
            <a:off x="-1" y="5846613"/>
            <a:ext cx="9144001" cy="1011387"/>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266625" y="5988943"/>
            <a:ext cx="8944207" cy="923330"/>
          </a:xfrm>
          <a:prstGeom prst="rect">
            <a:avLst/>
          </a:prstGeom>
          <a:noFill/>
        </p:spPr>
        <p:txBody>
          <a:bodyPr wrap="square" rtlCol="0">
            <a:spAutoFit/>
          </a:bodyPr>
          <a:lstStyle/>
          <a:p>
            <a:pPr lvl="1" defTabSz="914400">
              <a:defRPr/>
            </a:pPr>
            <a:r>
              <a:rPr lang="en-GB" dirty="0">
                <a:solidFill>
                  <a:srgbClr val="FFFFFF"/>
                </a:solidFill>
              </a:rPr>
              <a:t>The first part of the National Report, published in January 2017, focussed on the identification and management of CKD in primary care</a:t>
            </a:r>
          </a:p>
          <a:p>
            <a:endParaRPr lang="en-US" dirty="0"/>
          </a:p>
        </p:txBody>
      </p:sp>
    </p:spTree>
    <p:custDataLst>
      <p:tags r:id="rId1"/>
    </p:custDataLst>
    <p:extLst>
      <p:ext uri="{BB962C8B-B14F-4D97-AF65-F5344CB8AC3E}">
        <p14:creationId xmlns:p14="http://schemas.microsoft.com/office/powerpoint/2010/main" val="2194233282"/>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rot="5400000">
            <a:off x="1083036" y="-770829"/>
            <a:ext cx="133331" cy="1618545"/>
          </a:xfrm>
          <a:prstGeom prst="rect">
            <a:avLst/>
          </a:prstGeom>
          <a:solidFill>
            <a:srgbClr val="025B9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8" name="TextBox 7"/>
          <p:cNvSpPr txBox="1"/>
          <p:nvPr/>
        </p:nvSpPr>
        <p:spPr>
          <a:xfrm>
            <a:off x="1533236" y="1232788"/>
            <a:ext cx="6077528" cy="584775"/>
          </a:xfrm>
          <a:prstGeom prst="rect">
            <a:avLst/>
          </a:prstGeom>
          <a:noFill/>
        </p:spPr>
        <p:txBody>
          <a:bodyPr wrap="square" rtlCol="0">
            <a:spAutoFit/>
          </a:bodyPr>
          <a:lstStyle/>
          <a:p>
            <a:pPr algn="ctr"/>
            <a:r>
              <a:rPr lang="en-GB" sz="1600" dirty="0" smtClean="0">
                <a:solidFill>
                  <a:srgbClr val="595959"/>
                </a:solidFill>
              </a:rPr>
              <a:t>Comparison of death rates between </a:t>
            </a:r>
            <a:r>
              <a:rPr lang="en-GB" sz="1600" dirty="0" err="1" smtClean="0">
                <a:solidFill>
                  <a:srgbClr val="595959"/>
                </a:solidFill>
              </a:rPr>
              <a:t>uncoded</a:t>
            </a:r>
            <a:r>
              <a:rPr lang="en-GB" sz="1600" dirty="0" smtClean="0">
                <a:solidFill>
                  <a:srgbClr val="595959"/>
                </a:solidFill>
              </a:rPr>
              <a:t> and coded patients with biochemical CKD stages 3-5</a:t>
            </a:r>
            <a:endParaRPr lang="en-GB" sz="1600" dirty="0">
              <a:solidFill>
                <a:srgbClr val="595959"/>
              </a:solidFill>
            </a:endParaRPr>
          </a:p>
        </p:txBody>
      </p:sp>
      <p:sp>
        <p:nvSpPr>
          <p:cNvPr id="10" name="Title 1"/>
          <p:cNvSpPr>
            <a:spLocks noGrp="1"/>
          </p:cNvSpPr>
          <p:nvPr>
            <p:ph type="title"/>
          </p:nvPr>
        </p:nvSpPr>
        <p:spPr>
          <a:xfrm>
            <a:off x="262040" y="163346"/>
            <a:ext cx="9144000" cy="711543"/>
          </a:xfrm>
        </p:spPr>
        <p:txBody>
          <a:bodyPr/>
          <a:lstStyle/>
          <a:p>
            <a:pPr algn="l"/>
            <a:r>
              <a:rPr lang="en-GB" sz="3600" b="1" dirty="0" smtClean="0">
                <a:solidFill>
                  <a:srgbClr val="0C6AA2"/>
                </a:solidFill>
              </a:rPr>
              <a:t>Findings</a:t>
            </a:r>
            <a:endParaRPr lang="en-GB" sz="3600" b="1" dirty="0">
              <a:solidFill>
                <a:srgbClr val="0C6AA2"/>
              </a:solidFill>
            </a:endParaRPr>
          </a:p>
        </p:txBody>
      </p:sp>
      <p:grpSp>
        <p:nvGrpSpPr>
          <p:cNvPr id="12" name="Group 11"/>
          <p:cNvGrpSpPr/>
          <p:nvPr/>
        </p:nvGrpSpPr>
        <p:grpSpPr>
          <a:xfrm>
            <a:off x="1839758" y="1753592"/>
            <a:ext cx="5763388" cy="3991425"/>
            <a:chOff x="854883" y="1764146"/>
            <a:chExt cx="5000972" cy="3552421"/>
          </a:xfrm>
        </p:grpSpPr>
        <p:pic>
          <p:nvPicPr>
            <p:cNvPr id="14" name="Picture 13"/>
            <p:cNvPicPr/>
            <p:nvPr/>
          </p:nvPicPr>
          <p:blipFill rotWithShape="1">
            <a:blip r:embed="rId2" cstate="screen">
              <a:extLst>
                <a:ext uri="{28A0092B-C50C-407E-A947-70E740481C1C}">
                  <a14:useLocalDpi xmlns:a14="http://schemas.microsoft.com/office/drawing/2010/main"/>
                </a:ext>
              </a:extLst>
            </a:blip>
            <a:srcRect r="16372"/>
            <a:stretch/>
          </p:blipFill>
          <p:spPr bwMode="auto">
            <a:xfrm>
              <a:off x="854883" y="1764146"/>
              <a:ext cx="5000972" cy="3552421"/>
            </a:xfrm>
            <a:prstGeom prst="rect">
              <a:avLst/>
            </a:prstGeom>
            <a:noFill/>
          </p:spPr>
        </p:pic>
        <p:sp>
          <p:nvSpPr>
            <p:cNvPr id="15" name="Rectangle 14"/>
            <p:cNvSpPr/>
            <p:nvPr/>
          </p:nvSpPr>
          <p:spPr>
            <a:xfrm>
              <a:off x="854883" y="1865745"/>
              <a:ext cx="271953" cy="32512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6" name="Rectangle 15"/>
          <p:cNvSpPr/>
          <p:nvPr/>
        </p:nvSpPr>
        <p:spPr>
          <a:xfrm>
            <a:off x="-1" y="5247374"/>
            <a:ext cx="9144001" cy="1610625"/>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262040" y="5551206"/>
            <a:ext cx="8696223" cy="923330"/>
          </a:xfrm>
          <a:prstGeom prst="rect">
            <a:avLst/>
          </a:prstGeom>
          <a:noFill/>
        </p:spPr>
        <p:txBody>
          <a:bodyPr wrap="square" rtlCol="0">
            <a:spAutoFit/>
          </a:bodyPr>
          <a:lstStyle/>
          <a:p>
            <a:r>
              <a:rPr lang="en-US" dirty="0">
                <a:solidFill>
                  <a:srgbClr val="FFFFFF"/>
                </a:solidFill>
              </a:rPr>
              <a:t>We also compared </a:t>
            </a:r>
            <a:r>
              <a:rPr lang="en-GB" dirty="0">
                <a:solidFill>
                  <a:srgbClr val="FFFFFF"/>
                </a:solidFill>
              </a:rPr>
              <a:t>coded and </a:t>
            </a:r>
            <a:r>
              <a:rPr lang="en-GB" dirty="0" err="1">
                <a:solidFill>
                  <a:srgbClr val="FFFFFF"/>
                </a:solidFill>
              </a:rPr>
              <a:t>uncoded</a:t>
            </a:r>
            <a:r>
              <a:rPr lang="en-GB" dirty="0">
                <a:solidFill>
                  <a:srgbClr val="FFFFFF"/>
                </a:solidFill>
              </a:rPr>
              <a:t> patients of the same age with similar comorbidities, and it became apparent that patients who are not coded have worse outcomes than those with the same level of kidney function but who are coded by their GP. </a:t>
            </a:r>
          </a:p>
        </p:txBody>
      </p:sp>
      <p:sp>
        <p:nvSpPr>
          <p:cNvPr id="20" name="TextBox 19"/>
          <p:cNvSpPr txBox="1"/>
          <p:nvPr/>
        </p:nvSpPr>
        <p:spPr>
          <a:xfrm>
            <a:off x="1343421" y="1867746"/>
            <a:ext cx="615553" cy="3250774"/>
          </a:xfrm>
          <a:prstGeom prst="rect">
            <a:avLst/>
          </a:prstGeom>
          <a:noFill/>
        </p:spPr>
        <p:txBody>
          <a:bodyPr vert="vert270" wrap="square" rtlCol="0">
            <a:spAutoFit/>
          </a:bodyPr>
          <a:lstStyle/>
          <a:p>
            <a:pPr algn="ctr"/>
            <a:r>
              <a:rPr lang="en-GB" sz="1400" dirty="0" smtClean="0">
                <a:solidFill>
                  <a:srgbClr val="595959"/>
                </a:solidFill>
              </a:rPr>
              <a:t>Relative </a:t>
            </a:r>
            <a:r>
              <a:rPr lang="en-GB" sz="1400" dirty="0">
                <a:solidFill>
                  <a:srgbClr val="595959"/>
                </a:solidFill>
              </a:rPr>
              <a:t>mortality risk comparing </a:t>
            </a:r>
            <a:endParaRPr lang="en-GB" sz="1400" dirty="0" smtClean="0">
              <a:solidFill>
                <a:srgbClr val="595959"/>
              </a:solidFill>
            </a:endParaRPr>
          </a:p>
          <a:p>
            <a:pPr algn="ctr"/>
            <a:r>
              <a:rPr lang="en-GB" sz="1400" dirty="0" err="1" smtClean="0">
                <a:solidFill>
                  <a:srgbClr val="595959"/>
                </a:solidFill>
              </a:rPr>
              <a:t>uncoded</a:t>
            </a:r>
            <a:r>
              <a:rPr lang="en-GB" sz="1400" dirty="0" smtClean="0">
                <a:solidFill>
                  <a:srgbClr val="595959"/>
                </a:solidFill>
              </a:rPr>
              <a:t> </a:t>
            </a:r>
            <a:r>
              <a:rPr lang="en-GB" sz="1400" dirty="0">
                <a:solidFill>
                  <a:srgbClr val="595959"/>
                </a:solidFill>
              </a:rPr>
              <a:t>to coded CKD cases</a:t>
            </a:r>
          </a:p>
        </p:txBody>
      </p:sp>
    </p:spTree>
    <p:extLst>
      <p:ext uri="{BB962C8B-B14F-4D97-AF65-F5344CB8AC3E}">
        <p14:creationId xmlns:p14="http://schemas.microsoft.com/office/powerpoint/2010/main" val="763766076"/>
      </p:ext>
    </p:extLst>
  </p:cSld>
  <p:clrMapOvr>
    <a:masterClrMapping/>
  </p:clrMapOvr>
  <mc:AlternateContent xmlns:mc="http://schemas.openxmlformats.org/markup-compatibility/2006" xmlns:p14="http://schemas.microsoft.com/office/powerpoint/2010/main">
    <mc:Choice Requires="p14">
      <p:transition spd="slow" p14:dur="2000" advClick="0" advTm="5652"/>
    </mc:Choice>
    <mc:Fallback xmlns="">
      <p:transition spd="slow" advClick="0" advTm="5652"/>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rot="5400000">
            <a:off x="1083036" y="-770829"/>
            <a:ext cx="133331" cy="1618545"/>
          </a:xfrm>
          <a:prstGeom prst="rect">
            <a:avLst/>
          </a:prstGeom>
          <a:solidFill>
            <a:srgbClr val="025B9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8" name="TextBox 7"/>
          <p:cNvSpPr txBox="1"/>
          <p:nvPr/>
        </p:nvSpPr>
        <p:spPr>
          <a:xfrm>
            <a:off x="1533236" y="1232788"/>
            <a:ext cx="6077528" cy="584775"/>
          </a:xfrm>
          <a:prstGeom prst="rect">
            <a:avLst/>
          </a:prstGeom>
          <a:noFill/>
        </p:spPr>
        <p:txBody>
          <a:bodyPr wrap="square" rtlCol="0">
            <a:spAutoFit/>
          </a:bodyPr>
          <a:lstStyle/>
          <a:p>
            <a:pPr algn="ctr"/>
            <a:r>
              <a:rPr lang="en-GB" sz="1600" dirty="0" smtClean="0">
                <a:solidFill>
                  <a:srgbClr val="595959"/>
                </a:solidFill>
              </a:rPr>
              <a:t>Comparison </a:t>
            </a:r>
            <a:r>
              <a:rPr lang="en-GB" sz="1600" dirty="0">
                <a:solidFill>
                  <a:srgbClr val="595959"/>
                </a:solidFill>
              </a:rPr>
              <a:t>of death rates between </a:t>
            </a:r>
            <a:r>
              <a:rPr lang="en-GB" sz="1600" dirty="0" err="1">
                <a:solidFill>
                  <a:srgbClr val="595959"/>
                </a:solidFill>
              </a:rPr>
              <a:t>uncoded</a:t>
            </a:r>
            <a:r>
              <a:rPr lang="en-GB" sz="1600" dirty="0">
                <a:solidFill>
                  <a:srgbClr val="595959"/>
                </a:solidFill>
              </a:rPr>
              <a:t> and coded patients with biochemical CKD stages </a:t>
            </a:r>
            <a:r>
              <a:rPr lang="en-GB" sz="1600" dirty="0" smtClean="0">
                <a:solidFill>
                  <a:srgbClr val="595959"/>
                </a:solidFill>
              </a:rPr>
              <a:t>3-5</a:t>
            </a:r>
            <a:endParaRPr lang="en-GB" sz="1600" dirty="0">
              <a:solidFill>
                <a:srgbClr val="595959"/>
              </a:solidFill>
            </a:endParaRPr>
          </a:p>
        </p:txBody>
      </p:sp>
      <p:sp>
        <p:nvSpPr>
          <p:cNvPr id="10" name="Title 1"/>
          <p:cNvSpPr>
            <a:spLocks noGrp="1"/>
          </p:cNvSpPr>
          <p:nvPr>
            <p:ph type="title"/>
          </p:nvPr>
        </p:nvSpPr>
        <p:spPr>
          <a:xfrm>
            <a:off x="262040" y="163346"/>
            <a:ext cx="9144000" cy="711543"/>
          </a:xfrm>
        </p:spPr>
        <p:txBody>
          <a:bodyPr/>
          <a:lstStyle/>
          <a:p>
            <a:pPr algn="l"/>
            <a:r>
              <a:rPr lang="en-GB" sz="3600" b="1" dirty="0" smtClean="0">
                <a:solidFill>
                  <a:srgbClr val="0C6AA2"/>
                </a:solidFill>
              </a:rPr>
              <a:t>Findings</a:t>
            </a:r>
            <a:endParaRPr lang="en-GB" sz="3600" b="1" dirty="0">
              <a:solidFill>
                <a:srgbClr val="0C6AA2"/>
              </a:solidFill>
            </a:endParaRPr>
          </a:p>
        </p:txBody>
      </p:sp>
      <p:grpSp>
        <p:nvGrpSpPr>
          <p:cNvPr id="12" name="Group 11"/>
          <p:cNvGrpSpPr/>
          <p:nvPr/>
        </p:nvGrpSpPr>
        <p:grpSpPr>
          <a:xfrm>
            <a:off x="1839758" y="1753592"/>
            <a:ext cx="5763388" cy="3991425"/>
            <a:chOff x="854883" y="1764146"/>
            <a:chExt cx="5000972" cy="3552421"/>
          </a:xfrm>
        </p:grpSpPr>
        <p:pic>
          <p:nvPicPr>
            <p:cNvPr id="14" name="Picture 13"/>
            <p:cNvPicPr/>
            <p:nvPr/>
          </p:nvPicPr>
          <p:blipFill rotWithShape="1">
            <a:blip r:embed="rId2" cstate="screen">
              <a:extLst>
                <a:ext uri="{28A0092B-C50C-407E-A947-70E740481C1C}">
                  <a14:useLocalDpi xmlns:a14="http://schemas.microsoft.com/office/drawing/2010/main"/>
                </a:ext>
              </a:extLst>
            </a:blip>
            <a:srcRect r="16372"/>
            <a:stretch/>
          </p:blipFill>
          <p:spPr bwMode="auto">
            <a:xfrm>
              <a:off x="854883" y="1764146"/>
              <a:ext cx="5000972" cy="3552421"/>
            </a:xfrm>
            <a:prstGeom prst="rect">
              <a:avLst/>
            </a:prstGeom>
            <a:noFill/>
          </p:spPr>
        </p:pic>
        <p:sp>
          <p:nvSpPr>
            <p:cNvPr id="15" name="Rectangle 14"/>
            <p:cNvSpPr/>
            <p:nvPr/>
          </p:nvSpPr>
          <p:spPr>
            <a:xfrm>
              <a:off x="854883" y="1865745"/>
              <a:ext cx="271953" cy="32512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6" name="Rectangle 15"/>
          <p:cNvSpPr/>
          <p:nvPr/>
        </p:nvSpPr>
        <p:spPr>
          <a:xfrm>
            <a:off x="-1" y="5415439"/>
            <a:ext cx="9144001" cy="1442560"/>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190461" y="5808347"/>
            <a:ext cx="7540636" cy="923330"/>
          </a:xfrm>
          <a:prstGeom prst="rect">
            <a:avLst/>
          </a:prstGeom>
          <a:noFill/>
        </p:spPr>
        <p:txBody>
          <a:bodyPr wrap="square" rtlCol="0">
            <a:spAutoFit/>
          </a:bodyPr>
          <a:lstStyle/>
          <a:p>
            <a:r>
              <a:rPr lang="en-GB" dirty="0" smtClean="0">
                <a:solidFill>
                  <a:srgbClr val="FFFFFF"/>
                </a:solidFill>
              </a:rPr>
              <a:t>This </a:t>
            </a:r>
            <a:r>
              <a:rPr lang="en-GB" dirty="0">
                <a:solidFill>
                  <a:srgbClr val="FFFFFF"/>
                </a:solidFill>
              </a:rPr>
              <a:t>effect is observed whether we examined death, AKI events, CVD events, and overall emergency admission rates. </a:t>
            </a:r>
          </a:p>
          <a:p>
            <a:pPr lvl="0"/>
            <a:endParaRPr lang="en-GB" dirty="0">
              <a:solidFill>
                <a:srgbClr val="FFFFFF"/>
              </a:solidFill>
            </a:endParaRPr>
          </a:p>
        </p:txBody>
      </p:sp>
      <p:sp>
        <p:nvSpPr>
          <p:cNvPr id="19" name="TextBox 18"/>
          <p:cNvSpPr txBox="1"/>
          <p:nvPr/>
        </p:nvSpPr>
        <p:spPr>
          <a:xfrm>
            <a:off x="1343421" y="1867746"/>
            <a:ext cx="615553" cy="3250774"/>
          </a:xfrm>
          <a:prstGeom prst="rect">
            <a:avLst/>
          </a:prstGeom>
          <a:noFill/>
        </p:spPr>
        <p:txBody>
          <a:bodyPr vert="vert270" wrap="square" rtlCol="0">
            <a:spAutoFit/>
          </a:bodyPr>
          <a:lstStyle/>
          <a:p>
            <a:pPr algn="ctr"/>
            <a:r>
              <a:rPr lang="en-GB" sz="1400" dirty="0" smtClean="0">
                <a:solidFill>
                  <a:srgbClr val="595959"/>
                </a:solidFill>
              </a:rPr>
              <a:t>Relative </a:t>
            </a:r>
            <a:r>
              <a:rPr lang="en-GB" sz="1400" dirty="0">
                <a:solidFill>
                  <a:srgbClr val="595959"/>
                </a:solidFill>
              </a:rPr>
              <a:t>mortality risk comparing </a:t>
            </a:r>
            <a:endParaRPr lang="en-GB" sz="1400" dirty="0" smtClean="0">
              <a:solidFill>
                <a:srgbClr val="595959"/>
              </a:solidFill>
            </a:endParaRPr>
          </a:p>
          <a:p>
            <a:pPr algn="ctr"/>
            <a:r>
              <a:rPr lang="en-GB" sz="1400" dirty="0" err="1" smtClean="0">
                <a:solidFill>
                  <a:srgbClr val="595959"/>
                </a:solidFill>
              </a:rPr>
              <a:t>uncoded</a:t>
            </a:r>
            <a:r>
              <a:rPr lang="en-GB" sz="1400" dirty="0" smtClean="0">
                <a:solidFill>
                  <a:srgbClr val="595959"/>
                </a:solidFill>
              </a:rPr>
              <a:t> </a:t>
            </a:r>
            <a:r>
              <a:rPr lang="en-GB" sz="1400" dirty="0">
                <a:solidFill>
                  <a:srgbClr val="595959"/>
                </a:solidFill>
              </a:rPr>
              <a:t>to coded CKD cases</a:t>
            </a:r>
          </a:p>
        </p:txBody>
      </p:sp>
    </p:spTree>
    <p:extLst>
      <p:ext uri="{BB962C8B-B14F-4D97-AF65-F5344CB8AC3E}">
        <p14:creationId xmlns:p14="http://schemas.microsoft.com/office/powerpoint/2010/main" val="289370908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rot="5400000">
            <a:off x="1083036" y="-770829"/>
            <a:ext cx="133331" cy="1618545"/>
          </a:xfrm>
          <a:prstGeom prst="rect">
            <a:avLst/>
          </a:prstGeom>
          <a:solidFill>
            <a:srgbClr val="025B9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8" name="TextBox 7"/>
          <p:cNvSpPr txBox="1"/>
          <p:nvPr/>
        </p:nvSpPr>
        <p:spPr>
          <a:xfrm>
            <a:off x="1533236" y="1232788"/>
            <a:ext cx="6077528" cy="584775"/>
          </a:xfrm>
          <a:prstGeom prst="rect">
            <a:avLst/>
          </a:prstGeom>
          <a:noFill/>
        </p:spPr>
        <p:txBody>
          <a:bodyPr wrap="square" rtlCol="0">
            <a:spAutoFit/>
          </a:bodyPr>
          <a:lstStyle/>
          <a:p>
            <a:pPr algn="ctr"/>
            <a:r>
              <a:rPr lang="en-GB" sz="1600" dirty="0" smtClean="0">
                <a:solidFill>
                  <a:srgbClr val="595959"/>
                </a:solidFill>
              </a:rPr>
              <a:t>Comparison </a:t>
            </a:r>
            <a:r>
              <a:rPr lang="en-GB" sz="1600" dirty="0">
                <a:solidFill>
                  <a:srgbClr val="595959"/>
                </a:solidFill>
              </a:rPr>
              <a:t>of death rates between </a:t>
            </a:r>
            <a:r>
              <a:rPr lang="en-GB" sz="1600" dirty="0" err="1">
                <a:solidFill>
                  <a:srgbClr val="595959"/>
                </a:solidFill>
              </a:rPr>
              <a:t>uncoded</a:t>
            </a:r>
            <a:r>
              <a:rPr lang="en-GB" sz="1600" dirty="0">
                <a:solidFill>
                  <a:srgbClr val="595959"/>
                </a:solidFill>
              </a:rPr>
              <a:t> and coded patients with biochemical CKD stages </a:t>
            </a:r>
            <a:r>
              <a:rPr lang="en-GB" sz="1600" dirty="0" smtClean="0">
                <a:solidFill>
                  <a:srgbClr val="595959"/>
                </a:solidFill>
              </a:rPr>
              <a:t>3-5</a:t>
            </a:r>
            <a:endParaRPr lang="en-GB" sz="1600" dirty="0">
              <a:solidFill>
                <a:srgbClr val="595959"/>
              </a:solidFill>
            </a:endParaRPr>
          </a:p>
        </p:txBody>
      </p:sp>
      <p:sp>
        <p:nvSpPr>
          <p:cNvPr id="10" name="Title 1"/>
          <p:cNvSpPr>
            <a:spLocks noGrp="1"/>
          </p:cNvSpPr>
          <p:nvPr>
            <p:ph type="title"/>
          </p:nvPr>
        </p:nvSpPr>
        <p:spPr>
          <a:xfrm>
            <a:off x="262040" y="163346"/>
            <a:ext cx="9144000" cy="711543"/>
          </a:xfrm>
        </p:spPr>
        <p:txBody>
          <a:bodyPr/>
          <a:lstStyle/>
          <a:p>
            <a:pPr algn="l"/>
            <a:r>
              <a:rPr lang="en-GB" sz="3600" b="1" dirty="0" smtClean="0">
                <a:solidFill>
                  <a:srgbClr val="0C6AA2"/>
                </a:solidFill>
              </a:rPr>
              <a:t>Findings</a:t>
            </a:r>
            <a:endParaRPr lang="en-GB" sz="3600" b="1" dirty="0">
              <a:solidFill>
                <a:srgbClr val="0C6AA2"/>
              </a:solidFill>
            </a:endParaRPr>
          </a:p>
        </p:txBody>
      </p:sp>
      <p:grpSp>
        <p:nvGrpSpPr>
          <p:cNvPr id="12" name="Group 11"/>
          <p:cNvGrpSpPr/>
          <p:nvPr/>
        </p:nvGrpSpPr>
        <p:grpSpPr>
          <a:xfrm>
            <a:off x="1839758" y="1753592"/>
            <a:ext cx="5763388" cy="3991425"/>
            <a:chOff x="854883" y="1764146"/>
            <a:chExt cx="5000972" cy="3552421"/>
          </a:xfrm>
        </p:grpSpPr>
        <p:pic>
          <p:nvPicPr>
            <p:cNvPr id="14" name="Picture 13"/>
            <p:cNvPicPr/>
            <p:nvPr/>
          </p:nvPicPr>
          <p:blipFill rotWithShape="1">
            <a:blip r:embed="rId2" cstate="screen">
              <a:extLst>
                <a:ext uri="{28A0092B-C50C-407E-A947-70E740481C1C}">
                  <a14:useLocalDpi xmlns:a14="http://schemas.microsoft.com/office/drawing/2010/main"/>
                </a:ext>
              </a:extLst>
            </a:blip>
            <a:srcRect r="16372"/>
            <a:stretch/>
          </p:blipFill>
          <p:spPr bwMode="auto">
            <a:xfrm>
              <a:off x="854883" y="1764146"/>
              <a:ext cx="5000972" cy="3552421"/>
            </a:xfrm>
            <a:prstGeom prst="rect">
              <a:avLst/>
            </a:prstGeom>
            <a:noFill/>
          </p:spPr>
        </p:pic>
        <p:sp>
          <p:nvSpPr>
            <p:cNvPr id="15" name="Rectangle 14"/>
            <p:cNvSpPr/>
            <p:nvPr/>
          </p:nvSpPr>
          <p:spPr>
            <a:xfrm>
              <a:off x="854883" y="1865745"/>
              <a:ext cx="271953" cy="32512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6" name="Rectangle 15"/>
          <p:cNvSpPr/>
          <p:nvPr/>
        </p:nvSpPr>
        <p:spPr>
          <a:xfrm>
            <a:off x="-1" y="5415439"/>
            <a:ext cx="9144001" cy="1442560"/>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99533" y="5696303"/>
            <a:ext cx="7802094" cy="923330"/>
          </a:xfrm>
          <a:prstGeom prst="rect">
            <a:avLst/>
          </a:prstGeom>
          <a:noFill/>
        </p:spPr>
        <p:txBody>
          <a:bodyPr wrap="square" rtlCol="0">
            <a:spAutoFit/>
          </a:bodyPr>
          <a:lstStyle/>
          <a:p>
            <a:r>
              <a:rPr lang="en-GB" dirty="0">
                <a:solidFill>
                  <a:srgbClr val="FFFFFF"/>
                </a:solidFill>
              </a:rPr>
              <a:t>This figure demonstrates that death rates are approximately twice as high among people with CKD who have not been coded for CKD in primary care compared with those who have been coded </a:t>
            </a:r>
          </a:p>
        </p:txBody>
      </p:sp>
      <p:sp>
        <p:nvSpPr>
          <p:cNvPr id="19" name="TextBox 18"/>
          <p:cNvSpPr txBox="1"/>
          <p:nvPr/>
        </p:nvSpPr>
        <p:spPr>
          <a:xfrm>
            <a:off x="1343421" y="1867746"/>
            <a:ext cx="615553" cy="3250774"/>
          </a:xfrm>
          <a:prstGeom prst="rect">
            <a:avLst/>
          </a:prstGeom>
          <a:noFill/>
        </p:spPr>
        <p:txBody>
          <a:bodyPr vert="vert270" wrap="square" rtlCol="0">
            <a:spAutoFit/>
          </a:bodyPr>
          <a:lstStyle/>
          <a:p>
            <a:pPr algn="ctr"/>
            <a:r>
              <a:rPr lang="en-GB" sz="1400" dirty="0" smtClean="0">
                <a:solidFill>
                  <a:srgbClr val="595959"/>
                </a:solidFill>
              </a:rPr>
              <a:t>Relative </a:t>
            </a:r>
            <a:r>
              <a:rPr lang="en-GB" sz="1400" dirty="0">
                <a:solidFill>
                  <a:srgbClr val="595959"/>
                </a:solidFill>
              </a:rPr>
              <a:t>mortality risk comparing </a:t>
            </a:r>
            <a:endParaRPr lang="en-GB" sz="1400" dirty="0" smtClean="0">
              <a:solidFill>
                <a:srgbClr val="595959"/>
              </a:solidFill>
            </a:endParaRPr>
          </a:p>
          <a:p>
            <a:pPr algn="ctr"/>
            <a:r>
              <a:rPr lang="en-GB" sz="1400" dirty="0" err="1" smtClean="0">
                <a:solidFill>
                  <a:srgbClr val="595959"/>
                </a:solidFill>
              </a:rPr>
              <a:t>uncoded</a:t>
            </a:r>
            <a:r>
              <a:rPr lang="en-GB" sz="1400" dirty="0" smtClean="0">
                <a:solidFill>
                  <a:srgbClr val="595959"/>
                </a:solidFill>
              </a:rPr>
              <a:t> </a:t>
            </a:r>
            <a:r>
              <a:rPr lang="en-GB" sz="1400" dirty="0">
                <a:solidFill>
                  <a:srgbClr val="595959"/>
                </a:solidFill>
              </a:rPr>
              <a:t>to coded CKD cases</a:t>
            </a:r>
          </a:p>
        </p:txBody>
      </p:sp>
    </p:spTree>
    <p:extLst>
      <p:ext uri="{BB962C8B-B14F-4D97-AF65-F5344CB8AC3E}">
        <p14:creationId xmlns:p14="http://schemas.microsoft.com/office/powerpoint/2010/main" val="2341540974"/>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rot="5400000">
            <a:off x="1083036" y="-770829"/>
            <a:ext cx="133331" cy="1618545"/>
          </a:xfrm>
          <a:prstGeom prst="rect">
            <a:avLst/>
          </a:prstGeom>
          <a:solidFill>
            <a:srgbClr val="025B9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8" name="TextBox 7"/>
          <p:cNvSpPr txBox="1"/>
          <p:nvPr/>
        </p:nvSpPr>
        <p:spPr>
          <a:xfrm>
            <a:off x="1533236" y="1232788"/>
            <a:ext cx="6077528" cy="584775"/>
          </a:xfrm>
          <a:prstGeom prst="rect">
            <a:avLst/>
          </a:prstGeom>
          <a:noFill/>
        </p:spPr>
        <p:txBody>
          <a:bodyPr wrap="square" rtlCol="0">
            <a:spAutoFit/>
          </a:bodyPr>
          <a:lstStyle/>
          <a:p>
            <a:pPr algn="ctr"/>
            <a:r>
              <a:rPr lang="en-GB" sz="1600" dirty="0" smtClean="0">
                <a:solidFill>
                  <a:srgbClr val="595959"/>
                </a:solidFill>
              </a:rPr>
              <a:t>Comparison </a:t>
            </a:r>
            <a:r>
              <a:rPr lang="en-GB" sz="1600" dirty="0">
                <a:solidFill>
                  <a:srgbClr val="595959"/>
                </a:solidFill>
              </a:rPr>
              <a:t>of death rates between </a:t>
            </a:r>
            <a:r>
              <a:rPr lang="en-GB" sz="1600" dirty="0" err="1">
                <a:solidFill>
                  <a:srgbClr val="595959"/>
                </a:solidFill>
              </a:rPr>
              <a:t>uncoded</a:t>
            </a:r>
            <a:r>
              <a:rPr lang="en-GB" sz="1600" dirty="0">
                <a:solidFill>
                  <a:srgbClr val="595959"/>
                </a:solidFill>
              </a:rPr>
              <a:t> and coded patients with biochemical CKD stages </a:t>
            </a:r>
            <a:r>
              <a:rPr lang="en-GB" sz="1600" dirty="0" smtClean="0">
                <a:solidFill>
                  <a:srgbClr val="595959"/>
                </a:solidFill>
              </a:rPr>
              <a:t>3-5</a:t>
            </a:r>
            <a:endParaRPr lang="en-GB" sz="1600" dirty="0">
              <a:solidFill>
                <a:srgbClr val="595959"/>
              </a:solidFill>
            </a:endParaRPr>
          </a:p>
        </p:txBody>
      </p:sp>
      <p:sp>
        <p:nvSpPr>
          <p:cNvPr id="10" name="Title 1"/>
          <p:cNvSpPr>
            <a:spLocks noGrp="1"/>
          </p:cNvSpPr>
          <p:nvPr>
            <p:ph type="title"/>
          </p:nvPr>
        </p:nvSpPr>
        <p:spPr>
          <a:xfrm>
            <a:off x="262040" y="163346"/>
            <a:ext cx="9144000" cy="711543"/>
          </a:xfrm>
        </p:spPr>
        <p:txBody>
          <a:bodyPr/>
          <a:lstStyle/>
          <a:p>
            <a:pPr algn="l"/>
            <a:r>
              <a:rPr lang="en-GB" sz="3600" b="1" dirty="0" smtClean="0">
                <a:solidFill>
                  <a:srgbClr val="0C6AA2"/>
                </a:solidFill>
              </a:rPr>
              <a:t>Findings</a:t>
            </a:r>
            <a:endParaRPr lang="en-GB" sz="3600" b="1" dirty="0">
              <a:solidFill>
                <a:srgbClr val="0C6AA2"/>
              </a:solidFill>
            </a:endParaRPr>
          </a:p>
        </p:txBody>
      </p:sp>
      <p:grpSp>
        <p:nvGrpSpPr>
          <p:cNvPr id="12" name="Group 11"/>
          <p:cNvGrpSpPr/>
          <p:nvPr/>
        </p:nvGrpSpPr>
        <p:grpSpPr>
          <a:xfrm>
            <a:off x="1839758" y="1753592"/>
            <a:ext cx="5763388" cy="3991425"/>
            <a:chOff x="854883" y="1764146"/>
            <a:chExt cx="5000972" cy="3552421"/>
          </a:xfrm>
        </p:grpSpPr>
        <p:pic>
          <p:nvPicPr>
            <p:cNvPr id="14" name="Picture 13"/>
            <p:cNvPicPr/>
            <p:nvPr/>
          </p:nvPicPr>
          <p:blipFill rotWithShape="1">
            <a:blip r:embed="rId2" cstate="screen">
              <a:extLst>
                <a:ext uri="{28A0092B-C50C-407E-A947-70E740481C1C}">
                  <a14:useLocalDpi xmlns:a14="http://schemas.microsoft.com/office/drawing/2010/main"/>
                </a:ext>
              </a:extLst>
            </a:blip>
            <a:srcRect r="16372"/>
            <a:stretch/>
          </p:blipFill>
          <p:spPr bwMode="auto">
            <a:xfrm>
              <a:off x="854883" y="1764146"/>
              <a:ext cx="5000972" cy="3552421"/>
            </a:xfrm>
            <a:prstGeom prst="rect">
              <a:avLst/>
            </a:prstGeom>
            <a:noFill/>
          </p:spPr>
        </p:pic>
        <p:sp>
          <p:nvSpPr>
            <p:cNvPr id="15" name="Rectangle 14"/>
            <p:cNvSpPr/>
            <p:nvPr/>
          </p:nvSpPr>
          <p:spPr>
            <a:xfrm>
              <a:off x="854883" y="1865745"/>
              <a:ext cx="271953" cy="32512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6" name="Rectangle 15"/>
          <p:cNvSpPr/>
          <p:nvPr/>
        </p:nvSpPr>
        <p:spPr>
          <a:xfrm>
            <a:off x="-1" y="5415439"/>
            <a:ext cx="9144001" cy="1442560"/>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76852" y="5808347"/>
            <a:ext cx="8455738" cy="923330"/>
          </a:xfrm>
          <a:prstGeom prst="rect">
            <a:avLst/>
          </a:prstGeom>
          <a:noFill/>
        </p:spPr>
        <p:txBody>
          <a:bodyPr wrap="square" rtlCol="0">
            <a:spAutoFit/>
          </a:bodyPr>
          <a:lstStyle/>
          <a:p>
            <a:r>
              <a:rPr lang="en-GB" dirty="0" smtClean="0">
                <a:solidFill>
                  <a:srgbClr val="FFFFFF"/>
                </a:solidFill>
              </a:rPr>
              <a:t>In </a:t>
            </a:r>
            <a:r>
              <a:rPr lang="en-GB" dirty="0">
                <a:solidFill>
                  <a:srgbClr val="FFFFFF"/>
                </a:solidFill>
              </a:rPr>
              <a:t>patients with confirmed biochemical CKD stages 3-5, the rate ratios are approximately 1.0 (no difference) until about </a:t>
            </a:r>
            <a:r>
              <a:rPr lang="en-GB" dirty="0" err="1">
                <a:solidFill>
                  <a:srgbClr val="FFFFFF"/>
                </a:solidFill>
              </a:rPr>
              <a:t>eGFR</a:t>
            </a:r>
            <a:r>
              <a:rPr lang="en-GB" dirty="0">
                <a:solidFill>
                  <a:srgbClr val="FFFFFF"/>
                </a:solidFill>
              </a:rPr>
              <a:t> 50</a:t>
            </a:r>
          </a:p>
          <a:p>
            <a:pPr lvl="0"/>
            <a:endParaRPr lang="en-GB" dirty="0">
              <a:solidFill>
                <a:srgbClr val="FFFFFF"/>
              </a:solidFill>
            </a:endParaRPr>
          </a:p>
        </p:txBody>
      </p:sp>
      <p:sp>
        <p:nvSpPr>
          <p:cNvPr id="19" name="TextBox 18"/>
          <p:cNvSpPr txBox="1"/>
          <p:nvPr/>
        </p:nvSpPr>
        <p:spPr>
          <a:xfrm>
            <a:off x="1343421" y="1867746"/>
            <a:ext cx="615553" cy="3250774"/>
          </a:xfrm>
          <a:prstGeom prst="rect">
            <a:avLst/>
          </a:prstGeom>
          <a:noFill/>
        </p:spPr>
        <p:txBody>
          <a:bodyPr vert="vert270" wrap="square" rtlCol="0">
            <a:spAutoFit/>
          </a:bodyPr>
          <a:lstStyle/>
          <a:p>
            <a:pPr algn="ctr"/>
            <a:r>
              <a:rPr lang="en-GB" sz="1400" dirty="0" smtClean="0">
                <a:solidFill>
                  <a:srgbClr val="595959"/>
                </a:solidFill>
              </a:rPr>
              <a:t>Relative </a:t>
            </a:r>
            <a:r>
              <a:rPr lang="en-GB" sz="1400" dirty="0">
                <a:solidFill>
                  <a:srgbClr val="595959"/>
                </a:solidFill>
              </a:rPr>
              <a:t>mortality risk comparing </a:t>
            </a:r>
            <a:endParaRPr lang="en-GB" sz="1400" dirty="0" smtClean="0">
              <a:solidFill>
                <a:srgbClr val="595959"/>
              </a:solidFill>
            </a:endParaRPr>
          </a:p>
          <a:p>
            <a:pPr algn="ctr"/>
            <a:r>
              <a:rPr lang="en-GB" sz="1400" dirty="0" err="1" smtClean="0">
                <a:solidFill>
                  <a:srgbClr val="595959"/>
                </a:solidFill>
              </a:rPr>
              <a:t>uncoded</a:t>
            </a:r>
            <a:r>
              <a:rPr lang="en-GB" sz="1400" dirty="0" smtClean="0">
                <a:solidFill>
                  <a:srgbClr val="595959"/>
                </a:solidFill>
              </a:rPr>
              <a:t> </a:t>
            </a:r>
            <a:r>
              <a:rPr lang="en-GB" sz="1400" dirty="0">
                <a:solidFill>
                  <a:srgbClr val="595959"/>
                </a:solidFill>
              </a:rPr>
              <a:t>to coded CKD cases</a:t>
            </a:r>
          </a:p>
        </p:txBody>
      </p:sp>
    </p:spTree>
    <p:extLst>
      <p:ext uri="{BB962C8B-B14F-4D97-AF65-F5344CB8AC3E}">
        <p14:creationId xmlns:p14="http://schemas.microsoft.com/office/powerpoint/2010/main" val="407111515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rot="5400000">
            <a:off x="1083036" y="-770829"/>
            <a:ext cx="133331" cy="1618545"/>
          </a:xfrm>
          <a:prstGeom prst="rect">
            <a:avLst/>
          </a:prstGeom>
          <a:solidFill>
            <a:srgbClr val="025B9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8" name="TextBox 7"/>
          <p:cNvSpPr txBox="1"/>
          <p:nvPr/>
        </p:nvSpPr>
        <p:spPr>
          <a:xfrm>
            <a:off x="1533236" y="1232788"/>
            <a:ext cx="6077528" cy="584775"/>
          </a:xfrm>
          <a:prstGeom prst="rect">
            <a:avLst/>
          </a:prstGeom>
          <a:noFill/>
        </p:spPr>
        <p:txBody>
          <a:bodyPr wrap="square" rtlCol="0">
            <a:spAutoFit/>
          </a:bodyPr>
          <a:lstStyle/>
          <a:p>
            <a:pPr algn="ctr"/>
            <a:r>
              <a:rPr lang="en-GB" sz="1600" dirty="0" smtClean="0">
                <a:solidFill>
                  <a:srgbClr val="595959"/>
                </a:solidFill>
              </a:rPr>
              <a:t>Comparison </a:t>
            </a:r>
            <a:r>
              <a:rPr lang="en-GB" sz="1600" dirty="0">
                <a:solidFill>
                  <a:srgbClr val="595959"/>
                </a:solidFill>
              </a:rPr>
              <a:t>of death rates between </a:t>
            </a:r>
            <a:r>
              <a:rPr lang="en-GB" sz="1600" dirty="0" err="1">
                <a:solidFill>
                  <a:srgbClr val="595959"/>
                </a:solidFill>
              </a:rPr>
              <a:t>uncoded</a:t>
            </a:r>
            <a:r>
              <a:rPr lang="en-GB" sz="1600" dirty="0">
                <a:solidFill>
                  <a:srgbClr val="595959"/>
                </a:solidFill>
              </a:rPr>
              <a:t> and coded patients with biochemical CKD stages </a:t>
            </a:r>
            <a:r>
              <a:rPr lang="en-GB" sz="1600" dirty="0" smtClean="0">
                <a:solidFill>
                  <a:srgbClr val="595959"/>
                </a:solidFill>
              </a:rPr>
              <a:t>3-5</a:t>
            </a:r>
            <a:endParaRPr lang="en-GB" sz="1600" dirty="0">
              <a:solidFill>
                <a:srgbClr val="595959"/>
              </a:solidFill>
            </a:endParaRPr>
          </a:p>
        </p:txBody>
      </p:sp>
      <p:sp>
        <p:nvSpPr>
          <p:cNvPr id="10" name="Title 1"/>
          <p:cNvSpPr>
            <a:spLocks noGrp="1"/>
          </p:cNvSpPr>
          <p:nvPr>
            <p:ph type="title"/>
          </p:nvPr>
        </p:nvSpPr>
        <p:spPr>
          <a:xfrm>
            <a:off x="262040" y="163346"/>
            <a:ext cx="9144000" cy="711543"/>
          </a:xfrm>
        </p:spPr>
        <p:txBody>
          <a:bodyPr/>
          <a:lstStyle/>
          <a:p>
            <a:pPr algn="l"/>
            <a:r>
              <a:rPr lang="en-GB" sz="3600" b="1" dirty="0" smtClean="0">
                <a:solidFill>
                  <a:srgbClr val="0C6AA2"/>
                </a:solidFill>
              </a:rPr>
              <a:t>Findings</a:t>
            </a:r>
            <a:endParaRPr lang="en-GB" sz="3600" b="1" dirty="0">
              <a:solidFill>
                <a:srgbClr val="0C6AA2"/>
              </a:solidFill>
            </a:endParaRPr>
          </a:p>
        </p:txBody>
      </p:sp>
      <p:grpSp>
        <p:nvGrpSpPr>
          <p:cNvPr id="12" name="Group 11"/>
          <p:cNvGrpSpPr/>
          <p:nvPr/>
        </p:nvGrpSpPr>
        <p:grpSpPr>
          <a:xfrm>
            <a:off x="1839758" y="1753592"/>
            <a:ext cx="5763388" cy="3991425"/>
            <a:chOff x="854883" y="1764146"/>
            <a:chExt cx="5000972" cy="3552421"/>
          </a:xfrm>
        </p:grpSpPr>
        <p:pic>
          <p:nvPicPr>
            <p:cNvPr id="14" name="Picture 13"/>
            <p:cNvPicPr/>
            <p:nvPr/>
          </p:nvPicPr>
          <p:blipFill rotWithShape="1">
            <a:blip r:embed="rId2" cstate="screen">
              <a:extLst>
                <a:ext uri="{28A0092B-C50C-407E-A947-70E740481C1C}">
                  <a14:useLocalDpi xmlns:a14="http://schemas.microsoft.com/office/drawing/2010/main"/>
                </a:ext>
              </a:extLst>
            </a:blip>
            <a:srcRect r="16372"/>
            <a:stretch/>
          </p:blipFill>
          <p:spPr bwMode="auto">
            <a:xfrm>
              <a:off x="854883" y="1764146"/>
              <a:ext cx="5000972" cy="3552421"/>
            </a:xfrm>
            <a:prstGeom prst="rect">
              <a:avLst/>
            </a:prstGeom>
            <a:noFill/>
          </p:spPr>
        </p:pic>
        <p:sp>
          <p:nvSpPr>
            <p:cNvPr id="15" name="Rectangle 14"/>
            <p:cNvSpPr/>
            <p:nvPr/>
          </p:nvSpPr>
          <p:spPr>
            <a:xfrm>
              <a:off x="854883" y="1865745"/>
              <a:ext cx="271953" cy="32512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6" name="Rectangle 15"/>
          <p:cNvSpPr/>
          <p:nvPr/>
        </p:nvSpPr>
        <p:spPr>
          <a:xfrm>
            <a:off x="-1" y="5415439"/>
            <a:ext cx="9144001" cy="1442560"/>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263119" y="5808347"/>
            <a:ext cx="8455738" cy="646331"/>
          </a:xfrm>
          <a:prstGeom prst="rect">
            <a:avLst/>
          </a:prstGeom>
          <a:noFill/>
        </p:spPr>
        <p:txBody>
          <a:bodyPr wrap="square" rtlCol="0">
            <a:spAutoFit/>
          </a:bodyPr>
          <a:lstStyle/>
          <a:p>
            <a:pPr lvl="1"/>
            <a:r>
              <a:rPr lang="en-GB" dirty="0" smtClean="0">
                <a:solidFill>
                  <a:srgbClr val="FFFFFF"/>
                </a:solidFill>
              </a:rPr>
              <a:t>At </a:t>
            </a:r>
            <a:r>
              <a:rPr lang="en-GB" dirty="0">
                <a:solidFill>
                  <a:srgbClr val="FFFFFF"/>
                </a:solidFill>
              </a:rPr>
              <a:t>about </a:t>
            </a:r>
            <a:r>
              <a:rPr lang="en-GB" dirty="0" err="1">
                <a:solidFill>
                  <a:srgbClr val="FFFFFF"/>
                </a:solidFill>
              </a:rPr>
              <a:t>eGFR</a:t>
            </a:r>
            <a:r>
              <a:rPr lang="en-GB" dirty="0">
                <a:solidFill>
                  <a:srgbClr val="FFFFFF"/>
                </a:solidFill>
              </a:rPr>
              <a:t> 40 (roughly CKD stages 3a-4), patients who are not coded for CKD are twice as likely to die than patients who are coded for CKD</a:t>
            </a:r>
          </a:p>
        </p:txBody>
      </p:sp>
      <p:sp>
        <p:nvSpPr>
          <p:cNvPr id="19" name="TextBox 18"/>
          <p:cNvSpPr txBox="1"/>
          <p:nvPr/>
        </p:nvSpPr>
        <p:spPr>
          <a:xfrm>
            <a:off x="1343421" y="1867746"/>
            <a:ext cx="615553" cy="3250774"/>
          </a:xfrm>
          <a:prstGeom prst="rect">
            <a:avLst/>
          </a:prstGeom>
          <a:noFill/>
        </p:spPr>
        <p:txBody>
          <a:bodyPr vert="vert270" wrap="square" rtlCol="0">
            <a:spAutoFit/>
          </a:bodyPr>
          <a:lstStyle/>
          <a:p>
            <a:pPr algn="ctr"/>
            <a:r>
              <a:rPr lang="en-GB" sz="1400" dirty="0" smtClean="0">
                <a:solidFill>
                  <a:srgbClr val="595959"/>
                </a:solidFill>
              </a:rPr>
              <a:t>Relative </a:t>
            </a:r>
            <a:r>
              <a:rPr lang="en-GB" sz="1400" dirty="0">
                <a:solidFill>
                  <a:srgbClr val="595959"/>
                </a:solidFill>
              </a:rPr>
              <a:t>mortality risk comparing </a:t>
            </a:r>
            <a:endParaRPr lang="en-GB" sz="1400" dirty="0" smtClean="0">
              <a:solidFill>
                <a:srgbClr val="595959"/>
              </a:solidFill>
            </a:endParaRPr>
          </a:p>
          <a:p>
            <a:pPr algn="ctr"/>
            <a:r>
              <a:rPr lang="en-GB" sz="1400" dirty="0" err="1" smtClean="0">
                <a:solidFill>
                  <a:srgbClr val="595959"/>
                </a:solidFill>
              </a:rPr>
              <a:t>uncoded</a:t>
            </a:r>
            <a:r>
              <a:rPr lang="en-GB" sz="1400" dirty="0" smtClean="0">
                <a:solidFill>
                  <a:srgbClr val="595959"/>
                </a:solidFill>
              </a:rPr>
              <a:t> </a:t>
            </a:r>
            <a:r>
              <a:rPr lang="en-GB" sz="1400" dirty="0">
                <a:solidFill>
                  <a:srgbClr val="595959"/>
                </a:solidFill>
              </a:rPr>
              <a:t>to coded CKD cases</a:t>
            </a:r>
          </a:p>
        </p:txBody>
      </p:sp>
    </p:spTree>
    <p:extLst>
      <p:ext uri="{BB962C8B-B14F-4D97-AF65-F5344CB8AC3E}">
        <p14:creationId xmlns:p14="http://schemas.microsoft.com/office/powerpoint/2010/main" val="596187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rot="5400000">
            <a:off x="1083036" y="-770829"/>
            <a:ext cx="133331" cy="1618545"/>
          </a:xfrm>
          <a:prstGeom prst="rect">
            <a:avLst/>
          </a:prstGeom>
          <a:solidFill>
            <a:srgbClr val="025B9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8" name="TextBox 7"/>
          <p:cNvSpPr txBox="1"/>
          <p:nvPr/>
        </p:nvSpPr>
        <p:spPr>
          <a:xfrm>
            <a:off x="1533236" y="1232788"/>
            <a:ext cx="6077528" cy="584775"/>
          </a:xfrm>
          <a:prstGeom prst="rect">
            <a:avLst/>
          </a:prstGeom>
          <a:noFill/>
        </p:spPr>
        <p:txBody>
          <a:bodyPr wrap="square" rtlCol="0">
            <a:spAutoFit/>
          </a:bodyPr>
          <a:lstStyle/>
          <a:p>
            <a:pPr algn="ctr"/>
            <a:r>
              <a:rPr lang="en-GB" sz="1600" dirty="0" smtClean="0">
                <a:solidFill>
                  <a:srgbClr val="595959"/>
                </a:solidFill>
              </a:rPr>
              <a:t>Comparison </a:t>
            </a:r>
            <a:r>
              <a:rPr lang="en-GB" sz="1600" dirty="0">
                <a:solidFill>
                  <a:srgbClr val="595959"/>
                </a:solidFill>
              </a:rPr>
              <a:t>of death rates between </a:t>
            </a:r>
            <a:r>
              <a:rPr lang="en-GB" sz="1600" dirty="0" err="1">
                <a:solidFill>
                  <a:srgbClr val="595959"/>
                </a:solidFill>
              </a:rPr>
              <a:t>uncoded</a:t>
            </a:r>
            <a:r>
              <a:rPr lang="en-GB" sz="1600" dirty="0">
                <a:solidFill>
                  <a:srgbClr val="595959"/>
                </a:solidFill>
              </a:rPr>
              <a:t> and coded patients with biochemical CKD stages </a:t>
            </a:r>
            <a:r>
              <a:rPr lang="en-GB" sz="1600" dirty="0" smtClean="0">
                <a:solidFill>
                  <a:srgbClr val="595959"/>
                </a:solidFill>
              </a:rPr>
              <a:t>3-5</a:t>
            </a:r>
            <a:endParaRPr lang="en-GB" sz="1600" dirty="0">
              <a:solidFill>
                <a:srgbClr val="595959"/>
              </a:solidFill>
            </a:endParaRPr>
          </a:p>
        </p:txBody>
      </p:sp>
      <p:sp>
        <p:nvSpPr>
          <p:cNvPr id="10" name="Title 1"/>
          <p:cNvSpPr>
            <a:spLocks noGrp="1"/>
          </p:cNvSpPr>
          <p:nvPr>
            <p:ph type="title"/>
          </p:nvPr>
        </p:nvSpPr>
        <p:spPr>
          <a:xfrm>
            <a:off x="262040" y="163346"/>
            <a:ext cx="9144000" cy="711543"/>
          </a:xfrm>
        </p:spPr>
        <p:txBody>
          <a:bodyPr/>
          <a:lstStyle/>
          <a:p>
            <a:pPr algn="l"/>
            <a:r>
              <a:rPr lang="en-GB" sz="3600" b="1" dirty="0" smtClean="0">
                <a:solidFill>
                  <a:srgbClr val="0C6AA2"/>
                </a:solidFill>
              </a:rPr>
              <a:t>Findings</a:t>
            </a:r>
            <a:endParaRPr lang="en-GB" sz="3600" b="1" dirty="0">
              <a:solidFill>
                <a:srgbClr val="0C6AA2"/>
              </a:solidFill>
            </a:endParaRPr>
          </a:p>
        </p:txBody>
      </p:sp>
      <p:grpSp>
        <p:nvGrpSpPr>
          <p:cNvPr id="12" name="Group 11"/>
          <p:cNvGrpSpPr/>
          <p:nvPr/>
        </p:nvGrpSpPr>
        <p:grpSpPr>
          <a:xfrm>
            <a:off x="1839758" y="1753592"/>
            <a:ext cx="5763388" cy="3991425"/>
            <a:chOff x="854883" y="1764146"/>
            <a:chExt cx="5000972" cy="3552421"/>
          </a:xfrm>
        </p:grpSpPr>
        <p:pic>
          <p:nvPicPr>
            <p:cNvPr id="14" name="Picture 13"/>
            <p:cNvPicPr/>
            <p:nvPr/>
          </p:nvPicPr>
          <p:blipFill rotWithShape="1">
            <a:blip r:embed="rId2" cstate="screen">
              <a:extLst>
                <a:ext uri="{28A0092B-C50C-407E-A947-70E740481C1C}">
                  <a14:useLocalDpi xmlns:a14="http://schemas.microsoft.com/office/drawing/2010/main"/>
                </a:ext>
              </a:extLst>
            </a:blip>
            <a:srcRect r="16372"/>
            <a:stretch/>
          </p:blipFill>
          <p:spPr bwMode="auto">
            <a:xfrm>
              <a:off x="854883" y="1764146"/>
              <a:ext cx="5000972" cy="3552421"/>
            </a:xfrm>
            <a:prstGeom prst="rect">
              <a:avLst/>
            </a:prstGeom>
            <a:noFill/>
          </p:spPr>
        </p:pic>
        <p:sp>
          <p:nvSpPr>
            <p:cNvPr id="15" name="Rectangle 14"/>
            <p:cNvSpPr/>
            <p:nvPr/>
          </p:nvSpPr>
          <p:spPr>
            <a:xfrm>
              <a:off x="854883" y="1865745"/>
              <a:ext cx="271953" cy="32512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6" name="Rectangle 15"/>
          <p:cNvSpPr/>
          <p:nvPr/>
        </p:nvSpPr>
        <p:spPr>
          <a:xfrm>
            <a:off x="-1" y="5415439"/>
            <a:ext cx="9144001" cy="1442560"/>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263119" y="5808347"/>
            <a:ext cx="8455738" cy="646331"/>
          </a:xfrm>
          <a:prstGeom prst="rect">
            <a:avLst/>
          </a:prstGeom>
          <a:noFill/>
        </p:spPr>
        <p:txBody>
          <a:bodyPr wrap="square" rtlCol="0">
            <a:spAutoFit/>
          </a:bodyPr>
          <a:lstStyle/>
          <a:p>
            <a:pPr lvl="1"/>
            <a:r>
              <a:rPr lang="en-GB" dirty="0">
                <a:solidFill>
                  <a:schemeClr val="bg1"/>
                </a:solidFill>
              </a:rPr>
              <a:t>Data may be confounded by other reasons that lead to GPs not Read coding those with CKD.</a:t>
            </a:r>
          </a:p>
        </p:txBody>
      </p:sp>
      <p:sp>
        <p:nvSpPr>
          <p:cNvPr id="18" name="TextBox 17"/>
          <p:cNvSpPr txBox="1"/>
          <p:nvPr/>
        </p:nvSpPr>
        <p:spPr>
          <a:xfrm>
            <a:off x="1343421" y="1867746"/>
            <a:ext cx="615553" cy="3250774"/>
          </a:xfrm>
          <a:prstGeom prst="rect">
            <a:avLst/>
          </a:prstGeom>
          <a:noFill/>
        </p:spPr>
        <p:txBody>
          <a:bodyPr vert="vert270" wrap="square" rtlCol="0">
            <a:spAutoFit/>
          </a:bodyPr>
          <a:lstStyle/>
          <a:p>
            <a:pPr algn="ctr"/>
            <a:r>
              <a:rPr lang="en-GB" sz="1400" dirty="0" smtClean="0">
                <a:solidFill>
                  <a:srgbClr val="595959"/>
                </a:solidFill>
              </a:rPr>
              <a:t>Relative </a:t>
            </a:r>
            <a:r>
              <a:rPr lang="en-GB" sz="1400" dirty="0">
                <a:solidFill>
                  <a:srgbClr val="595959"/>
                </a:solidFill>
              </a:rPr>
              <a:t>mortality risk comparing </a:t>
            </a:r>
            <a:endParaRPr lang="en-GB" sz="1400" dirty="0" smtClean="0">
              <a:solidFill>
                <a:srgbClr val="595959"/>
              </a:solidFill>
            </a:endParaRPr>
          </a:p>
          <a:p>
            <a:pPr algn="ctr"/>
            <a:r>
              <a:rPr lang="en-GB" sz="1400" dirty="0" err="1" smtClean="0">
                <a:solidFill>
                  <a:srgbClr val="595959"/>
                </a:solidFill>
              </a:rPr>
              <a:t>uncoded</a:t>
            </a:r>
            <a:r>
              <a:rPr lang="en-GB" sz="1400" dirty="0" smtClean="0">
                <a:solidFill>
                  <a:srgbClr val="595959"/>
                </a:solidFill>
              </a:rPr>
              <a:t> </a:t>
            </a:r>
            <a:r>
              <a:rPr lang="en-GB" sz="1400" dirty="0">
                <a:solidFill>
                  <a:srgbClr val="595959"/>
                </a:solidFill>
              </a:rPr>
              <a:t>to coded CKD cases</a:t>
            </a:r>
          </a:p>
        </p:txBody>
      </p:sp>
    </p:spTree>
    <p:extLst>
      <p:ext uri="{BB962C8B-B14F-4D97-AF65-F5344CB8AC3E}">
        <p14:creationId xmlns:p14="http://schemas.microsoft.com/office/powerpoint/2010/main" val="204671403"/>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09221 CKD Ma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44666" y="358232"/>
            <a:ext cx="3035794" cy="5406069"/>
          </a:xfrm>
          <a:prstGeom prst="rect">
            <a:avLst/>
          </a:prstGeom>
        </p:spPr>
      </p:pic>
      <p:sp>
        <p:nvSpPr>
          <p:cNvPr id="4" name="Title 1"/>
          <p:cNvSpPr>
            <a:spLocks noGrp="1"/>
          </p:cNvSpPr>
          <p:nvPr>
            <p:ph type="title"/>
          </p:nvPr>
        </p:nvSpPr>
        <p:spPr>
          <a:xfrm>
            <a:off x="262040" y="163346"/>
            <a:ext cx="9144000" cy="711543"/>
          </a:xfrm>
        </p:spPr>
        <p:txBody>
          <a:bodyPr/>
          <a:lstStyle/>
          <a:p>
            <a:pPr algn="l"/>
            <a:r>
              <a:rPr lang="en-GB" sz="3600" b="1" dirty="0" smtClean="0">
                <a:solidFill>
                  <a:srgbClr val="0C6AA2"/>
                </a:solidFill>
              </a:rPr>
              <a:t>Recommendation 2</a:t>
            </a:r>
            <a:endParaRPr lang="en-GB" sz="3600" b="1" dirty="0">
              <a:solidFill>
                <a:srgbClr val="0C6AA2"/>
              </a:solidFill>
            </a:endParaRPr>
          </a:p>
        </p:txBody>
      </p:sp>
      <p:sp>
        <p:nvSpPr>
          <p:cNvPr id="5" name="Rectangle 4"/>
          <p:cNvSpPr/>
          <p:nvPr/>
        </p:nvSpPr>
        <p:spPr>
          <a:xfrm rot="5400000">
            <a:off x="2144999" y="-1832793"/>
            <a:ext cx="133331" cy="3742473"/>
          </a:xfrm>
          <a:prstGeom prst="rect">
            <a:avLst/>
          </a:prstGeom>
          <a:solidFill>
            <a:srgbClr val="025B9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6" name="Content Placeholder 11"/>
          <p:cNvSpPr>
            <a:spLocks noGrp="1"/>
          </p:cNvSpPr>
          <p:nvPr>
            <p:ph sz="half" idx="4294967295"/>
          </p:nvPr>
        </p:nvSpPr>
        <p:spPr>
          <a:xfrm>
            <a:off x="286326" y="1223518"/>
            <a:ext cx="6456219" cy="3271178"/>
          </a:xfrm>
          <a:prstGeom prst="rect">
            <a:avLst/>
          </a:prstGeom>
        </p:spPr>
        <p:txBody>
          <a:bodyPr/>
          <a:lstStyle/>
          <a:p>
            <a:pPr marL="0" indent="0">
              <a:buNone/>
            </a:pPr>
            <a:r>
              <a:rPr lang="en-GB" sz="2400" dirty="0" smtClean="0">
                <a:solidFill>
                  <a:srgbClr val="0C6AA2"/>
                </a:solidFill>
              </a:rPr>
              <a:t>GPs </a:t>
            </a:r>
            <a:r>
              <a:rPr lang="en-GB" sz="2400" dirty="0">
                <a:solidFill>
                  <a:srgbClr val="0C6AA2"/>
                </a:solidFill>
              </a:rPr>
              <a:t>should review their practice to improve the coding of people with CKD</a:t>
            </a:r>
            <a:r>
              <a:rPr lang="en-GB" sz="2400" dirty="0" smtClean="0">
                <a:solidFill>
                  <a:srgbClr val="0C6AA2"/>
                </a:solidFill>
              </a:rPr>
              <a:t>.</a:t>
            </a:r>
          </a:p>
          <a:p>
            <a:pPr marL="0" indent="0">
              <a:buNone/>
            </a:pPr>
            <a:endParaRPr lang="en-GB" sz="2400" dirty="0">
              <a:solidFill>
                <a:srgbClr val="0C6AA2"/>
              </a:solidFill>
            </a:endParaRPr>
          </a:p>
          <a:p>
            <a:pPr marL="0" indent="0">
              <a:buNone/>
            </a:pPr>
            <a:r>
              <a:rPr lang="en-GB" sz="2400" dirty="0">
                <a:solidFill>
                  <a:srgbClr val="0C6AA2"/>
                </a:solidFill>
              </a:rPr>
              <a:t>Read-coding of those with CKD enables automated identification of these patients in practice records allowing regular follow-up and care. Coding of people with CKD is a proxy for better clinical scrutiny and management.</a:t>
            </a:r>
          </a:p>
          <a:p>
            <a:pPr lvl="1">
              <a:buClr>
                <a:srgbClr val="0A5DAC"/>
              </a:buClr>
              <a:buFont typeface="Arial"/>
              <a:buChar char="•"/>
            </a:pPr>
            <a:endParaRPr lang="en-GB" sz="1600" dirty="0">
              <a:solidFill>
                <a:srgbClr val="595959"/>
              </a:solidFill>
            </a:endParaRPr>
          </a:p>
        </p:txBody>
      </p:sp>
      <p:sp>
        <p:nvSpPr>
          <p:cNvPr id="8" name="Rectangle 7"/>
          <p:cNvSpPr/>
          <p:nvPr/>
        </p:nvSpPr>
        <p:spPr>
          <a:xfrm rot="5400000">
            <a:off x="4526788" y="1237512"/>
            <a:ext cx="90421" cy="9144001"/>
          </a:xfrm>
          <a:prstGeom prst="rect">
            <a:avLst/>
          </a:prstGeom>
          <a:solidFill>
            <a:srgbClr val="025B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Tree>
    <p:extLst>
      <p:ext uri="{BB962C8B-B14F-4D97-AF65-F5344CB8AC3E}">
        <p14:creationId xmlns:p14="http://schemas.microsoft.com/office/powerpoint/2010/main" val="1495115810"/>
      </p:ext>
    </p:extLst>
  </p:cSld>
  <p:clrMapOvr>
    <a:masterClrMapping/>
  </p:clrMapOvr>
  <mc:AlternateContent xmlns:mc="http://schemas.openxmlformats.org/markup-compatibility/2006" xmlns:p14="http://schemas.microsoft.com/office/powerpoint/2010/main">
    <mc:Choice Requires="p14">
      <p:transition spd="slow" p14:dur="2000" advClick="0" advTm="5652"/>
    </mc:Choice>
    <mc:Fallback xmlns="">
      <p:transition spd="slow" advClick="0" advTm="565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09221 CKD Ma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44666" y="358232"/>
            <a:ext cx="3035794" cy="5406069"/>
          </a:xfrm>
          <a:prstGeom prst="rect">
            <a:avLst/>
          </a:prstGeom>
        </p:spPr>
      </p:pic>
      <p:sp>
        <p:nvSpPr>
          <p:cNvPr id="4" name="Title 1"/>
          <p:cNvSpPr>
            <a:spLocks noGrp="1"/>
          </p:cNvSpPr>
          <p:nvPr>
            <p:ph type="title"/>
          </p:nvPr>
        </p:nvSpPr>
        <p:spPr>
          <a:xfrm>
            <a:off x="262040" y="163346"/>
            <a:ext cx="9144000" cy="711543"/>
          </a:xfrm>
        </p:spPr>
        <p:txBody>
          <a:bodyPr/>
          <a:lstStyle/>
          <a:p>
            <a:pPr algn="l"/>
            <a:r>
              <a:rPr lang="en-GB" sz="3600" b="1" dirty="0" smtClean="0">
                <a:solidFill>
                  <a:srgbClr val="0C6AA2"/>
                </a:solidFill>
              </a:rPr>
              <a:t>Recommendation 2</a:t>
            </a:r>
            <a:endParaRPr lang="en-GB" sz="3600" b="1" dirty="0">
              <a:solidFill>
                <a:srgbClr val="0C6AA2"/>
              </a:solidFill>
            </a:endParaRPr>
          </a:p>
        </p:txBody>
      </p:sp>
      <p:sp>
        <p:nvSpPr>
          <p:cNvPr id="5" name="Rectangle 4"/>
          <p:cNvSpPr/>
          <p:nvPr/>
        </p:nvSpPr>
        <p:spPr>
          <a:xfrm rot="5400000">
            <a:off x="2144999" y="-1832793"/>
            <a:ext cx="133331" cy="3742473"/>
          </a:xfrm>
          <a:prstGeom prst="rect">
            <a:avLst/>
          </a:prstGeom>
          <a:solidFill>
            <a:srgbClr val="025B9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6" name="Content Placeholder 11"/>
          <p:cNvSpPr>
            <a:spLocks noGrp="1"/>
          </p:cNvSpPr>
          <p:nvPr>
            <p:ph sz="half" idx="4294967295"/>
          </p:nvPr>
        </p:nvSpPr>
        <p:spPr>
          <a:xfrm>
            <a:off x="286326" y="1223518"/>
            <a:ext cx="6456219" cy="3271178"/>
          </a:xfrm>
          <a:prstGeom prst="rect">
            <a:avLst/>
          </a:prstGeom>
        </p:spPr>
        <p:txBody>
          <a:bodyPr/>
          <a:lstStyle/>
          <a:p>
            <a:pPr marL="0" indent="0">
              <a:buNone/>
            </a:pPr>
            <a:r>
              <a:rPr lang="en-GB" sz="2400" dirty="0" smtClean="0">
                <a:solidFill>
                  <a:srgbClr val="0C6AA2"/>
                </a:solidFill>
              </a:rPr>
              <a:t>GPs </a:t>
            </a:r>
            <a:r>
              <a:rPr lang="en-GB" sz="2400" dirty="0">
                <a:solidFill>
                  <a:srgbClr val="0C6AA2"/>
                </a:solidFill>
              </a:rPr>
              <a:t>should review their practice to improve the coding of people with CKD</a:t>
            </a:r>
            <a:r>
              <a:rPr lang="en-GB" sz="2400" dirty="0" smtClean="0">
                <a:solidFill>
                  <a:srgbClr val="0C6AA2"/>
                </a:solidFill>
              </a:rPr>
              <a:t>.</a:t>
            </a:r>
          </a:p>
          <a:p>
            <a:pPr marL="0" indent="0">
              <a:buNone/>
            </a:pPr>
            <a:endParaRPr lang="en-GB" sz="2400" dirty="0">
              <a:solidFill>
                <a:srgbClr val="0C6AA2"/>
              </a:solidFill>
            </a:endParaRPr>
          </a:p>
          <a:p>
            <a:pPr marL="0" indent="0">
              <a:buNone/>
            </a:pPr>
            <a:r>
              <a:rPr lang="en-GB" sz="2400" dirty="0">
                <a:solidFill>
                  <a:srgbClr val="0C6AA2"/>
                </a:solidFill>
              </a:rPr>
              <a:t>Read-coding of those with CKD enables automated identification of these patients in practice records allowing regular follow-up and care. Coding of people with CKD is a proxy for better clinical scrutiny and management.</a:t>
            </a:r>
          </a:p>
          <a:p>
            <a:pPr lvl="1">
              <a:buClr>
                <a:srgbClr val="0A5DAC"/>
              </a:buClr>
              <a:buFont typeface="Arial"/>
              <a:buChar char="•"/>
            </a:pPr>
            <a:endParaRPr lang="en-GB" sz="1600" dirty="0">
              <a:solidFill>
                <a:srgbClr val="595959"/>
              </a:solidFill>
            </a:endParaRPr>
          </a:p>
        </p:txBody>
      </p:sp>
      <p:sp>
        <p:nvSpPr>
          <p:cNvPr id="8" name="Rectangle 7"/>
          <p:cNvSpPr/>
          <p:nvPr/>
        </p:nvSpPr>
        <p:spPr>
          <a:xfrm rot="5400000">
            <a:off x="4526788" y="1237512"/>
            <a:ext cx="90421" cy="9144001"/>
          </a:xfrm>
          <a:prstGeom prst="rect">
            <a:avLst/>
          </a:prstGeom>
          <a:solidFill>
            <a:srgbClr val="025B9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9" name="Rectangle 8"/>
          <p:cNvSpPr/>
          <p:nvPr/>
        </p:nvSpPr>
        <p:spPr>
          <a:xfrm>
            <a:off x="-1" y="5415439"/>
            <a:ext cx="9144001" cy="1442560"/>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220897" y="5640281"/>
            <a:ext cx="7820774" cy="923330"/>
          </a:xfrm>
          <a:prstGeom prst="rect">
            <a:avLst/>
          </a:prstGeom>
          <a:noFill/>
        </p:spPr>
        <p:txBody>
          <a:bodyPr wrap="square" rtlCol="0">
            <a:spAutoFit/>
          </a:bodyPr>
          <a:lstStyle/>
          <a:p>
            <a:pPr lvl="0"/>
            <a:r>
              <a:rPr lang="en-GB" dirty="0">
                <a:solidFill>
                  <a:srgbClr val="FFFFFF"/>
                </a:solidFill>
              </a:rPr>
              <a:t>The linked GP hospital data in this audit provides preliminary evidence that people with </a:t>
            </a:r>
            <a:r>
              <a:rPr lang="en-GB" dirty="0" err="1">
                <a:solidFill>
                  <a:srgbClr val="FFFFFF"/>
                </a:solidFill>
              </a:rPr>
              <a:t>uncoded</a:t>
            </a:r>
            <a:r>
              <a:rPr lang="en-GB" dirty="0">
                <a:solidFill>
                  <a:srgbClr val="FFFFFF"/>
                </a:solidFill>
              </a:rPr>
              <a:t> CKD have higher rates of unplanned admission, as well as higher rates of all-cause mortality. </a:t>
            </a:r>
          </a:p>
        </p:txBody>
      </p:sp>
    </p:spTree>
    <p:extLst>
      <p:ext uri="{BB962C8B-B14F-4D97-AF65-F5344CB8AC3E}">
        <p14:creationId xmlns:p14="http://schemas.microsoft.com/office/powerpoint/2010/main" val="1253820954"/>
      </p:ext>
    </p:extLst>
  </p:cSld>
  <p:clrMapOvr>
    <a:masterClrMapping/>
  </p:clrMapOvr>
  <mc:AlternateContent xmlns:mc="http://schemas.openxmlformats.org/markup-compatibility/2006" xmlns:p14="http://schemas.microsoft.com/office/powerpoint/2010/main">
    <mc:Choice Requires="p14">
      <p:transition spd="slow" p14:dur="2000" advClick="0" advTm="5652"/>
    </mc:Choice>
    <mc:Fallback xmlns="">
      <p:transition spd="slow" advClick="0" advTm="5652"/>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09221 CKD Ma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44666" y="358232"/>
            <a:ext cx="3035794" cy="5406069"/>
          </a:xfrm>
          <a:prstGeom prst="rect">
            <a:avLst/>
          </a:prstGeom>
        </p:spPr>
      </p:pic>
      <p:sp>
        <p:nvSpPr>
          <p:cNvPr id="4" name="Title 1"/>
          <p:cNvSpPr>
            <a:spLocks noGrp="1"/>
          </p:cNvSpPr>
          <p:nvPr>
            <p:ph type="title"/>
          </p:nvPr>
        </p:nvSpPr>
        <p:spPr>
          <a:xfrm>
            <a:off x="262040" y="163346"/>
            <a:ext cx="9144000" cy="711543"/>
          </a:xfrm>
        </p:spPr>
        <p:txBody>
          <a:bodyPr/>
          <a:lstStyle/>
          <a:p>
            <a:pPr algn="l"/>
            <a:r>
              <a:rPr lang="en-GB" sz="3600" b="1" dirty="0" smtClean="0">
                <a:solidFill>
                  <a:srgbClr val="0C6AA2"/>
                </a:solidFill>
              </a:rPr>
              <a:t>Recommendation 2</a:t>
            </a:r>
            <a:endParaRPr lang="en-GB" sz="3600" b="1" dirty="0">
              <a:solidFill>
                <a:srgbClr val="0C6AA2"/>
              </a:solidFill>
            </a:endParaRPr>
          </a:p>
        </p:txBody>
      </p:sp>
      <p:sp>
        <p:nvSpPr>
          <p:cNvPr id="5" name="Rectangle 4"/>
          <p:cNvSpPr/>
          <p:nvPr/>
        </p:nvSpPr>
        <p:spPr>
          <a:xfrm rot="5400000">
            <a:off x="2144999" y="-1832793"/>
            <a:ext cx="133331" cy="3742473"/>
          </a:xfrm>
          <a:prstGeom prst="rect">
            <a:avLst/>
          </a:prstGeom>
          <a:solidFill>
            <a:srgbClr val="025B9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6" name="Content Placeholder 11"/>
          <p:cNvSpPr>
            <a:spLocks noGrp="1"/>
          </p:cNvSpPr>
          <p:nvPr>
            <p:ph sz="half" idx="4294967295"/>
          </p:nvPr>
        </p:nvSpPr>
        <p:spPr>
          <a:xfrm>
            <a:off x="286326" y="1223518"/>
            <a:ext cx="6456219" cy="3271178"/>
          </a:xfrm>
          <a:prstGeom prst="rect">
            <a:avLst/>
          </a:prstGeom>
        </p:spPr>
        <p:txBody>
          <a:bodyPr/>
          <a:lstStyle/>
          <a:p>
            <a:pPr marL="0" indent="0">
              <a:buNone/>
            </a:pPr>
            <a:r>
              <a:rPr lang="en-GB" sz="2400" dirty="0" smtClean="0">
                <a:solidFill>
                  <a:srgbClr val="0C6AA2"/>
                </a:solidFill>
              </a:rPr>
              <a:t>GPs </a:t>
            </a:r>
            <a:r>
              <a:rPr lang="en-GB" sz="2400" dirty="0">
                <a:solidFill>
                  <a:srgbClr val="0C6AA2"/>
                </a:solidFill>
              </a:rPr>
              <a:t>should review their practice to improve the coding of people with CKD</a:t>
            </a:r>
            <a:r>
              <a:rPr lang="en-GB" sz="2400" dirty="0" smtClean="0">
                <a:solidFill>
                  <a:srgbClr val="0C6AA2"/>
                </a:solidFill>
              </a:rPr>
              <a:t>.</a:t>
            </a:r>
          </a:p>
          <a:p>
            <a:pPr marL="0" indent="0">
              <a:buNone/>
            </a:pPr>
            <a:endParaRPr lang="en-GB" sz="2400" dirty="0">
              <a:solidFill>
                <a:srgbClr val="0C6AA2"/>
              </a:solidFill>
            </a:endParaRPr>
          </a:p>
          <a:p>
            <a:pPr marL="0" indent="0">
              <a:buNone/>
            </a:pPr>
            <a:r>
              <a:rPr lang="en-GB" sz="2400" dirty="0">
                <a:solidFill>
                  <a:srgbClr val="0C6AA2"/>
                </a:solidFill>
              </a:rPr>
              <a:t>Read-coding of those with CKD enables automated identification of these patients in practice records allowing regular follow-up and care. Coding of people with CKD is a proxy for better clinical scrutiny and management.</a:t>
            </a:r>
          </a:p>
          <a:p>
            <a:pPr lvl="1">
              <a:buClr>
                <a:srgbClr val="0A5DAC"/>
              </a:buClr>
              <a:buFont typeface="Arial"/>
              <a:buChar char="•"/>
            </a:pPr>
            <a:endParaRPr lang="en-GB" sz="1600" dirty="0">
              <a:solidFill>
                <a:srgbClr val="595959"/>
              </a:solidFill>
            </a:endParaRPr>
          </a:p>
        </p:txBody>
      </p:sp>
      <p:sp>
        <p:nvSpPr>
          <p:cNvPr id="8" name="Rectangle 7"/>
          <p:cNvSpPr/>
          <p:nvPr/>
        </p:nvSpPr>
        <p:spPr>
          <a:xfrm rot="5400000">
            <a:off x="4526788" y="1237512"/>
            <a:ext cx="90421" cy="9144001"/>
          </a:xfrm>
          <a:prstGeom prst="rect">
            <a:avLst/>
          </a:prstGeom>
          <a:solidFill>
            <a:srgbClr val="025B9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9" name="Rectangle 8"/>
          <p:cNvSpPr/>
          <p:nvPr/>
        </p:nvSpPr>
        <p:spPr>
          <a:xfrm>
            <a:off x="-1" y="5415439"/>
            <a:ext cx="9144001" cy="1442560"/>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260926" y="5714977"/>
            <a:ext cx="9386782" cy="646331"/>
          </a:xfrm>
          <a:prstGeom prst="rect">
            <a:avLst/>
          </a:prstGeom>
          <a:noFill/>
        </p:spPr>
        <p:txBody>
          <a:bodyPr wrap="square" rtlCol="0">
            <a:spAutoFit/>
          </a:bodyPr>
          <a:lstStyle/>
          <a:p>
            <a:pPr lvl="1"/>
            <a:r>
              <a:rPr lang="en-GB" dirty="0" smtClean="0">
                <a:solidFill>
                  <a:srgbClr val="FFFFFF"/>
                </a:solidFill>
              </a:rPr>
              <a:t> </a:t>
            </a:r>
            <a:r>
              <a:rPr lang="en-GB" dirty="0">
                <a:solidFill>
                  <a:srgbClr val="FFFFFF"/>
                </a:solidFill>
              </a:rPr>
              <a:t>And suggests that coding may be associated with increased clinical scrutiny of patients who often have a range of other comorbidities. </a:t>
            </a:r>
          </a:p>
        </p:txBody>
      </p:sp>
    </p:spTree>
    <p:extLst>
      <p:ext uri="{BB962C8B-B14F-4D97-AF65-F5344CB8AC3E}">
        <p14:creationId xmlns:p14="http://schemas.microsoft.com/office/powerpoint/2010/main" val="2271529389"/>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09221 CKD Ma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44666" y="358232"/>
            <a:ext cx="3035794" cy="5406069"/>
          </a:xfrm>
          <a:prstGeom prst="rect">
            <a:avLst/>
          </a:prstGeom>
        </p:spPr>
      </p:pic>
      <p:sp>
        <p:nvSpPr>
          <p:cNvPr id="4" name="Title 1"/>
          <p:cNvSpPr>
            <a:spLocks noGrp="1"/>
          </p:cNvSpPr>
          <p:nvPr>
            <p:ph type="title"/>
          </p:nvPr>
        </p:nvSpPr>
        <p:spPr>
          <a:xfrm>
            <a:off x="262040" y="163346"/>
            <a:ext cx="9144000" cy="711543"/>
          </a:xfrm>
        </p:spPr>
        <p:txBody>
          <a:bodyPr/>
          <a:lstStyle/>
          <a:p>
            <a:pPr algn="l"/>
            <a:r>
              <a:rPr lang="en-GB" sz="3600" b="1" dirty="0" smtClean="0">
                <a:solidFill>
                  <a:srgbClr val="0C6AA2"/>
                </a:solidFill>
              </a:rPr>
              <a:t>Recommendation 2</a:t>
            </a:r>
            <a:endParaRPr lang="en-GB" sz="3600" b="1" dirty="0">
              <a:solidFill>
                <a:srgbClr val="0C6AA2"/>
              </a:solidFill>
            </a:endParaRPr>
          </a:p>
        </p:txBody>
      </p:sp>
      <p:sp>
        <p:nvSpPr>
          <p:cNvPr id="5" name="Rectangle 4"/>
          <p:cNvSpPr/>
          <p:nvPr/>
        </p:nvSpPr>
        <p:spPr>
          <a:xfrm rot="5400000">
            <a:off x="2144999" y="-1832793"/>
            <a:ext cx="133331" cy="3742473"/>
          </a:xfrm>
          <a:prstGeom prst="rect">
            <a:avLst/>
          </a:prstGeom>
          <a:solidFill>
            <a:srgbClr val="025B9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6" name="Content Placeholder 11"/>
          <p:cNvSpPr>
            <a:spLocks noGrp="1"/>
          </p:cNvSpPr>
          <p:nvPr>
            <p:ph sz="half" idx="4294967295"/>
          </p:nvPr>
        </p:nvSpPr>
        <p:spPr>
          <a:xfrm>
            <a:off x="286326" y="1223518"/>
            <a:ext cx="6456219" cy="3271178"/>
          </a:xfrm>
          <a:prstGeom prst="rect">
            <a:avLst/>
          </a:prstGeom>
        </p:spPr>
        <p:txBody>
          <a:bodyPr/>
          <a:lstStyle/>
          <a:p>
            <a:pPr marL="0" indent="0">
              <a:buNone/>
            </a:pPr>
            <a:r>
              <a:rPr lang="en-GB" sz="2400" dirty="0" smtClean="0">
                <a:solidFill>
                  <a:srgbClr val="0C6AA2"/>
                </a:solidFill>
              </a:rPr>
              <a:t>GPs </a:t>
            </a:r>
            <a:r>
              <a:rPr lang="en-GB" sz="2400" dirty="0">
                <a:solidFill>
                  <a:srgbClr val="0C6AA2"/>
                </a:solidFill>
              </a:rPr>
              <a:t>should review their practice to improve the coding of people with CKD</a:t>
            </a:r>
            <a:r>
              <a:rPr lang="en-GB" sz="2400" dirty="0" smtClean="0">
                <a:solidFill>
                  <a:srgbClr val="0C6AA2"/>
                </a:solidFill>
              </a:rPr>
              <a:t>.</a:t>
            </a:r>
          </a:p>
          <a:p>
            <a:pPr marL="0" indent="0">
              <a:buNone/>
            </a:pPr>
            <a:endParaRPr lang="en-GB" sz="2400" dirty="0">
              <a:solidFill>
                <a:srgbClr val="0C6AA2"/>
              </a:solidFill>
            </a:endParaRPr>
          </a:p>
          <a:p>
            <a:pPr marL="0" indent="0">
              <a:buNone/>
            </a:pPr>
            <a:r>
              <a:rPr lang="en-GB" sz="2400" dirty="0">
                <a:solidFill>
                  <a:srgbClr val="0C6AA2"/>
                </a:solidFill>
              </a:rPr>
              <a:t>Read-coding of those with CKD enables automated identification of these patients in practice records allowing regular follow-up and care. Coding of people with CKD is a proxy for better clinical scrutiny and management.</a:t>
            </a:r>
          </a:p>
          <a:p>
            <a:pPr lvl="1">
              <a:buClr>
                <a:srgbClr val="0A5DAC"/>
              </a:buClr>
              <a:buFont typeface="Arial"/>
              <a:buChar char="•"/>
            </a:pPr>
            <a:endParaRPr lang="en-GB" sz="1600" dirty="0">
              <a:solidFill>
                <a:srgbClr val="595959"/>
              </a:solidFill>
            </a:endParaRPr>
          </a:p>
        </p:txBody>
      </p:sp>
      <p:sp>
        <p:nvSpPr>
          <p:cNvPr id="8" name="Rectangle 7"/>
          <p:cNvSpPr/>
          <p:nvPr/>
        </p:nvSpPr>
        <p:spPr>
          <a:xfrm rot="5400000">
            <a:off x="4526788" y="1237512"/>
            <a:ext cx="90421" cy="9144001"/>
          </a:xfrm>
          <a:prstGeom prst="rect">
            <a:avLst/>
          </a:prstGeom>
          <a:solidFill>
            <a:srgbClr val="025B9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9" name="Rectangle 8"/>
          <p:cNvSpPr/>
          <p:nvPr/>
        </p:nvSpPr>
        <p:spPr>
          <a:xfrm>
            <a:off x="-1" y="5415439"/>
            <a:ext cx="9144001" cy="1442560"/>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254016" y="5714977"/>
            <a:ext cx="9144000" cy="646331"/>
          </a:xfrm>
          <a:prstGeom prst="rect">
            <a:avLst/>
          </a:prstGeom>
          <a:noFill/>
        </p:spPr>
        <p:txBody>
          <a:bodyPr wrap="square" rtlCol="0">
            <a:spAutoFit/>
          </a:bodyPr>
          <a:lstStyle/>
          <a:p>
            <a:pPr lvl="1"/>
            <a:r>
              <a:rPr lang="en-GB" dirty="0">
                <a:solidFill>
                  <a:srgbClr val="FFFFFF"/>
                </a:solidFill>
              </a:rPr>
              <a:t>There is good evidence that coding is associated with improved performances in CKD management activity such as</a:t>
            </a:r>
          </a:p>
        </p:txBody>
      </p:sp>
    </p:spTree>
    <p:extLst>
      <p:ext uri="{BB962C8B-B14F-4D97-AF65-F5344CB8AC3E}">
        <p14:creationId xmlns:p14="http://schemas.microsoft.com/office/powerpoint/2010/main" val="2257613520"/>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CKD Report - Google Fusion Tables CMYK copy.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4741333" cy="6858000"/>
          </a:xfrm>
          <a:prstGeom prst="rect">
            <a:avLst/>
          </a:prstGeom>
        </p:spPr>
      </p:pic>
      <p:sp>
        <p:nvSpPr>
          <p:cNvPr id="12" name="TextBox 11"/>
          <p:cNvSpPr txBox="1"/>
          <p:nvPr/>
        </p:nvSpPr>
        <p:spPr>
          <a:xfrm>
            <a:off x="346390" y="320824"/>
            <a:ext cx="3689388" cy="461665"/>
          </a:xfrm>
          <a:prstGeom prst="rect">
            <a:avLst/>
          </a:prstGeom>
          <a:noFill/>
        </p:spPr>
        <p:txBody>
          <a:bodyPr wrap="square" rtlCol="0">
            <a:spAutoFit/>
          </a:bodyPr>
          <a:lstStyle/>
          <a:p>
            <a:r>
              <a:rPr lang="en-GB" sz="1200" dirty="0">
                <a:solidFill>
                  <a:srgbClr val="0A5DAC"/>
                </a:solidFill>
              </a:rPr>
              <a:t>Map of coverage of NCKDA within practices using </a:t>
            </a:r>
            <a:r>
              <a:rPr lang="en-GB" sz="1200" dirty="0" err="1">
                <a:solidFill>
                  <a:srgbClr val="0A5DAC"/>
                </a:solidFill>
              </a:rPr>
              <a:t>Informatic</a:t>
            </a:r>
            <a:r>
              <a:rPr lang="en-GB" sz="1200" dirty="0">
                <a:solidFill>
                  <a:srgbClr val="0A5DAC"/>
                </a:solidFill>
              </a:rPr>
              <a:t> Audit Plus software</a:t>
            </a:r>
          </a:p>
        </p:txBody>
      </p:sp>
      <p:sp>
        <p:nvSpPr>
          <p:cNvPr id="13" name="TextBox 12"/>
          <p:cNvSpPr txBox="1"/>
          <p:nvPr/>
        </p:nvSpPr>
        <p:spPr>
          <a:xfrm>
            <a:off x="10635392" y="-590073"/>
            <a:ext cx="184666" cy="369332"/>
          </a:xfrm>
          <a:prstGeom prst="rect">
            <a:avLst/>
          </a:prstGeom>
          <a:noFill/>
        </p:spPr>
        <p:txBody>
          <a:bodyPr wrap="none" rtlCol="0">
            <a:spAutoFit/>
          </a:bodyPr>
          <a:lstStyle/>
          <a:p>
            <a:endParaRPr lang="en-US" dirty="0"/>
          </a:p>
        </p:txBody>
      </p:sp>
      <p:sp>
        <p:nvSpPr>
          <p:cNvPr id="14" name="Content Placeholder 11"/>
          <p:cNvSpPr>
            <a:spLocks noGrp="1"/>
          </p:cNvSpPr>
          <p:nvPr>
            <p:ph sz="half" idx="4294967295"/>
          </p:nvPr>
        </p:nvSpPr>
        <p:spPr>
          <a:xfrm>
            <a:off x="5146240" y="1103446"/>
            <a:ext cx="3703699" cy="1843549"/>
          </a:xfrm>
          <a:prstGeom prst="rect">
            <a:avLst/>
          </a:prstGeom>
        </p:spPr>
        <p:txBody>
          <a:bodyPr/>
          <a:lstStyle/>
          <a:p>
            <a:pPr marL="0" indent="0">
              <a:buNone/>
            </a:pPr>
            <a:r>
              <a:rPr lang="en-GB" sz="2400" dirty="0">
                <a:solidFill>
                  <a:srgbClr val="0C6AA2"/>
                </a:solidFill>
              </a:rPr>
              <a:t>Aims</a:t>
            </a:r>
            <a:r>
              <a:rPr lang="en-GB" sz="2400" dirty="0" smtClean="0">
                <a:solidFill>
                  <a:srgbClr val="0C6AA2"/>
                </a:solidFill>
              </a:rPr>
              <a:t>: </a:t>
            </a:r>
            <a:r>
              <a:rPr lang="en-GB" dirty="0" smtClean="0">
                <a:solidFill>
                  <a:srgbClr val="0A5DAC"/>
                </a:solidFill>
              </a:rPr>
              <a:t/>
            </a:r>
            <a:br>
              <a:rPr lang="en-GB" dirty="0" smtClean="0">
                <a:solidFill>
                  <a:srgbClr val="0A5DAC"/>
                </a:solidFill>
              </a:rPr>
            </a:br>
            <a:r>
              <a:rPr lang="en-GB" sz="800" dirty="0" smtClean="0">
                <a:solidFill>
                  <a:srgbClr val="0A5DAC"/>
                </a:solidFill>
              </a:rPr>
              <a:t> </a:t>
            </a:r>
            <a:endParaRPr lang="en-GB" dirty="0">
              <a:solidFill>
                <a:srgbClr val="0A5DAC"/>
              </a:solidFill>
            </a:endParaRPr>
          </a:p>
          <a:p>
            <a:pPr lvl="1">
              <a:buClr>
                <a:srgbClr val="0A5DAC"/>
              </a:buClr>
              <a:buFont typeface="Arial"/>
              <a:buChar char="•"/>
            </a:pPr>
            <a:r>
              <a:rPr lang="en-GB" sz="1800" dirty="0">
                <a:solidFill>
                  <a:schemeClr val="tx1">
                    <a:lumMod val="65000"/>
                    <a:lumOff val="35000"/>
                  </a:schemeClr>
                </a:solidFill>
              </a:rPr>
              <a:t>To review identification and management of CKD in primary </a:t>
            </a:r>
            <a:r>
              <a:rPr lang="en-GB" sz="1800" dirty="0" smtClean="0">
                <a:solidFill>
                  <a:schemeClr val="tx1">
                    <a:lumMod val="65000"/>
                    <a:lumOff val="35000"/>
                  </a:schemeClr>
                </a:solidFill>
              </a:rPr>
              <a:t>care</a:t>
            </a:r>
          </a:p>
          <a:p>
            <a:pPr marL="457200" lvl="1" indent="0">
              <a:buClr>
                <a:srgbClr val="0A5DAC"/>
              </a:buClr>
              <a:buNone/>
            </a:pPr>
            <a:endParaRPr lang="en-GB" sz="800" dirty="0">
              <a:solidFill>
                <a:srgbClr val="595959"/>
              </a:solidFill>
            </a:endParaRPr>
          </a:p>
          <a:p>
            <a:pPr lvl="1">
              <a:buClr>
                <a:srgbClr val="0A5DAC"/>
              </a:buClr>
              <a:buFont typeface="Arial"/>
              <a:buChar char="•"/>
            </a:pPr>
            <a:r>
              <a:rPr lang="en-GB" sz="1800" dirty="0">
                <a:solidFill>
                  <a:srgbClr val="595959"/>
                </a:solidFill>
              </a:rPr>
              <a:t>To describe patient outcomes </a:t>
            </a:r>
          </a:p>
        </p:txBody>
      </p:sp>
      <p:sp>
        <p:nvSpPr>
          <p:cNvPr id="15" name="Content Placeholder 11"/>
          <p:cNvSpPr>
            <a:spLocks noGrp="1"/>
          </p:cNvSpPr>
          <p:nvPr>
            <p:ph sz="half" idx="4294967295"/>
          </p:nvPr>
        </p:nvSpPr>
        <p:spPr>
          <a:xfrm>
            <a:off x="5146240" y="3399601"/>
            <a:ext cx="3900070" cy="1843549"/>
          </a:xfrm>
          <a:prstGeom prst="rect">
            <a:avLst/>
          </a:prstGeom>
        </p:spPr>
        <p:txBody>
          <a:bodyPr/>
          <a:lstStyle/>
          <a:p>
            <a:pPr marL="0" indent="0">
              <a:buNone/>
            </a:pPr>
            <a:r>
              <a:rPr lang="en-GB" sz="2400" dirty="0">
                <a:solidFill>
                  <a:srgbClr val="0C6AA2"/>
                </a:solidFill>
              </a:rPr>
              <a:t>Measures</a:t>
            </a:r>
            <a:r>
              <a:rPr lang="en-GB" sz="2400" dirty="0" smtClean="0">
                <a:solidFill>
                  <a:srgbClr val="0C6AA2"/>
                </a:solidFill>
              </a:rPr>
              <a:t>:</a:t>
            </a:r>
          </a:p>
          <a:p>
            <a:pPr marL="0" indent="0">
              <a:buNone/>
            </a:pPr>
            <a:r>
              <a:rPr lang="en-GB" sz="800" dirty="0">
                <a:solidFill>
                  <a:srgbClr val="0A5DAC"/>
                </a:solidFill>
              </a:rPr>
              <a:t> </a:t>
            </a:r>
          </a:p>
          <a:p>
            <a:pPr lvl="1">
              <a:buClr>
                <a:srgbClr val="0A5DAC"/>
              </a:buClr>
              <a:buFont typeface="Arial"/>
              <a:buChar char="•"/>
            </a:pPr>
            <a:r>
              <a:rPr lang="en-GB" sz="1800" dirty="0">
                <a:solidFill>
                  <a:srgbClr val="595959"/>
                </a:solidFill>
              </a:rPr>
              <a:t>Performance against NICE quality standards</a:t>
            </a:r>
          </a:p>
          <a:p>
            <a:pPr marL="457200" lvl="1" indent="0">
              <a:buClr>
                <a:srgbClr val="0A5DAC"/>
              </a:buClr>
              <a:buNone/>
            </a:pPr>
            <a:endParaRPr lang="en-GB" sz="800" dirty="0">
              <a:solidFill>
                <a:srgbClr val="595959"/>
              </a:solidFill>
            </a:endParaRPr>
          </a:p>
          <a:p>
            <a:pPr lvl="1">
              <a:buClr>
                <a:srgbClr val="0A5DAC"/>
              </a:buClr>
              <a:buFont typeface="Arial"/>
              <a:buChar char="•"/>
            </a:pPr>
            <a:r>
              <a:rPr lang="en-GB" sz="1800" dirty="0">
                <a:solidFill>
                  <a:srgbClr val="595959"/>
                </a:solidFill>
              </a:rPr>
              <a:t>Variation</a:t>
            </a:r>
          </a:p>
        </p:txBody>
      </p:sp>
      <p:grpSp>
        <p:nvGrpSpPr>
          <p:cNvPr id="2" name="Group 1"/>
          <p:cNvGrpSpPr/>
          <p:nvPr/>
        </p:nvGrpSpPr>
        <p:grpSpPr>
          <a:xfrm>
            <a:off x="445167" y="961424"/>
            <a:ext cx="3360025" cy="369332"/>
            <a:chOff x="445167" y="961424"/>
            <a:chExt cx="3360025" cy="369332"/>
          </a:xfrm>
        </p:grpSpPr>
        <p:sp>
          <p:nvSpPr>
            <p:cNvPr id="8" name="Rectangle 7"/>
            <p:cNvSpPr/>
            <p:nvPr/>
          </p:nvSpPr>
          <p:spPr>
            <a:xfrm>
              <a:off x="445167" y="1073150"/>
              <a:ext cx="206688" cy="206688"/>
            </a:xfrm>
            <a:prstGeom prst="rect">
              <a:avLst/>
            </a:prstGeom>
            <a:solidFill>
              <a:srgbClr val="5FB53F"/>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8" name="TextBox 17"/>
            <p:cNvSpPr txBox="1"/>
            <p:nvPr/>
          </p:nvSpPr>
          <p:spPr>
            <a:xfrm>
              <a:off x="746892" y="961424"/>
              <a:ext cx="3058300" cy="369332"/>
            </a:xfrm>
            <a:prstGeom prst="rect">
              <a:avLst/>
            </a:prstGeom>
            <a:noFill/>
          </p:spPr>
          <p:txBody>
            <a:bodyPr wrap="square" rtlCol="0">
              <a:spAutoFit/>
            </a:bodyPr>
            <a:lstStyle/>
            <a:p>
              <a:r>
                <a:rPr lang="en-US" dirty="0" smtClean="0">
                  <a:solidFill>
                    <a:schemeClr val="bg1"/>
                  </a:solidFill>
                </a:rPr>
                <a:t>&gt;75% of possible</a:t>
              </a:r>
              <a:endParaRPr lang="en-US" dirty="0">
                <a:solidFill>
                  <a:schemeClr val="bg1"/>
                </a:solidFill>
              </a:endParaRPr>
            </a:p>
          </p:txBody>
        </p:sp>
      </p:grpSp>
      <p:grpSp>
        <p:nvGrpSpPr>
          <p:cNvPr id="3" name="Group 2"/>
          <p:cNvGrpSpPr/>
          <p:nvPr/>
        </p:nvGrpSpPr>
        <p:grpSpPr>
          <a:xfrm>
            <a:off x="445167" y="1311824"/>
            <a:ext cx="3360025" cy="369332"/>
            <a:chOff x="445167" y="1311824"/>
            <a:chExt cx="3360025" cy="369332"/>
          </a:xfrm>
        </p:grpSpPr>
        <p:sp>
          <p:nvSpPr>
            <p:cNvPr id="7" name="Rectangle 6"/>
            <p:cNvSpPr/>
            <p:nvPr/>
          </p:nvSpPr>
          <p:spPr>
            <a:xfrm>
              <a:off x="445167" y="1409700"/>
              <a:ext cx="206688" cy="206688"/>
            </a:xfrm>
            <a:prstGeom prst="rect">
              <a:avLst/>
            </a:prstGeom>
            <a:solidFill>
              <a:srgbClr val="F4EB24"/>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19" name="TextBox 18"/>
            <p:cNvSpPr txBox="1"/>
            <p:nvPr/>
          </p:nvSpPr>
          <p:spPr>
            <a:xfrm>
              <a:off x="746892" y="1311824"/>
              <a:ext cx="3058300" cy="369332"/>
            </a:xfrm>
            <a:prstGeom prst="rect">
              <a:avLst/>
            </a:prstGeom>
            <a:noFill/>
          </p:spPr>
          <p:txBody>
            <a:bodyPr wrap="square" rtlCol="0">
              <a:spAutoFit/>
            </a:bodyPr>
            <a:lstStyle/>
            <a:p>
              <a:r>
                <a:rPr lang="en-US" dirty="0" smtClean="0">
                  <a:solidFill>
                    <a:schemeClr val="bg1"/>
                  </a:solidFill>
                </a:rPr>
                <a:t>50 – 75%</a:t>
              </a:r>
              <a:endParaRPr lang="en-US" dirty="0">
                <a:solidFill>
                  <a:schemeClr val="bg1"/>
                </a:solidFill>
              </a:endParaRPr>
            </a:p>
          </p:txBody>
        </p:sp>
      </p:grpSp>
      <p:grpSp>
        <p:nvGrpSpPr>
          <p:cNvPr id="4" name="Group 3"/>
          <p:cNvGrpSpPr/>
          <p:nvPr/>
        </p:nvGrpSpPr>
        <p:grpSpPr>
          <a:xfrm>
            <a:off x="445167" y="1652067"/>
            <a:ext cx="3360025" cy="369332"/>
            <a:chOff x="445167" y="1652067"/>
            <a:chExt cx="3360025" cy="369332"/>
          </a:xfrm>
        </p:grpSpPr>
        <p:sp>
          <p:nvSpPr>
            <p:cNvPr id="9" name="Rectangle 8"/>
            <p:cNvSpPr/>
            <p:nvPr/>
          </p:nvSpPr>
          <p:spPr>
            <a:xfrm>
              <a:off x="445167" y="1746250"/>
              <a:ext cx="206688" cy="206688"/>
            </a:xfrm>
            <a:prstGeom prst="rect">
              <a:avLst/>
            </a:prstGeom>
            <a:solidFill>
              <a:srgbClr val="F18928"/>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extBox 19"/>
            <p:cNvSpPr txBox="1"/>
            <p:nvPr/>
          </p:nvSpPr>
          <p:spPr>
            <a:xfrm>
              <a:off x="746892" y="1652067"/>
              <a:ext cx="3058300" cy="369332"/>
            </a:xfrm>
            <a:prstGeom prst="rect">
              <a:avLst/>
            </a:prstGeom>
            <a:noFill/>
          </p:spPr>
          <p:txBody>
            <a:bodyPr wrap="square" rtlCol="0">
              <a:spAutoFit/>
            </a:bodyPr>
            <a:lstStyle/>
            <a:p>
              <a:r>
                <a:rPr lang="en-US" dirty="0" smtClean="0">
                  <a:solidFill>
                    <a:schemeClr val="bg1"/>
                  </a:solidFill>
                </a:rPr>
                <a:t>25 – 50%</a:t>
              </a:r>
              <a:endParaRPr lang="en-US" dirty="0">
                <a:solidFill>
                  <a:schemeClr val="bg1"/>
                </a:solidFill>
              </a:endParaRPr>
            </a:p>
          </p:txBody>
        </p:sp>
      </p:grpSp>
      <p:grpSp>
        <p:nvGrpSpPr>
          <p:cNvPr id="6" name="Group 5"/>
          <p:cNvGrpSpPr/>
          <p:nvPr/>
        </p:nvGrpSpPr>
        <p:grpSpPr>
          <a:xfrm>
            <a:off x="445167" y="1983670"/>
            <a:ext cx="3360025" cy="369332"/>
            <a:chOff x="445167" y="1983670"/>
            <a:chExt cx="3360025" cy="369332"/>
          </a:xfrm>
        </p:grpSpPr>
        <p:sp>
          <p:nvSpPr>
            <p:cNvPr id="10" name="Rectangle 9"/>
            <p:cNvSpPr/>
            <p:nvPr/>
          </p:nvSpPr>
          <p:spPr>
            <a:xfrm>
              <a:off x="445167" y="2082800"/>
              <a:ext cx="206688" cy="206688"/>
            </a:xfrm>
            <a:prstGeom prst="rect">
              <a:avLst/>
            </a:prstGeom>
            <a:solidFill>
              <a:srgbClr val="E51D2B"/>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extBox 20"/>
            <p:cNvSpPr txBox="1"/>
            <p:nvPr/>
          </p:nvSpPr>
          <p:spPr>
            <a:xfrm>
              <a:off x="746892" y="1983670"/>
              <a:ext cx="3058300" cy="369332"/>
            </a:xfrm>
            <a:prstGeom prst="rect">
              <a:avLst/>
            </a:prstGeom>
            <a:noFill/>
          </p:spPr>
          <p:txBody>
            <a:bodyPr wrap="square" rtlCol="0">
              <a:spAutoFit/>
            </a:bodyPr>
            <a:lstStyle/>
            <a:p>
              <a:r>
                <a:rPr lang="en-US" dirty="0" smtClean="0">
                  <a:solidFill>
                    <a:schemeClr val="bg1"/>
                  </a:solidFill>
                </a:rPr>
                <a:t>&lt;25 %</a:t>
              </a:r>
              <a:endParaRPr lang="en-US" dirty="0">
                <a:solidFill>
                  <a:schemeClr val="bg1"/>
                </a:solidFill>
              </a:endParaRPr>
            </a:p>
          </p:txBody>
        </p:sp>
      </p:grpSp>
      <p:grpSp>
        <p:nvGrpSpPr>
          <p:cNvPr id="16" name="Group 15"/>
          <p:cNvGrpSpPr/>
          <p:nvPr/>
        </p:nvGrpSpPr>
        <p:grpSpPr>
          <a:xfrm>
            <a:off x="445167" y="2324780"/>
            <a:ext cx="3360025" cy="369332"/>
            <a:chOff x="445167" y="2324780"/>
            <a:chExt cx="3360025" cy="369332"/>
          </a:xfrm>
        </p:grpSpPr>
        <p:sp>
          <p:nvSpPr>
            <p:cNvPr id="11" name="Rectangle 10"/>
            <p:cNvSpPr/>
            <p:nvPr/>
          </p:nvSpPr>
          <p:spPr>
            <a:xfrm>
              <a:off x="445167" y="2419350"/>
              <a:ext cx="206688" cy="206688"/>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TextBox 21"/>
            <p:cNvSpPr txBox="1"/>
            <p:nvPr/>
          </p:nvSpPr>
          <p:spPr>
            <a:xfrm>
              <a:off x="746892" y="2324780"/>
              <a:ext cx="3058300" cy="369332"/>
            </a:xfrm>
            <a:prstGeom prst="rect">
              <a:avLst/>
            </a:prstGeom>
            <a:noFill/>
          </p:spPr>
          <p:txBody>
            <a:bodyPr wrap="square" rtlCol="0">
              <a:spAutoFit/>
            </a:bodyPr>
            <a:lstStyle/>
            <a:p>
              <a:r>
                <a:rPr lang="en-US" dirty="0" smtClean="0">
                  <a:solidFill>
                    <a:schemeClr val="bg1"/>
                  </a:solidFill>
                </a:rPr>
                <a:t>No possible participants</a:t>
              </a:r>
              <a:endParaRPr lang="en-US" dirty="0">
                <a:solidFill>
                  <a:schemeClr val="bg1"/>
                </a:solidFill>
              </a:endParaRPr>
            </a:p>
          </p:txBody>
        </p:sp>
      </p:grpSp>
      <p:sp>
        <p:nvSpPr>
          <p:cNvPr id="25" name="Title 1"/>
          <p:cNvSpPr>
            <a:spLocks noGrp="1"/>
          </p:cNvSpPr>
          <p:nvPr>
            <p:ph type="title"/>
          </p:nvPr>
        </p:nvSpPr>
        <p:spPr>
          <a:xfrm>
            <a:off x="5146240" y="58703"/>
            <a:ext cx="9144000" cy="711543"/>
          </a:xfrm>
          <a:noFill/>
        </p:spPr>
        <p:txBody>
          <a:bodyPr/>
          <a:lstStyle/>
          <a:p>
            <a:pPr algn="l"/>
            <a:r>
              <a:rPr lang="en-GB" sz="3600" b="1" dirty="0" smtClean="0">
                <a:solidFill>
                  <a:srgbClr val="0C6AA2"/>
                </a:solidFill>
              </a:rPr>
              <a:t>Aims </a:t>
            </a:r>
            <a:endParaRPr lang="en-GB" sz="3600" b="1" dirty="0">
              <a:solidFill>
                <a:srgbClr val="0C6AA2"/>
              </a:solidFill>
            </a:endParaRPr>
          </a:p>
        </p:txBody>
      </p:sp>
      <p:sp>
        <p:nvSpPr>
          <p:cNvPr id="26" name="Rectangle 25"/>
          <p:cNvSpPr/>
          <p:nvPr/>
        </p:nvSpPr>
        <p:spPr>
          <a:xfrm rot="5400000">
            <a:off x="5648334" y="-460373"/>
            <a:ext cx="133331" cy="984249"/>
          </a:xfrm>
          <a:prstGeom prst="rect">
            <a:avLst/>
          </a:prstGeom>
          <a:solidFill>
            <a:srgbClr val="025B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8" name="Rectangle 27"/>
          <p:cNvSpPr/>
          <p:nvPr/>
        </p:nvSpPr>
        <p:spPr>
          <a:xfrm>
            <a:off x="-1" y="5846613"/>
            <a:ext cx="9144001" cy="1011387"/>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254002" y="5988943"/>
            <a:ext cx="8944206" cy="923330"/>
          </a:xfrm>
          <a:prstGeom prst="rect">
            <a:avLst/>
          </a:prstGeom>
          <a:noFill/>
        </p:spPr>
        <p:txBody>
          <a:bodyPr wrap="square" rtlCol="0">
            <a:spAutoFit/>
          </a:bodyPr>
          <a:lstStyle/>
          <a:p>
            <a:pPr lvl="1" defTabSz="914400">
              <a:defRPr/>
            </a:pPr>
            <a:r>
              <a:rPr lang="en-GB" dirty="0">
                <a:solidFill>
                  <a:srgbClr val="FFFFFF"/>
                </a:solidFill>
              </a:rPr>
              <a:t>The second part of the report has a focus on the outcomes for people with CKD, including all referrals from GPs to nephrologists, hospital admissions, and rates of death</a:t>
            </a:r>
          </a:p>
          <a:p>
            <a:endParaRPr lang="en-US" dirty="0"/>
          </a:p>
        </p:txBody>
      </p:sp>
    </p:spTree>
    <p:custDataLst>
      <p:tags r:id="rId1"/>
    </p:custDataLst>
    <p:extLst>
      <p:ext uri="{BB962C8B-B14F-4D97-AF65-F5344CB8AC3E}">
        <p14:creationId xmlns:p14="http://schemas.microsoft.com/office/powerpoint/2010/main" val="2622971264"/>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09221 CKD Ma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44666" y="358232"/>
            <a:ext cx="3035794" cy="5406069"/>
          </a:xfrm>
          <a:prstGeom prst="rect">
            <a:avLst/>
          </a:prstGeom>
        </p:spPr>
      </p:pic>
      <p:sp>
        <p:nvSpPr>
          <p:cNvPr id="4" name="Title 1"/>
          <p:cNvSpPr>
            <a:spLocks noGrp="1"/>
          </p:cNvSpPr>
          <p:nvPr>
            <p:ph type="title"/>
          </p:nvPr>
        </p:nvSpPr>
        <p:spPr>
          <a:xfrm>
            <a:off x="262040" y="163346"/>
            <a:ext cx="9144000" cy="711543"/>
          </a:xfrm>
        </p:spPr>
        <p:txBody>
          <a:bodyPr/>
          <a:lstStyle/>
          <a:p>
            <a:pPr algn="l"/>
            <a:r>
              <a:rPr lang="en-GB" sz="3600" b="1" dirty="0" smtClean="0">
                <a:solidFill>
                  <a:srgbClr val="0C6AA2"/>
                </a:solidFill>
              </a:rPr>
              <a:t>Recommendation 2</a:t>
            </a:r>
            <a:endParaRPr lang="en-GB" sz="3600" b="1" dirty="0">
              <a:solidFill>
                <a:srgbClr val="0C6AA2"/>
              </a:solidFill>
            </a:endParaRPr>
          </a:p>
        </p:txBody>
      </p:sp>
      <p:sp>
        <p:nvSpPr>
          <p:cNvPr id="5" name="Rectangle 4"/>
          <p:cNvSpPr/>
          <p:nvPr/>
        </p:nvSpPr>
        <p:spPr>
          <a:xfrm rot="5400000">
            <a:off x="2144999" y="-1832793"/>
            <a:ext cx="133331" cy="3742473"/>
          </a:xfrm>
          <a:prstGeom prst="rect">
            <a:avLst/>
          </a:prstGeom>
          <a:solidFill>
            <a:srgbClr val="025B9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6" name="Content Placeholder 11"/>
          <p:cNvSpPr>
            <a:spLocks noGrp="1"/>
          </p:cNvSpPr>
          <p:nvPr>
            <p:ph sz="half" idx="4294967295"/>
          </p:nvPr>
        </p:nvSpPr>
        <p:spPr>
          <a:xfrm>
            <a:off x="286326" y="1223518"/>
            <a:ext cx="6456219" cy="3271178"/>
          </a:xfrm>
          <a:prstGeom prst="rect">
            <a:avLst/>
          </a:prstGeom>
        </p:spPr>
        <p:txBody>
          <a:bodyPr/>
          <a:lstStyle/>
          <a:p>
            <a:pPr marL="0" indent="0">
              <a:buNone/>
            </a:pPr>
            <a:r>
              <a:rPr lang="en-GB" sz="2400" dirty="0" smtClean="0">
                <a:solidFill>
                  <a:srgbClr val="0C6AA2"/>
                </a:solidFill>
              </a:rPr>
              <a:t>GPs </a:t>
            </a:r>
            <a:r>
              <a:rPr lang="en-GB" sz="2400" dirty="0">
                <a:solidFill>
                  <a:srgbClr val="0C6AA2"/>
                </a:solidFill>
              </a:rPr>
              <a:t>should review their practice to improve the coding of people with CKD</a:t>
            </a:r>
            <a:r>
              <a:rPr lang="en-GB" sz="2400" dirty="0" smtClean="0">
                <a:solidFill>
                  <a:srgbClr val="0C6AA2"/>
                </a:solidFill>
              </a:rPr>
              <a:t>.</a:t>
            </a:r>
          </a:p>
          <a:p>
            <a:pPr marL="0" indent="0">
              <a:buNone/>
            </a:pPr>
            <a:endParaRPr lang="en-GB" sz="2400" dirty="0">
              <a:solidFill>
                <a:srgbClr val="0C6AA2"/>
              </a:solidFill>
            </a:endParaRPr>
          </a:p>
          <a:p>
            <a:pPr marL="0" indent="0">
              <a:buNone/>
            </a:pPr>
            <a:r>
              <a:rPr lang="en-GB" sz="2400" dirty="0">
                <a:solidFill>
                  <a:srgbClr val="0C6AA2"/>
                </a:solidFill>
              </a:rPr>
              <a:t>Read-coding of those with CKD enables automated identification of these patients in practice records allowing regular follow-up and care. Coding of people with CKD is a proxy for better clinical scrutiny and management.</a:t>
            </a:r>
          </a:p>
          <a:p>
            <a:pPr lvl="1">
              <a:buClr>
                <a:srgbClr val="0A5DAC"/>
              </a:buClr>
              <a:buFont typeface="Arial"/>
              <a:buChar char="•"/>
            </a:pPr>
            <a:endParaRPr lang="en-GB" sz="1600" dirty="0">
              <a:solidFill>
                <a:srgbClr val="595959"/>
              </a:solidFill>
            </a:endParaRPr>
          </a:p>
        </p:txBody>
      </p:sp>
      <p:sp>
        <p:nvSpPr>
          <p:cNvPr id="8" name="Rectangle 7"/>
          <p:cNvSpPr/>
          <p:nvPr/>
        </p:nvSpPr>
        <p:spPr>
          <a:xfrm rot="5400000">
            <a:off x="4526788" y="1237512"/>
            <a:ext cx="90421" cy="9144001"/>
          </a:xfrm>
          <a:prstGeom prst="rect">
            <a:avLst/>
          </a:prstGeom>
          <a:solidFill>
            <a:srgbClr val="025B9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9" name="Rectangle 8"/>
          <p:cNvSpPr/>
          <p:nvPr/>
        </p:nvSpPr>
        <p:spPr>
          <a:xfrm>
            <a:off x="-1" y="5415439"/>
            <a:ext cx="9144001" cy="1442560"/>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714526" y="5658955"/>
            <a:ext cx="9386782" cy="923330"/>
          </a:xfrm>
          <a:prstGeom prst="rect">
            <a:avLst/>
          </a:prstGeom>
          <a:noFill/>
        </p:spPr>
        <p:txBody>
          <a:bodyPr wrap="square" rtlCol="0">
            <a:spAutoFit/>
          </a:bodyPr>
          <a:lstStyle/>
          <a:p>
            <a:pPr marL="1085850" lvl="2" indent="-171450">
              <a:buFontTx/>
              <a:buChar char="-"/>
            </a:pPr>
            <a:r>
              <a:rPr lang="en-GB" dirty="0">
                <a:solidFill>
                  <a:srgbClr val="FFFFFF"/>
                </a:solidFill>
              </a:rPr>
              <a:t>Reducing blood pressure</a:t>
            </a:r>
          </a:p>
          <a:p>
            <a:pPr marL="1085850" lvl="2" indent="-171450">
              <a:buFontTx/>
              <a:buChar char="-"/>
            </a:pPr>
            <a:r>
              <a:rPr lang="en-GB" dirty="0">
                <a:solidFill>
                  <a:srgbClr val="FFFFFF"/>
                </a:solidFill>
              </a:rPr>
              <a:t>Offering statins for cardiovascular disease protection</a:t>
            </a:r>
          </a:p>
          <a:p>
            <a:pPr marL="1085850" lvl="2" indent="-171450">
              <a:buFontTx/>
              <a:buChar char="-"/>
            </a:pPr>
            <a:r>
              <a:rPr lang="en-GB" dirty="0">
                <a:solidFill>
                  <a:srgbClr val="FFFFFF"/>
                </a:solidFill>
              </a:rPr>
              <a:t>Urinary testing for albumin/</a:t>
            </a:r>
            <a:r>
              <a:rPr lang="en-GB" dirty="0" err="1">
                <a:solidFill>
                  <a:srgbClr val="FFFFFF"/>
                </a:solidFill>
              </a:rPr>
              <a:t>creatinine</a:t>
            </a:r>
            <a:r>
              <a:rPr lang="en-GB" dirty="0">
                <a:solidFill>
                  <a:srgbClr val="FFFFFF"/>
                </a:solidFill>
              </a:rPr>
              <a:t> ratio</a:t>
            </a:r>
          </a:p>
        </p:txBody>
      </p:sp>
    </p:spTree>
    <p:extLst>
      <p:ext uri="{BB962C8B-B14F-4D97-AF65-F5344CB8AC3E}">
        <p14:creationId xmlns:p14="http://schemas.microsoft.com/office/powerpoint/2010/main" val="1127433313"/>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09221 CKD Ma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44666" y="358232"/>
            <a:ext cx="3035794" cy="5406069"/>
          </a:xfrm>
          <a:prstGeom prst="rect">
            <a:avLst/>
          </a:prstGeom>
        </p:spPr>
      </p:pic>
      <p:sp>
        <p:nvSpPr>
          <p:cNvPr id="4" name="Title 1"/>
          <p:cNvSpPr>
            <a:spLocks noGrp="1"/>
          </p:cNvSpPr>
          <p:nvPr>
            <p:ph type="title"/>
          </p:nvPr>
        </p:nvSpPr>
        <p:spPr>
          <a:xfrm>
            <a:off x="262040" y="163346"/>
            <a:ext cx="9144000" cy="711543"/>
          </a:xfrm>
        </p:spPr>
        <p:txBody>
          <a:bodyPr/>
          <a:lstStyle/>
          <a:p>
            <a:pPr algn="l"/>
            <a:r>
              <a:rPr lang="en-GB" sz="3600" b="1" dirty="0" smtClean="0">
                <a:solidFill>
                  <a:srgbClr val="0C6AA2"/>
                </a:solidFill>
              </a:rPr>
              <a:t>Recommendation 2</a:t>
            </a:r>
            <a:endParaRPr lang="en-GB" sz="3600" b="1" dirty="0">
              <a:solidFill>
                <a:srgbClr val="0C6AA2"/>
              </a:solidFill>
            </a:endParaRPr>
          </a:p>
        </p:txBody>
      </p:sp>
      <p:sp>
        <p:nvSpPr>
          <p:cNvPr id="5" name="Rectangle 4"/>
          <p:cNvSpPr/>
          <p:nvPr/>
        </p:nvSpPr>
        <p:spPr>
          <a:xfrm rot="5400000">
            <a:off x="2144999" y="-1832793"/>
            <a:ext cx="133331" cy="3742473"/>
          </a:xfrm>
          <a:prstGeom prst="rect">
            <a:avLst/>
          </a:prstGeom>
          <a:solidFill>
            <a:srgbClr val="025B9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6" name="Content Placeholder 11"/>
          <p:cNvSpPr>
            <a:spLocks noGrp="1"/>
          </p:cNvSpPr>
          <p:nvPr>
            <p:ph sz="half" idx="4294967295"/>
          </p:nvPr>
        </p:nvSpPr>
        <p:spPr>
          <a:xfrm>
            <a:off x="286326" y="1223518"/>
            <a:ext cx="6456219" cy="3271178"/>
          </a:xfrm>
          <a:prstGeom prst="rect">
            <a:avLst/>
          </a:prstGeom>
        </p:spPr>
        <p:txBody>
          <a:bodyPr/>
          <a:lstStyle/>
          <a:p>
            <a:pPr marL="0" indent="0">
              <a:buNone/>
            </a:pPr>
            <a:r>
              <a:rPr lang="en-GB" sz="2400" dirty="0" smtClean="0">
                <a:solidFill>
                  <a:srgbClr val="0C6AA2"/>
                </a:solidFill>
              </a:rPr>
              <a:t>GPs </a:t>
            </a:r>
            <a:r>
              <a:rPr lang="en-GB" sz="2400" dirty="0">
                <a:solidFill>
                  <a:srgbClr val="0C6AA2"/>
                </a:solidFill>
              </a:rPr>
              <a:t>should review their practice to improve the coding of people with CKD</a:t>
            </a:r>
            <a:r>
              <a:rPr lang="en-GB" sz="2400" dirty="0" smtClean="0">
                <a:solidFill>
                  <a:srgbClr val="0C6AA2"/>
                </a:solidFill>
              </a:rPr>
              <a:t>.</a:t>
            </a:r>
          </a:p>
          <a:p>
            <a:pPr marL="0" indent="0">
              <a:buNone/>
            </a:pPr>
            <a:endParaRPr lang="en-GB" sz="2400" dirty="0">
              <a:solidFill>
                <a:srgbClr val="0C6AA2"/>
              </a:solidFill>
            </a:endParaRPr>
          </a:p>
          <a:p>
            <a:pPr marL="0" indent="0">
              <a:buNone/>
            </a:pPr>
            <a:r>
              <a:rPr lang="en-GB" sz="2400" dirty="0">
                <a:solidFill>
                  <a:srgbClr val="0C6AA2"/>
                </a:solidFill>
              </a:rPr>
              <a:t>Read-coding of those with CKD enables automated identification of these patients in practice records allowing regular follow-up and care. Coding of people with CKD is a proxy for better clinical scrutiny and management.</a:t>
            </a:r>
          </a:p>
          <a:p>
            <a:pPr lvl="1">
              <a:buClr>
                <a:srgbClr val="0A5DAC"/>
              </a:buClr>
              <a:buFont typeface="Arial"/>
              <a:buChar char="•"/>
            </a:pPr>
            <a:endParaRPr lang="en-GB" sz="1600" dirty="0">
              <a:solidFill>
                <a:srgbClr val="595959"/>
              </a:solidFill>
            </a:endParaRPr>
          </a:p>
        </p:txBody>
      </p:sp>
      <p:sp>
        <p:nvSpPr>
          <p:cNvPr id="8" name="Rectangle 7"/>
          <p:cNvSpPr/>
          <p:nvPr/>
        </p:nvSpPr>
        <p:spPr>
          <a:xfrm rot="5400000">
            <a:off x="4526788" y="1237512"/>
            <a:ext cx="90421" cy="9144001"/>
          </a:xfrm>
          <a:prstGeom prst="rect">
            <a:avLst/>
          </a:prstGeom>
          <a:solidFill>
            <a:srgbClr val="025B9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9" name="Rectangle 8"/>
          <p:cNvSpPr/>
          <p:nvPr/>
        </p:nvSpPr>
        <p:spPr>
          <a:xfrm>
            <a:off x="-1" y="5415439"/>
            <a:ext cx="9144001" cy="1442560"/>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243594" y="5640281"/>
            <a:ext cx="8030469" cy="1200329"/>
          </a:xfrm>
          <a:prstGeom prst="rect">
            <a:avLst/>
          </a:prstGeom>
          <a:noFill/>
        </p:spPr>
        <p:txBody>
          <a:bodyPr wrap="square" rtlCol="0">
            <a:spAutoFit/>
          </a:bodyPr>
          <a:lstStyle/>
          <a:p>
            <a:pPr lvl="1" defTabSz="914400">
              <a:defRPr/>
            </a:pPr>
            <a:r>
              <a:rPr lang="en-GB" dirty="0" smtClean="0">
                <a:solidFill>
                  <a:srgbClr val="FFFFFF"/>
                </a:solidFill>
              </a:rPr>
              <a:t>We </a:t>
            </a:r>
            <a:r>
              <a:rPr lang="en-GB" dirty="0">
                <a:solidFill>
                  <a:srgbClr val="FFFFFF"/>
                </a:solidFill>
              </a:rPr>
              <a:t>recommend that GPs should review the practices in place to identify patients who have evidence of CKD stages 3-5 in order to improve the coding and associated regular review of these patients. </a:t>
            </a:r>
          </a:p>
          <a:p>
            <a:pPr lvl="1" defTabSz="914400">
              <a:defRPr/>
            </a:pPr>
            <a:endParaRPr lang="en-GB" dirty="0">
              <a:solidFill>
                <a:srgbClr val="FFFFFF"/>
              </a:solidFill>
            </a:endParaRPr>
          </a:p>
        </p:txBody>
      </p:sp>
    </p:spTree>
    <p:extLst>
      <p:ext uri="{BB962C8B-B14F-4D97-AF65-F5344CB8AC3E}">
        <p14:creationId xmlns:p14="http://schemas.microsoft.com/office/powerpoint/2010/main" val="624326408"/>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62040" y="163346"/>
            <a:ext cx="2942978" cy="711543"/>
          </a:xfrm>
        </p:spPr>
        <p:txBody>
          <a:bodyPr/>
          <a:lstStyle/>
          <a:p>
            <a:pPr algn="l"/>
            <a:r>
              <a:rPr lang="en-GB" sz="3600" b="1" dirty="0" smtClean="0">
                <a:solidFill>
                  <a:srgbClr val="0C6AA2"/>
                </a:solidFill>
              </a:rPr>
              <a:t>Findings</a:t>
            </a:r>
            <a:endParaRPr lang="en-GB" sz="3600" b="1" dirty="0">
              <a:solidFill>
                <a:srgbClr val="0C6AA2"/>
              </a:solidFill>
            </a:endParaRPr>
          </a:p>
        </p:txBody>
      </p:sp>
      <p:sp>
        <p:nvSpPr>
          <p:cNvPr id="19" name="Rectangle 18"/>
          <p:cNvSpPr/>
          <p:nvPr/>
        </p:nvSpPr>
        <p:spPr>
          <a:xfrm rot="5400000">
            <a:off x="1083036" y="-770829"/>
            <a:ext cx="133331" cy="1618545"/>
          </a:xfrm>
          <a:prstGeom prst="rect">
            <a:avLst/>
          </a:prstGeom>
          <a:solidFill>
            <a:srgbClr val="025B9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1" name="Text Placeholder 12"/>
          <p:cNvSpPr txBox="1">
            <a:spLocks/>
          </p:cNvSpPr>
          <p:nvPr/>
        </p:nvSpPr>
        <p:spPr>
          <a:xfrm>
            <a:off x="258618" y="1274633"/>
            <a:ext cx="8275782" cy="3509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600" dirty="0">
                <a:solidFill>
                  <a:srgbClr val="595959"/>
                </a:solidFill>
              </a:rPr>
              <a:t>Proportion of patients with different risk factors for CKD who </a:t>
            </a:r>
            <a:r>
              <a:rPr lang="en-GB" sz="1600" b="1" dirty="0">
                <a:solidFill>
                  <a:srgbClr val="0C6AA2"/>
                </a:solidFill>
              </a:rPr>
              <a:t>have had blood and urine tests</a:t>
            </a:r>
          </a:p>
        </p:txBody>
      </p:sp>
      <p:pic>
        <p:nvPicPr>
          <p:cNvPr id="22" name="Picture 2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09617" y="1751019"/>
            <a:ext cx="4341154" cy="4040181"/>
          </a:xfrm>
          <a:prstGeom prst="rect">
            <a:avLst/>
          </a:prstGeom>
        </p:spPr>
      </p:pic>
      <p:sp>
        <p:nvSpPr>
          <p:cNvPr id="23" name="Rectangle 22"/>
          <p:cNvSpPr/>
          <p:nvPr/>
        </p:nvSpPr>
        <p:spPr>
          <a:xfrm>
            <a:off x="2364509" y="5814745"/>
            <a:ext cx="5703747" cy="200055"/>
          </a:xfrm>
          <a:prstGeom prst="rect">
            <a:avLst/>
          </a:prstGeom>
        </p:spPr>
        <p:txBody>
          <a:bodyPr wrap="square">
            <a:spAutoFit/>
          </a:bodyPr>
          <a:lstStyle/>
          <a:p>
            <a:r>
              <a:rPr lang="en-GB" sz="700" dirty="0">
                <a:solidFill>
                  <a:srgbClr val="595959"/>
                </a:solidFill>
              </a:rPr>
              <a:t>Nitsch D, Caplin B, Hull S, Wheeler D. National Chronic Kidney Disease Audit - National Report (Part 1). 2017</a:t>
            </a:r>
            <a:endParaRPr lang="en-GB" sz="300" dirty="0">
              <a:solidFill>
                <a:srgbClr val="595959"/>
              </a:solidFill>
            </a:endParaRPr>
          </a:p>
        </p:txBody>
      </p:sp>
      <p:sp>
        <p:nvSpPr>
          <p:cNvPr id="7" name="Rectangle 6"/>
          <p:cNvSpPr/>
          <p:nvPr/>
        </p:nvSpPr>
        <p:spPr>
          <a:xfrm>
            <a:off x="-1" y="5415439"/>
            <a:ext cx="9144001" cy="1442560"/>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176970" y="5645228"/>
            <a:ext cx="8803571" cy="1200329"/>
          </a:xfrm>
          <a:prstGeom prst="rect">
            <a:avLst/>
          </a:prstGeom>
          <a:noFill/>
        </p:spPr>
        <p:txBody>
          <a:bodyPr wrap="square" rtlCol="0">
            <a:spAutoFit/>
          </a:bodyPr>
          <a:lstStyle/>
          <a:p>
            <a:r>
              <a:rPr lang="en-GB" dirty="0" smtClean="0">
                <a:solidFill>
                  <a:srgbClr val="FFFFFF"/>
                </a:solidFill>
              </a:rPr>
              <a:t>Testing </a:t>
            </a:r>
            <a:r>
              <a:rPr lang="en-GB" dirty="0">
                <a:solidFill>
                  <a:srgbClr val="FFFFFF"/>
                </a:solidFill>
              </a:rPr>
              <a:t>for CKD:</a:t>
            </a:r>
          </a:p>
          <a:p>
            <a:r>
              <a:rPr lang="en-GB" dirty="0">
                <a:solidFill>
                  <a:srgbClr val="FFFFFF"/>
                </a:solidFill>
              </a:rPr>
              <a:t>NICE Clinical Guidelines suggest annual blood and urine testing for CKD in those who are at risk to develop CKD, i.e. those with diabetes, hypertension and cardiovascular disease.</a:t>
            </a:r>
          </a:p>
          <a:p>
            <a:pPr lvl="1" defTabSz="914400">
              <a:defRPr/>
            </a:pPr>
            <a:endParaRPr lang="en-GB" dirty="0">
              <a:solidFill>
                <a:srgbClr val="FFFFFF"/>
              </a:solidFill>
            </a:endParaRPr>
          </a:p>
        </p:txBody>
      </p:sp>
    </p:spTree>
    <p:extLst>
      <p:ext uri="{BB962C8B-B14F-4D97-AF65-F5344CB8AC3E}">
        <p14:creationId xmlns:p14="http://schemas.microsoft.com/office/powerpoint/2010/main" val="233971749"/>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62040" y="163346"/>
            <a:ext cx="2942978" cy="711543"/>
          </a:xfrm>
        </p:spPr>
        <p:txBody>
          <a:bodyPr/>
          <a:lstStyle/>
          <a:p>
            <a:pPr algn="l"/>
            <a:r>
              <a:rPr lang="en-GB" sz="3600" b="1" dirty="0" smtClean="0">
                <a:solidFill>
                  <a:srgbClr val="0C6AA2"/>
                </a:solidFill>
              </a:rPr>
              <a:t>Findings</a:t>
            </a:r>
            <a:endParaRPr lang="en-GB" sz="3600" b="1" dirty="0">
              <a:solidFill>
                <a:srgbClr val="0C6AA2"/>
              </a:solidFill>
            </a:endParaRPr>
          </a:p>
        </p:txBody>
      </p:sp>
      <p:sp>
        <p:nvSpPr>
          <p:cNvPr id="19" name="Rectangle 18"/>
          <p:cNvSpPr/>
          <p:nvPr/>
        </p:nvSpPr>
        <p:spPr>
          <a:xfrm rot="5400000">
            <a:off x="1083036" y="-770829"/>
            <a:ext cx="133331" cy="1618545"/>
          </a:xfrm>
          <a:prstGeom prst="rect">
            <a:avLst/>
          </a:prstGeom>
          <a:solidFill>
            <a:srgbClr val="025B9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1" name="Text Placeholder 12"/>
          <p:cNvSpPr txBox="1">
            <a:spLocks/>
          </p:cNvSpPr>
          <p:nvPr/>
        </p:nvSpPr>
        <p:spPr>
          <a:xfrm>
            <a:off x="258618" y="1274633"/>
            <a:ext cx="8275782" cy="3509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600" dirty="0">
                <a:solidFill>
                  <a:srgbClr val="595959"/>
                </a:solidFill>
              </a:rPr>
              <a:t>Proportion of patients with different risk factors for CKD who </a:t>
            </a:r>
            <a:r>
              <a:rPr lang="en-GB" sz="1600" b="1" dirty="0">
                <a:solidFill>
                  <a:srgbClr val="0C6AA2"/>
                </a:solidFill>
              </a:rPr>
              <a:t>have had blood and urine tests</a:t>
            </a:r>
          </a:p>
        </p:txBody>
      </p:sp>
      <p:pic>
        <p:nvPicPr>
          <p:cNvPr id="22" name="Picture 2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09617" y="1751019"/>
            <a:ext cx="4341154" cy="4040181"/>
          </a:xfrm>
          <a:prstGeom prst="rect">
            <a:avLst/>
          </a:prstGeom>
        </p:spPr>
      </p:pic>
      <p:sp>
        <p:nvSpPr>
          <p:cNvPr id="23" name="Rectangle 22"/>
          <p:cNvSpPr/>
          <p:nvPr/>
        </p:nvSpPr>
        <p:spPr>
          <a:xfrm>
            <a:off x="2364509" y="5814745"/>
            <a:ext cx="5703747" cy="200055"/>
          </a:xfrm>
          <a:prstGeom prst="rect">
            <a:avLst/>
          </a:prstGeom>
        </p:spPr>
        <p:txBody>
          <a:bodyPr wrap="square">
            <a:spAutoFit/>
          </a:bodyPr>
          <a:lstStyle/>
          <a:p>
            <a:r>
              <a:rPr lang="en-GB" sz="700" dirty="0">
                <a:solidFill>
                  <a:srgbClr val="595959"/>
                </a:solidFill>
              </a:rPr>
              <a:t>Nitsch D, Caplin B, Hull S, Wheeler D. National Chronic Kidney Disease Audit - National Report (Part 1). 2017</a:t>
            </a:r>
            <a:endParaRPr lang="en-GB" sz="300" dirty="0">
              <a:solidFill>
                <a:srgbClr val="595959"/>
              </a:solidFill>
            </a:endParaRPr>
          </a:p>
        </p:txBody>
      </p:sp>
      <p:sp>
        <p:nvSpPr>
          <p:cNvPr id="7" name="Rectangle 6"/>
          <p:cNvSpPr/>
          <p:nvPr/>
        </p:nvSpPr>
        <p:spPr>
          <a:xfrm>
            <a:off x="-1" y="5415439"/>
            <a:ext cx="9144001" cy="1442560"/>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187056" y="5789673"/>
            <a:ext cx="7806216" cy="923330"/>
          </a:xfrm>
          <a:prstGeom prst="rect">
            <a:avLst/>
          </a:prstGeom>
          <a:noFill/>
        </p:spPr>
        <p:txBody>
          <a:bodyPr wrap="square" rtlCol="0">
            <a:spAutoFit/>
          </a:bodyPr>
          <a:lstStyle/>
          <a:p>
            <a:r>
              <a:rPr lang="en-GB" dirty="0">
                <a:solidFill>
                  <a:srgbClr val="FFFFFF"/>
                </a:solidFill>
              </a:rPr>
              <a:t>We measured whether those at risk but without any evidence of kidney disease had undergone blood and urine testing</a:t>
            </a:r>
          </a:p>
          <a:p>
            <a:pPr lvl="1" defTabSz="914400">
              <a:defRPr/>
            </a:pPr>
            <a:endParaRPr lang="en-GB" dirty="0">
              <a:solidFill>
                <a:srgbClr val="FFFFFF"/>
              </a:solidFill>
            </a:endParaRPr>
          </a:p>
        </p:txBody>
      </p:sp>
    </p:spTree>
    <p:extLst>
      <p:ext uri="{BB962C8B-B14F-4D97-AF65-F5344CB8AC3E}">
        <p14:creationId xmlns:p14="http://schemas.microsoft.com/office/powerpoint/2010/main" val="39533736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62040" y="163346"/>
            <a:ext cx="2942978" cy="711543"/>
          </a:xfrm>
        </p:spPr>
        <p:txBody>
          <a:bodyPr/>
          <a:lstStyle/>
          <a:p>
            <a:pPr algn="l"/>
            <a:r>
              <a:rPr lang="en-GB" sz="3600" b="1" dirty="0" smtClean="0">
                <a:solidFill>
                  <a:srgbClr val="0C6AA2"/>
                </a:solidFill>
              </a:rPr>
              <a:t>Findings 3</a:t>
            </a:r>
            <a:endParaRPr lang="en-GB" sz="3600" b="1" dirty="0">
              <a:solidFill>
                <a:srgbClr val="0C6AA2"/>
              </a:solidFill>
            </a:endParaRPr>
          </a:p>
        </p:txBody>
      </p:sp>
      <p:sp>
        <p:nvSpPr>
          <p:cNvPr id="19" name="Rectangle 18"/>
          <p:cNvSpPr/>
          <p:nvPr/>
        </p:nvSpPr>
        <p:spPr>
          <a:xfrm rot="5400000">
            <a:off x="1214832" y="-902626"/>
            <a:ext cx="133331" cy="1882140"/>
          </a:xfrm>
          <a:prstGeom prst="rect">
            <a:avLst/>
          </a:prstGeom>
          <a:solidFill>
            <a:srgbClr val="025B9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1" name="Text Placeholder 12"/>
          <p:cNvSpPr txBox="1">
            <a:spLocks/>
          </p:cNvSpPr>
          <p:nvPr/>
        </p:nvSpPr>
        <p:spPr>
          <a:xfrm>
            <a:off x="258618" y="1274633"/>
            <a:ext cx="8275782" cy="3509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600" dirty="0">
                <a:solidFill>
                  <a:srgbClr val="595959"/>
                </a:solidFill>
              </a:rPr>
              <a:t>Proportion of patients with different risk factors for CKD who </a:t>
            </a:r>
            <a:r>
              <a:rPr lang="en-GB" sz="1600" b="1" dirty="0">
                <a:solidFill>
                  <a:srgbClr val="0C6AA2"/>
                </a:solidFill>
              </a:rPr>
              <a:t>have had blood and urine tests</a:t>
            </a:r>
          </a:p>
        </p:txBody>
      </p:sp>
      <p:pic>
        <p:nvPicPr>
          <p:cNvPr id="22" name="Picture 2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09617" y="1751019"/>
            <a:ext cx="4341154" cy="4040181"/>
          </a:xfrm>
          <a:prstGeom prst="rect">
            <a:avLst/>
          </a:prstGeom>
        </p:spPr>
      </p:pic>
      <p:sp>
        <p:nvSpPr>
          <p:cNvPr id="23" name="Rectangle 22"/>
          <p:cNvSpPr/>
          <p:nvPr/>
        </p:nvSpPr>
        <p:spPr>
          <a:xfrm>
            <a:off x="2364509" y="5814745"/>
            <a:ext cx="5703747" cy="200055"/>
          </a:xfrm>
          <a:prstGeom prst="rect">
            <a:avLst/>
          </a:prstGeom>
        </p:spPr>
        <p:txBody>
          <a:bodyPr wrap="square">
            <a:spAutoFit/>
          </a:bodyPr>
          <a:lstStyle/>
          <a:p>
            <a:r>
              <a:rPr lang="en-GB" sz="700" dirty="0">
                <a:solidFill>
                  <a:srgbClr val="595959"/>
                </a:solidFill>
              </a:rPr>
              <a:t>Nitsch D, Caplin B, Hull S, Wheeler D. National Chronic Kidney Disease Audit - National Report (Part 1). 2017</a:t>
            </a:r>
            <a:endParaRPr lang="en-GB" sz="300" dirty="0">
              <a:solidFill>
                <a:srgbClr val="595959"/>
              </a:solidFill>
            </a:endParaRPr>
          </a:p>
        </p:txBody>
      </p:sp>
      <p:sp>
        <p:nvSpPr>
          <p:cNvPr id="7" name="Rectangle 6"/>
          <p:cNvSpPr/>
          <p:nvPr/>
        </p:nvSpPr>
        <p:spPr>
          <a:xfrm>
            <a:off x="-1" y="5791199"/>
            <a:ext cx="9144001" cy="1066799"/>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268107" y="5974786"/>
            <a:ext cx="8030469" cy="646331"/>
          </a:xfrm>
          <a:prstGeom prst="rect">
            <a:avLst/>
          </a:prstGeom>
          <a:noFill/>
        </p:spPr>
        <p:txBody>
          <a:bodyPr wrap="square" rtlCol="0">
            <a:spAutoFit/>
          </a:bodyPr>
          <a:lstStyle/>
          <a:p>
            <a:pPr lvl="1" defTabSz="914400">
              <a:defRPr/>
            </a:pPr>
            <a:r>
              <a:rPr lang="en-GB" dirty="0" smtClean="0">
                <a:solidFill>
                  <a:srgbClr val="FFFFFF"/>
                </a:solidFill>
              </a:rPr>
              <a:t>We </a:t>
            </a:r>
            <a:r>
              <a:rPr lang="en-GB" dirty="0">
                <a:solidFill>
                  <a:srgbClr val="FFFFFF"/>
                </a:solidFill>
              </a:rPr>
              <a:t>found that practices perform very well at providing annual </a:t>
            </a:r>
            <a:r>
              <a:rPr lang="en-GB" dirty="0" err="1">
                <a:solidFill>
                  <a:srgbClr val="FFFFFF"/>
                </a:solidFill>
              </a:rPr>
              <a:t>eGFR</a:t>
            </a:r>
            <a:r>
              <a:rPr lang="en-GB" dirty="0">
                <a:solidFill>
                  <a:srgbClr val="FFFFFF"/>
                </a:solidFill>
              </a:rPr>
              <a:t> tests for CKD among people with risk factors</a:t>
            </a:r>
          </a:p>
        </p:txBody>
      </p:sp>
    </p:spTree>
    <p:extLst>
      <p:ext uri="{BB962C8B-B14F-4D97-AF65-F5344CB8AC3E}">
        <p14:creationId xmlns:p14="http://schemas.microsoft.com/office/powerpoint/2010/main" val="1068018219"/>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62040" y="163346"/>
            <a:ext cx="2942978" cy="711543"/>
          </a:xfrm>
        </p:spPr>
        <p:txBody>
          <a:bodyPr/>
          <a:lstStyle/>
          <a:p>
            <a:pPr algn="l"/>
            <a:r>
              <a:rPr lang="en-GB" sz="3600" b="1" dirty="0" smtClean="0">
                <a:solidFill>
                  <a:srgbClr val="0C6AA2"/>
                </a:solidFill>
              </a:rPr>
              <a:t>Findings</a:t>
            </a:r>
            <a:endParaRPr lang="en-GB" sz="3600" b="1" dirty="0">
              <a:solidFill>
                <a:srgbClr val="0C6AA2"/>
              </a:solidFill>
            </a:endParaRPr>
          </a:p>
        </p:txBody>
      </p:sp>
      <p:sp>
        <p:nvSpPr>
          <p:cNvPr id="19" name="Rectangle 18"/>
          <p:cNvSpPr/>
          <p:nvPr/>
        </p:nvSpPr>
        <p:spPr>
          <a:xfrm rot="5400000">
            <a:off x="1083036" y="-770829"/>
            <a:ext cx="133331" cy="1618545"/>
          </a:xfrm>
          <a:prstGeom prst="rect">
            <a:avLst/>
          </a:prstGeom>
          <a:solidFill>
            <a:srgbClr val="025B9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1" name="Text Placeholder 12"/>
          <p:cNvSpPr txBox="1">
            <a:spLocks/>
          </p:cNvSpPr>
          <p:nvPr/>
        </p:nvSpPr>
        <p:spPr>
          <a:xfrm>
            <a:off x="258618" y="1274633"/>
            <a:ext cx="8275782" cy="3509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600" dirty="0">
                <a:solidFill>
                  <a:srgbClr val="595959"/>
                </a:solidFill>
              </a:rPr>
              <a:t>Proportion of patients with different risk factors for CKD who </a:t>
            </a:r>
            <a:r>
              <a:rPr lang="en-GB" sz="1600" b="1" dirty="0">
                <a:solidFill>
                  <a:srgbClr val="0C6AA2"/>
                </a:solidFill>
              </a:rPr>
              <a:t>have had blood and urine tests</a:t>
            </a:r>
          </a:p>
        </p:txBody>
      </p:sp>
      <p:pic>
        <p:nvPicPr>
          <p:cNvPr id="22" name="Picture 2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09617" y="1751019"/>
            <a:ext cx="4341154" cy="4040181"/>
          </a:xfrm>
          <a:prstGeom prst="rect">
            <a:avLst/>
          </a:prstGeom>
        </p:spPr>
      </p:pic>
      <p:sp>
        <p:nvSpPr>
          <p:cNvPr id="23" name="Rectangle 22"/>
          <p:cNvSpPr/>
          <p:nvPr/>
        </p:nvSpPr>
        <p:spPr>
          <a:xfrm>
            <a:off x="2364509" y="5814745"/>
            <a:ext cx="5703747" cy="200055"/>
          </a:xfrm>
          <a:prstGeom prst="rect">
            <a:avLst/>
          </a:prstGeom>
        </p:spPr>
        <p:txBody>
          <a:bodyPr wrap="square">
            <a:spAutoFit/>
          </a:bodyPr>
          <a:lstStyle/>
          <a:p>
            <a:r>
              <a:rPr lang="en-GB" sz="700" dirty="0">
                <a:solidFill>
                  <a:srgbClr val="595959"/>
                </a:solidFill>
              </a:rPr>
              <a:t>Nitsch D, Caplin B, Hull S, Wheeler D. National Chronic Kidney Disease Audit - National Report (Part 1). 2017</a:t>
            </a:r>
            <a:endParaRPr lang="en-GB" sz="300" dirty="0">
              <a:solidFill>
                <a:srgbClr val="595959"/>
              </a:solidFill>
            </a:endParaRPr>
          </a:p>
        </p:txBody>
      </p:sp>
      <p:sp>
        <p:nvSpPr>
          <p:cNvPr id="7" name="Rectangle 6"/>
          <p:cNvSpPr/>
          <p:nvPr/>
        </p:nvSpPr>
        <p:spPr>
          <a:xfrm>
            <a:off x="-1" y="6014799"/>
            <a:ext cx="9144001" cy="843199"/>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722142" y="6241312"/>
            <a:ext cx="8030469" cy="369332"/>
          </a:xfrm>
          <a:prstGeom prst="rect">
            <a:avLst/>
          </a:prstGeom>
          <a:noFill/>
        </p:spPr>
        <p:txBody>
          <a:bodyPr wrap="square" rtlCol="0">
            <a:spAutoFit/>
          </a:bodyPr>
          <a:lstStyle/>
          <a:p>
            <a:pPr lvl="2"/>
            <a:r>
              <a:rPr lang="en-GB" dirty="0">
                <a:solidFill>
                  <a:srgbClr val="FFFFFF"/>
                </a:solidFill>
              </a:rPr>
              <a:t>On average GPs test 86% of people with diabetes for CKD</a:t>
            </a:r>
          </a:p>
        </p:txBody>
      </p:sp>
    </p:spTree>
    <p:extLst>
      <p:ext uri="{BB962C8B-B14F-4D97-AF65-F5344CB8AC3E}">
        <p14:creationId xmlns:p14="http://schemas.microsoft.com/office/powerpoint/2010/main" val="29782839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62040" y="163346"/>
            <a:ext cx="2942978" cy="711543"/>
          </a:xfrm>
        </p:spPr>
        <p:txBody>
          <a:bodyPr/>
          <a:lstStyle/>
          <a:p>
            <a:pPr algn="l"/>
            <a:r>
              <a:rPr lang="en-GB" sz="3600" b="1" dirty="0" smtClean="0">
                <a:solidFill>
                  <a:srgbClr val="0C6AA2"/>
                </a:solidFill>
              </a:rPr>
              <a:t>Findings</a:t>
            </a:r>
            <a:endParaRPr lang="en-GB" sz="3600" b="1" dirty="0">
              <a:solidFill>
                <a:srgbClr val="0C6AA2"/>
              </a:solidFill>
            </a:endParaRPr>
          </a:p>
        </p:txBody>
      </p:sp>
      <p:sp>
        <p:nvSpPr>
          <p:cNvPr id="19" name="Rectangle 18"/>
          <p:cNvSpPr/>
          <p:nvPr/>
        </p:nvSpPr>
        <p:spPr>
          <a:xfrm rot="5400000">
            <a:off x="1083036" y="-770829"/>
            <a:ext cx="133331" cy="1618545"/>
          </a:xfrm>
          <a:prstGeom prst="rect">
            <a:avLst/>
          </a:prstGeom>
          <a:solidFill>
            <a:srgbClr val="025B9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1" name="Text Placeholder 12"/>
          <p:cNvSpPr txBox="1">
            <a:spLocks/>
          </p:cNvSpPr>
          <p:nvPr/>
        </p:nvSpPr>
        <p:spPr>
          <a:xfrm>
            <a:off x="258618" y="1274633"/>
            <a:ext cx="8275782" cy="3509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600" dirty="0">
                <a:solidFill>
                  <a:srgbClr val="595959"/>
                </a:solidFill>
              </a:rPr>
              <a:t>Proportion of patients with different risk factors for CKD who </a:t>
            </a:r>
            <a:r>
              <a:rPr lang="en-GB" sz="1600" b="1" dirty="0">
                <a:solidFill>
                  <a:srgbClr val="0C6AA2"/>
                </a:solidFill>
              </a:rPr>
              <a:t>have had blood and urine tests</a:t>
            </a:r>
          </a:p>
        </p:txBody>
      </p:sp>
      <p:pic>
        <p:nvPicPr>
          <p:cNvPr id="22" name="Picture 2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09617" y="1751019"/>
            <a:ext cx="4341154" cy="4040181"/>
          </a:xfrm>
          <a:prstGeom prst="rect">
            <a:avLst/>
          </a:prstGeom>
        </p:spPr>
      </p:pic>
      <p:sp>
        <p:nvSpPr>
          <p:cNvPr id="23" name="Rectangle 22"/>
          <p:cNvSpPr/>
          <p:nvPr/>
        </p:nvSpPr>
        <p:spPr>
          <a:xfrm>
            <a:off x="2364509" y="5814745"/>
            <a:ext cx="5703747" cy="200055"/>
          </a:xfrm>
          <a:prstGeom prst="rect">
            <a:avLst/>
          </a:prstGeom>
        </p:spPr>
        <p:txBody>
          <a:bodyPr wrap="square">
            <a:spAutoFit/>
          </a:bodyPr>
          <a:lstStyle/>
          <a:p>
            <a:r>
              <a:rPr lang="en-GB" sz="700" dirty="0">
                <a:solidFill>
                  <a:srgbClr val="595959"/>
                </a:solidFill>
              </a:rPr>
              <a:t>Nitsch D, Caplin B, Hull S, Wheeler D. National Chronic Kidney Disease Audit - National Report (Part 1). 2017</a:t>
            </a:r>
            <a:endParaRPr lang="en-GB" sz="300" dirty="0">
              <a:solidFill>
                <a:srgbClr val="595959"/>
              </a:solidFill>
            </a:endParaRPr>
          </a:p>
        </p:txBody>
      </p:sp>
      <p:sp>
        <p:nvSpPr>
          <p:cNvPr id="7" name="Rectangle 6"/>
          <p:cNvSpPr/>
          <p:nvPr/>
        </p:nvSpPr>
        <p:spPr>
          <a:xfrm>
            <a:off x="-1" y="5415439"/>
            <a:ext cx="9144001" cy="1442560"/>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261738" y="5640281"/>
            <a:ext cx="8469364" cy="1200329"/>
          </a:xfrm>
          <a:prstGeom prst="rect">
            <a:avLst/>
          </a:prstGeom>
          <a:noFill/>
        </p:spPr>
        <p:txBody>
          <a:bodyPr wrap="square" rtlCol="0">
            <a:spAutoFit/>
          </a:bodyPr>
          <a:lstStyle/>
          <a:p>
            <a:pPr lvl="1" defTabSz="914400">
              <a:defRPr/>
            </a:pPr>
            <a:r>
              <a:rPr lang="en-GB" dirty="0" smtClean="0">
                <a:solidFill>
                  <a:srgbClr val="FFFFFF"/>
                </a:solidFill>
              </a:rPr>
              <a:t>When </a:t>
            </a:r>
            <a:r>
              <a:rPr lang="en-GB" dirty="0">
                <a:solidFill>
                  <a:srgbClr val="FFFFFF"/>
                </a:solidFill>
              </a:rPr>
              <a:t>it came to urine testing, only 54% of those people with diabetes have relevant annual urine tests and less than 30% of patients with hypertension have relevant annual urine tests</a:t>
            </a:r>
          </a:p>
          <a:p>
            <a:pPr lvl="1" defTabSz="914400">
              <a:defRPr/>
            </a:pPr>
            <a:endParaRPr lang="en-GB" dirty="0">
              <a:solidFill>
                <a:srgbClr val="FFFFFF"/>
              </a:solidFill>
            </a:endParaRPr>
          </a:p>
        </p:txBody>
      </p:sp>
    </p:spTree>
    <p:extLst>
      <p:ext uri="{BB962C8B-B14F-4D97-AF65-F5344CB8AC3E}">
        <p14:creationId xmlns:p14="http://schemas.microsoft.com/office/powerpoint/2010/main" val="2056249003"/>
      </p:ext>
    </p:extLst>
  </p:cSld>
  <p:clrMapOvr>
    <a:masterClrMapping/>
  </p:clrMapOvr>
  <mc:AlternateContent xmlns:mc="http://schemas.openxmlformats.org/markup-compatibility/2006" xmlns:p14="http://schemas.microsoft.com/office/powerpoint/2010/main">
    <mc:Choice Requires="p14">
      <p:transition spd="slow" p14:dur="2000" advClick="0" advTm="5652"/>
    </mc:Choice>
    <mc:Fallback xmlns="">
      <p:transition spd="slow" advClick="0" advTm="5652"/>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62040" y="163346"/>
            <a:ext cx="2942978" cy="711543"/>
          </a:xfrm>
        </p:spPr>
        <p:txBody>
          <a:bodyPr/>
          <a:lstStyle/>
          <a:p>
            <a:pPr algn="l"/>
            <a:r>
              <a:rPr lang="en-GB" sz="3600" b="1" dirty="0" smtClean="0">
                <a:solidFill>
                  <a:srgbClr val="0C6AA2"/>
                </a:solidFill>
              </a:rPr>
              <a:t>Findings</a:t>
            </a:r>
            <a:endParaRPr lang="en-GB" sz="3600" b="1" dirty="0">
              <a:solidFill>
                <a:srgbClr val="0C6AA2"/>
              </a:solidFill>
            </a:endParaRPr>
          </a:p>
        </p:txBody>
      </p:sp>
      <p:sp>
        <p:nvSpPr>
          <p:cNvPr id="19" name="Rectangle 18"/>
          <p:cNvSpPr/>
          <p:nvPr/>
        </p:nvSpPr>
        <p:spPr>
          <a:xfrm rot="5400000">
            <a:off x="1083036" y="-770829"/>
            <a:ext cx="133331" cy="1618545"/>
          </a:xfrm>
          <a:prstGeom prst="rect">
            <a:avLst/>
          </a:prstGeom>
          <a:solidFill>
            <a:srgbClr val="025B9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1" name="Text Placeholder 12"/>
          <p:cNvSpPr txBox="1">
            <a:spLocks/>
          </p:cNvSpPr>
          <p:nvPr/>
        </p:nvSpPr>
        <p:spPr>
          <a:xfrm>
            <a:off x="258618" y="1274633"/>
            <a:ext cx="8275782" cy="3509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600" dirty="0">
                <a:solidFill>
                  <a:srgbClr val="595959"/>
                </a:solidFill>
              </a:rPr>
              <a:t>Proportion of patients with different risk factors for CKD who </a:t>
            </a:r>
            <a:r>
              <a:rPr lang="en-GB" sz="1600" b="1" dirty="0">
                <a:solidFill>
                  <a:srgbClr val="0C6AA2"/>
                </a:solidFill>
              </a:rPr>
              <a:t>have had blood and urine tests</a:t>
            </a:r>
          </a:p>
        </p:txBody>
      </p:sp>
      <p:pic>
        <p:nvPicPr>
          <p:cNvPr id="22" name="Picture 2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09617" y="1751019"/>
            <a:ext cx="4341154" cy="4040181"/>
          </a:xfrm>
          <a:prstGeom prst="rect">
            <a:avLst/>
          </a:prstGeom>
        </p:spPr>
      </p:pic>
      <p:sp>
        <p:nvSpPr>
          <p:cNvPr id="23" name="Rectangle 22"/>
          <p:cNvSpPr/>
          <p:nvPr/>
        </p:nvSpPr>
        <p:spPr>
          <a:xfrm>
            <a:off x="2364509" y="5814745"/>
            <a:ext cx="5703747" cy="200055"/>
          </a:xfrm>
          <a:prstGeom prst="rect">
            <a:avLst/>
          </a:prstGeom>
        </p:spPr>
        <p:txBody>
          <a:bodyPr wrap="square">
            <a:spAutoFit/>
          </a:bodyPr>
          <a:lstStyle/>
          <a:p>
            <a:r>
              <a:rPr lang="en-GB" sz="700" dirty="0">
                <a:solidFill>
                  <a:srgbClr val="595959"/>
                </a:solidFill>
              </a:rPr>
              <a:t>Nitsch D, Caplin B, Hull S, Wheeler D. National Chronic Kidney Disease Audit - National Report (Part 1). 2017</a:t>
            </a:r>
            <a:endParaRPr lang="en-GB" sz="300" dirty="0">
              <a:solidFill>
                <a:srgbClr val="595959"/>
              </a:solidFill>
            </a:endParaRPr>
          </a:p>
        </p:txBody>
      </p:sp>
      <p:sp>
        <p:nvSpPr>
          <p:cNvPr id="7" name="Rectangle 6"/>
          <p:cNvSpPr/>
          <p:nvPr/>
        </p:nvSpPr>
        <p:spPr>
          <a:xfrm>
            <a:off x="-1" y="5415439"/>
            <a:ext cx="9144001" cy="1442560"/>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257202" y="5640281"/>
            <a:ext cx="8922948" cy="1200329"/>
          </a:xfrm>
          <a:prstGeom prst="rect">
            <a:avLst/>
          </a:prstGeom>
          <a:noFill/>
        </p:spPr>
        <p:txBody>
          <a:bodyPr wrap="square" rtlCol="0">
            <a:spAutoFit/>
          </a:bodyPr>
          <a:lstStyle/>
          <a:p>
            <a:pPr lvl="1" defTabSz="914400">
              <a:defRPr/>
            </a:pPr>
            <a:r>
              <a:rPr lang="en-GB" dirty="0" smtClean="0">
                <a:solidFill>
                  <a:srgbClr val="FFFFFF"/>
                </a:solidFill>
              </a:rPr>
              <a:t>This </a:t>
            </a:r>
            <a:r>
              <a:rPr lang="en-GB" dirty="0">
                <a:solidFill>
                  <a:srgbClr val="FFFFFF"/>
                </a:solidFill>
              </a:rPr>
              <a:t>could possibly be because the Quality and Outcomes Framework incentivises urinary albumin/</a:t>
            </a:r>
            <a:r>
              <a:rPr lang="en-GB" dirty="0" err="1">
                <a:solidFill>
                  <a:srgbClr val="FFFFFF"/>
                </a:solidFill>
              </a:rPr>
              <a:t>creatinine</a:t>
            </a:r>
            <a:r>
              <a:rPr lang="en-GB" dirty="0">
                <a:solidFill>
                  <a:srgbClr val="FFFFFF"/>
                </a:solidFill>
              </a:rPr>
              <a:t> ratio (ACR) testing in diabetes but not for those with hypertension and because the NICE guidance on the frequency of testing in this group is unclear</a:t>
            </a:r>
          </a:p>
          <a:p>
            <a:pPr lvl="1" defTabSz="914400">
              <a:defRPr/>
            </a:pPr>
            <a:endParaRPr lang="en-GB" dirty="0">
              <a:solidFill>
                <a:srgbClr val="FFFFFF"/>
              </a:solidFill>
            </a:endParaRPr>
          </a:p>
        </p:txBody>
      </p:sp>
    </p:spTree>
    <p:extLst>
      <p:ext uri="{BB962C8B-B14F-4D97-AF65-F5344CB8AC3E}">
        <p14:creationId xmlns:p14="http://schemas.microsoft.com/office/powerpoint/2010/main" val="744878513"/>
      </p:ext>
    </p:extLst>
  </p:cSld>
  <p:clrMapOvr>
    <a:masterClrMapping/>
  </p:clrMapOvr>
  <mc:AlternateContent xmlns:mc="http://schemas.openxmlformats.org/markup-compatibility/2006" xmlns:p14="http://schemas.microsoft.com/office/powerpoint/2010/main">
    <mc:Choice Requires="p14">
      <p:transition spd="slow" p14:dur="2000" advClick="0" advTm="5652"/>
    </mc:Choice>
    <mc:Fallback xmlns="">
      <p:transition spd="slow" advClick="0" advTm="5652"/>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62040" y="163346"/>
            <a:ext cx="9144000" cy="711543"/>
          </a:xfrm>
        </p:spPr>
        <p:txBody>
          <a:bodyPr/>
          <a:lstStyle/>
          <a:p>
            <a:pPr algn="l"/>
            <a:r>
              <a:rPr lang="en-GB" sz="3600" b="1" dirty="0" smtClean="0">
                <a:solidFill>
                  <a:srgbClr val="0C6AA2"/>
                </a:solidFill>
              </a:rPr>
              <a:t>Recommendation 3</a:t>
            </a:r>
            <a:endParaRPr lang="en-GB" sz="3600" b="1" dirty="0">
              <a:solidFill>
                <a:srgbClr val="0C6AA2"/>
              </a:solidFill>
            </a:endParaRPr>
          </a:p>
        </p:txBody>
      </p:sp>
      <p:sp>
        <p:nvSpPr>
          <p:cNvPr id="5" name="Rectangle 4"/>
          <p:cNvSpPr/>
          <p:nvPr/>
        </p:nvSpPr>
        <p:spPr>
          <a:xfrm rot="5400000">
            <a:off x="2144999" y="-1832793"/>
            <a:ext cx="133331" cy="3742473"/>
          </a:xfrm>
          <a:prstGeom prst="rect">
            <a:avLst/>
          </a:prstGeom>
          <a:solidFill>
            <a:srgbClr val="025B9C"/>
          </a:solidFill>
          <a:ln>
            <a:solidFill>
              <a:srgbClr val="0A5DA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6" name="Content Placeholder 11"/>
          <p:cNvSpPr>
            <a:spLocks noGrp="1"/>
          </p:cNvSpPr>
          <p:nvPr>
            <p:ph sz="half" idx="4294967295"/>
          </p:nvPr>
        </p:nvSpPr>
        <p:spPr>
          <a:xfrm>
            <a:off x="286326" y="1223518"/>
            <a:ext cx="5560292" cy="1843549"/>
          </a:xfrm>
          <a:prstGeom prst="rect">
            <a:avLst/>
          </a:prstGeom>
        </p:spPr>
        <p:txBody>
          <a:bodyPr/>
          <a:lstStyle/>
          <a:p>
            <a:pPr marL="0" indent="0">
              <a:buNone/>
            </a:pPr>
            <a:r>
              <a:rPr lang="en-GB" sz="2400" dirty="0" smtClean="0">
                <a:solidFill>
                  <a:srgbClr val="0C6AA2"/>
                </a:solidFill>
              </a:rPr>
              <a:t>For </a:t>
            </a:r>
            <a:r>
              <a:rPr lang="en-GB" sz="2400" dirty="0">
                <a:solidFill>
                  <a:srgbClr val="0C6AA2"/>
                </a:solidFill>
              </a:rPr>
              <a:t>people at high risk of CKD (particularly diabetes and hypertension) GPs should ensure they include BOTH blood tests for </a:t>
            </a:r>
            <a:r>
              <a:rPr lang="en-GB" sz="2400" dirty="0" err="1">
                <a:solidFill>
                  <a:srgbClr val="0C6AA2"/>
                </a:solidFill>
              </a:rPr>
              <a:t>eGFR</a:t>
            </a:r>
            <a:r>
              <a:rPr lang="en-GB" sz="2400" dirty="0">
                <a:solidFill>
                  <a:srgbClr val="0C6AA2"/>
                </a:solidFill>
              </a:rPr>
              <a:t> and urine tests for </a:t>
            </a:r>
            <a:r>
              <a:rPr lang="en-GB" sz="2400" dirty="0" smtClean="0">
                <a:solidFill>
                  <a:srgbClr val="0C6AA2"/>
                </a:solidFill>
              </a:rPr>
              <a:t>ACR</a:t>
            </a:r>
            <a:endParaRPr lang="en-GB" sz="2400" dirty="0">
              <a:solidFill>
                <a:srgbClr val="0C6AA2"/>
              </a:solidFill>
            </a:endParaRPr>
          </a:p>
          <a:p>
            <a:pPr lvl="1">
              <a:buClr>
                <a:srgbClr val="0A5DAC"/>
              </a:buClr>
              <a:buFont typeface="Arial"/>
              <a:buChar char="•"/>
            </a:pPr>
            <a:endParaRPr lang="en-GB" sz="1600" dirty="0">
              <a:solidFill>
                <a:srgbClr val="595959"/>
              </a:solidFill>
            </a:endParaRPr>
          </a:p>
        </p:txBody>
      </p:sp>
      <p:pic>
        <p:nvPicPr>
          <p:cNvPr id="7" name="Picture 6" descr="09221 CKD Ma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62964" y="358232"/>
            <a:ext cx="3035794" cy="5406069"/>
          </a:xfrm>
          <a:prstGeom prst="rect">
            <a:avLst/>
          </a:prstGeom>
        </p:spPr>
      </p:pic>
      <p:sp>
        <p:nvSpPr>
          <p:cNvPr id="8" name="Rectangle 7"/>
          <p:cNvSpPr/>
          <p:nvPr/>
        </p:nvSpPr>
        <p:spPr>
          <a:xfrm rot="5400000">
            <a:off x="4526788" y="1237512"/>
            <a:ext cx="90421" cy="9144001"/>
          </a:xfrm>
          <a:prstGeom prst="rect">
            <a:avLst/>
          </a:prstGeom>
          <a:solidFill>
            <a:srgbClr val="025B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Tree>
    <p:extLst>
      <p:ext uri="{BB962C8B-B14F-4D97-AF65-F5344CB8AC3E}">
        <p14:creationId xmlns:p14="http://schemas.microsoft.com/office/powerpoint/2010/main" val="242786468"/>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62040" y="163346"/>
            <a:ext cx="9144000" cy="711543"/>
          </a:xfrm>
        </p:spPr>
        <p:txBody>
          <a:bodyPr/>
          <a:lstStyle/>
          <a:p>
            <a:pPr algn="l"/>
            <a:r>
              <a:rPr lang="en-GB" sz="3600" b="1" dirty="0" smtClean="0">
                <a:solidFill>
                  <a:srgbClr val="0C6AA2"/>
                </a:solidFill>
              </a:rPr>
              <a:t>Recommendation 3</a:t>
            </a:r>
            <a:endParaRPr lang="en-GB" sz="3600" b="1" dirty="0">
              <a:solidFill>
                <a:srgbClr val="0C6AA2"/>
              </a:solidFill>
            </a:endParaRPr>
          </a:p>
        </p:txBody>
      </p:sp>
      <p:sp>
        <p:nvSpPr>
          <p:cNvPr id="5" name="Rectangle 4"/>
          <p:cNvSpPr/>
          <p:nvPr/>
        </p:nvSpPr>
        <p:spPr>
          <a:xfrm rot="5400000">
            <a:off x="2144999" y="-1832793"/>
            <a:ext cx="133331" cy="3742473"/>
          </a:xfrm>
          <a:prstGeom prst="rect">
            <a:avLst/>
          </a:prstGeom>
          <a:solidFill>
            <a:srgbClr val="025B9C"/>
          </a:solidFill>
          <a:ln>
            <a:solidFill>
              <a:srgbClr val="0A5DA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6" name="Content Placeholder 11"/>
          <p:cNvSpPr>
            <a:spLocks noGrp="1"/>
          </p:cNvSpPr>
          <p:nvPr>
            <p:ph sz="half" idx="4294967295"/>
          </p:nvPr>
        </p:nvSpPr>
        <p:spPr>
          <a:xfrm>
            <a:off x="286326" y="1223518"/>
            <a:ext cx="5560292" cy="1843549"/>
          </a:xfrm>
          <a:prstGeom prst="rect">
            <a:avLst/>
          </a:prstGeom>
        </p:spPr>
        <p:txBody>
          <a:bodyPr/>
          <a:lstStyle/>
          <a:p>
            <a:pPr marL="0" indent="0">
              <a:buNone/>
            </a:pPr>
            <a:r>
              <a:rPr lang="en-GB" sz="2400" dirty="0" smtClean="0">
                <a:solidFill>
                  <a:srgbClr val="0C6AA2"/>
                </a:solidFill>
              </a:rPr>
              <a:t>For </a:t>
            </a:r>
            <a:r>
              <a:rPr lang="en-GB" sz="2400" dirty="0">
                <a:solidFill>
                  <a:srgbClr val="0C6AA2"/>
                </a:solidFill>
              </a:rPr>
              <a:t>people at high risk of CKD (particularly diabetes and hypertension) GPs should ensure they include BOTH blood tests for </a:t>
            </a:r>
            <a:r>
              <a:rPr lang="en-GB" sz="2400" dirty="0" err="1">
                <a:solidFill>
                  <a:srgbClr val="0C6AA2"/>
                </a:solidFill>
              </a:rPr>
              <a:t>eGFR</a:t>
            </a:r>
            <a:r>
              <a:rPr lang="en-GB" sz="2400" dirty="0">
                <a:solidFill>
                  <a:srgbClr val="0C6AA2"/>
                </a:solidFill>
              </a:rPr>
              <a:t> and urine tests for </a:t>
            </a:r>
            <a:r>
              <a:rPr lang="en-GB" sz="2400" dirty="0" smtClean="0">
                <a:solidFill>
                  <a:srgbClr val="0C6AA2"/>
                </a:solidFill>
              </a:rPr>
              <a:t>ACR</a:t>
            </a:r>
            <a:endParaRPr lang="en-GB" sz="2400" dirty="0">
              <a:solidFill>
                <a:srgbClr val="0C6AA2"/>
              </a:solidFill>
            </a:endParaRPr>
          </a:p>
          <a:p>
            <a:pPr lvl="1">
              <a:buClr>
                <a:srgbClr val="0A5DAC"/>
              </a:buClr>
              <a:buFont typeface="Arial"/>
              <a:buChar char="•"/>
            </a:pPr>
            <a:endParaRPr lang="en-GB" sz="1600" dirty="0">
              <a:solidFill>
                <a:srgbClr val="595959"/>
              </a:solidFill>
            </a:endParaRPr>
          </a:p>
        </p:txBody>
      </p:sp>
      <p:pic>
        <p:nvPicPr>
          <p:cNvPr id="7" name="Picture 6" descr="09221 CKD Ma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62964" y="358232"/>
            <a:ext cx="3035794" cy="5406069"/>
          </a:xfrm>
          <a:prstGeom prst="rect">
            <a:avLst/>
          </a:prstGeom>
        </p:spPr>
      </p:pic>
      <p:sp>
        <p:nvSpPr>
          <p:cNvPr id="8" name="Rectangle 7"/>
          <p:cNvSpPr/>
          <p:nvPr/>
        </p:nvSpPr>
        <p:spPr>
          <a:xfrm rot="5400000">
            <a:off x="4526788" y="1237512"/>
            <a:ext cx="90421" cy="9144001"/>
          </a:xfrm>
          <a:prstGeom prst="rect">
            <a:avLst/>
          </a:prstGeom>
          <a:solidFill>
            <a:srgbClr val="025B9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9" name="Rectangle 8"/>
          <p:cNvSpPr/>
          <p:nvPr/>
        </p:nvSpPr>
        <p:spPr>
          <a:xfrm>
            <a:off x="-1" y="5764303"/>
            <a:ext cx="9144001" cy="1093696"/>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196106" y="6068976"/>
            <a:ext cx="8922948" cy="646331"/>
          </a:xfrm>
          <a:prstGeom prst="rect">
            <a:avLst/>
          </a:prstGeom>
          <a:noFill/>
        </p:spPr>
        <p:txBody>
          <a:bodyPr wrap="square" rtlCol="0">
            <a:spAutoFit/>
          </a:bodyPr>
          <a:lstStyle/>
          <a:p>
            <a:pPr lvl="0"/>
            <a:r>
              <a:rPr lang="en-GB" dirty="0">
                <a:solidFill>
                  <a:srgbClr val="FFFFFF"/>
                </a:solidFill>
              </a:rPr>
              <a:t>The accurate diagnosis and disease classification of CKD requires both blood and urine tests</a:t>
            </a:r>
          </a:p>
          <a:p>
            <a:pPr lvl="1" defTabSz="914400">
              <a:defRPr/>
            </a:pPr>
            <a:endParaRPr lang="en-GB" dirty="0">
              <a:solidFill>
                <a:srgbClr val="FFFFFF"/>
              </a:solidFill>
            </a:endParaRPr>
          </a:p>
        </p:txBody>
      </p:sp>
    </p:spTree>
    <p:extLst>
      <p:ext uri="{BB962C8B-B14F-4D97-AF65-F5344CB8AC3E}">
        <p14:creationId xmlns:p14="http://schemas.microsoft.com/office/powerpoint/2010/main" val="710828241"/>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CKD Report - Google Fusion Tables CMYK copy.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4741333" cy="6858000"/>
          </a:xfrm>
          <a:prstGeom prst="rect">
            <a:avLst/>
          </a:prstGeom>
        </p:spPr>
      </p:pic>
      <p:sp>
        <p:nvSpPr>
          <p:cNvPr id="12" name="TextBox 11"/>
          <p:cNvSpPr txBox="1"/>
          <p:nvPr/>
        </p:nvSpPr>
        <p:spPr>
          <a:xfrm>
            <a:off x="346390" y="320824"/>
            <a:ext cx="3689388" cy="461665"/>
          </a:xfrm>
          <a:prstGeom prst="rect">
            <a:avLst/>
          </a:prstGeom>
          <a:noFill/>
        </p:spPr>
        <p:txBody>
          <a:bodyPr wrap="square" rtlCol="0">
            <a:spAutoFit/>
          </a:bodyPr>
          <a:lstStyle/>
          <a:p>
            <a:r>
              <a:rPr lang="en-GB" sz="1200" dirty="0">
                <a:solidFill>
                  <a:srgbClr val="0A5DAC"/>
                </a:solidFill>
              </a:rPr>
              <a:t>Map of coverage of NCKDA within practices using </a:t>
            </a:r>
            <a:r>
              <a:rPr lang="en-GB" sz="1200" dirty="0" err="1">
                <a:solidFill>
                  <a:srgbClr val="0A5DAC"/>
                </a:solidFill>
              </a:rPr>
              <a:t>Informatic</a:t>
            </a:r>
            <a:r>
              <a:rPr lang="en-GB" sz="1200" dirty="0">
                <a:solidFill>
                  <a:srgbClr val="0A5DAC"/>
                </a:solidFill>
              </a:rPr>
              <a:t> Audit Plus software</a:t>
            </a:r>
          </a:p>
        </p:txBody>
      </p:sp>
      <p:sp>
        <p:nvSpPr>
          <p:cNvPr id="13" name="TextBox 12"/>
          <p:cNvSpPr txBox="1"/>
          <p:nvPr/>
        </p:nvSpPr>
        <p:spPr>
          <a:xfrm>
            <a:off x="10635392" y="-590073"/>
            <a:ext cx="184666" cy="369332"/>
          </a:xfrm>
          <a:prstGeom prst="rect">
            <a:avLst/>
          </a:prstGeom>
          <a:noFill/>
        </p:spPr>
        <p:txBody>
          <a:bodyPr wrap="none" rtlCol="0">
            <a:spAutoFit/>
          </a:bodyPr>
          <a:lstStyle/>
          <a:p>
            <a:endParaRPr lang="en-US" dirty="0"/>
          </a:p>
        </p:txBody>
      </p:sp>
      <p:sp>
        <p:nvSpPr>
          <p:cNvPr id="14" name="Content Placeholder 11"/>
          <p:cNvSpPr>
            <a:spLocks noGrp="1"/>
          </p:cNvSpPr>
          <p:nvPr>
            <p:ph sz="half" idx="4294967295"/>
          </p:nvPr>
        </p:nvSpPr>
        <p:spPr>
          <a:xfrm>
            <a:off x="5146240" y="1103446"/>
            <a:ext cx="3703699" cy="1843549"/>
          </a:xfrm>
          <a:prstGeom prst="rect">
            <a:avLst/>
          </a:prstGeom>
        </p:spPr>
        <p:txBody>
          <a:bodyPr/>
          <a:lstStyle/>
          <a:p>
            <a:pPr marL="0" indent="0">
              <a:buNone/>
            </a:pPr>
            <a:r>
              <a:rPr lang="en-GB" sz="2400" dirty="0">
                <a:solidFill>
                  <a:srgbClr val="0C6AA2"/>
                </a:solidFill>
              </a:rPr>
              <a:t>Aims</a:t>
            </a:r>
            <a:r>
              <a:rPr lang="en-GB" sz="2400" dirty="0" smtClean="0">
                <a:solidFill>
                  <a:srgbClr val="0C6AA2"/>
                </a:solidFill>
              </a:rPr>
              <a:t>: </a:t>
            </a:r>
            <a:r>
              <a:rPr lang="en-GB" dirty="0" smtClean="0">
                <a:solidFill>
                  <a:srgbClr val="0A5DAC"/>
                </a:solidFill>
              </a:rPr>
              <a:t/>
            </a:r>
            <a:br>
              <a:rPr lang="en-GB" dirty="0" smtClean="0">
                <a:solidFill>
                  <a:srgbClr val="0A5DAC"/>
                </a:solidFill>
              </a:rPr>
            </a:br>
            <a:r>
              <a:rPr lang="en-GB" sz="800" dirty="0" smtClean="0">
                <a:solidFill>
                  <a:srgbClr val="0A5DAC"/>
                </a:solidFill>
              </a:rPr>
              <a:t> </a:t>
            </a:r>
            <a:endParaRPr lang="en-GB" dirty="0">
              <a:solidFill>
                <a:srgbClr val="0A5DAC"/>
              </a:solidFill>
            </a:endParaRPr>
          </a:p>
          <a:p>
            <a:pPr lvl="1">
              <a:buClr>
                <a:srgbClr val="0A5DAC"/>
              </a:buClr>
              <a:buFont typeface="Arial"/>
              <a:buChar char="•"/>
            </a:pPr>
            <a:r>
              <a:rPr lang="en-GB" sz="1800" dirty="0">
                <a:solidFill>
                  <a:schemeClr val="tx1">
                    <a:lumMod val="65000"/>
                    <a:lumOff val="35000"/>
                  </a:schemeClr>
                </a:solidFill>
              </a:rPr>
              <a:t>To review identification and management of CKD in primary </a:t>
            </a:r>
            <a:r>
              <a:rPr lang="en-GB" sz="1800" dirty="0" smtClean="0">
                <a:solidFill>
                  <a:schemeClr val="tx1">
                    <a:lumMod val="65000"/>
                    <a:lumOff val="35000"/>
                  </a:schemeClr>
                </a:solidFill>
              </a:rPr>
              <a:t>care</a:t>
            </a:r>
          </a:p>
          <a:p>
            <a:pPr marL="457200" lvl="1" indent="0">
              <a:buClr>
                <a:srgbClr val="0A5DAC"/>
              </a:buClr>
              <a:buNone/>
            </a:pPr>
            <a:endParaRPr lang="en-GB" sz="800" dirty="0">
              <a:solidFill>
                <a:srgbClr val="595959"/>
              </a:solidFill>
            </a:endParaRPr>
          </a:p>
          <a:p>
            <a:pPr lvl="1">
              <a:buClr>
                <a:srgbClr val="0A5DAC"/>
              </a:buClr>
              <a:buFont typeface="Arial"/>
              <a:buChar char="•"/>
            </a:pPr>
            <a:r>
              <a:rPr lang="en-GB" sz="1800" dirty="0">
                <a:solidFill>
                  <a:srgbClr val="595959"/>
                </a:solidFill>
              </a:rPr>
              <a:t>To describe patient outcomes </a:t>
            </a:r>
          </a:p>
        </p:txBody>
      </p:sp>
      <p:sp>
        <p:nvSpPr>
          <p:cNvPr id="15" name="Content Placeholder 11"/>
          <p:cNvSpPr>
            <a:spLocks noGrp="1"/>
          </p:cNvSpPr>
          <p:nvPr>
            <p:ph sz="half" idx="4294967295"/>
          </p:nvPr>
        </p:nvSpPr>
        <p:spPr>
          <a:xfrm>
            <a:off x="5146240" y="3399601"/>
            <a:ext cx="3900070" cy="1843549"/>
          </a:xfrm>
          <a:prstGeom prst="rect">
            <a:avLst/>
          </a:prstGeom>
        </p:spPr>
        <p:txBody>
          <a:bodyPr/>
          <a:lstStyle/>
          <a:p>
            <a:pPr marL="0" indent="0">
              <a:buNone/>
            </a:pPr>
            <a:r>
              <a:rPr lang="en-GB" sz="2400" dirty="0">
                <a:solidFill>
                  <a:srgbClr val="0C6AA2"/>
                </a:solidFill>
              </a:rPr>
              <a:t>Measures</a:t>
            </a:r>
            <a:r>
              <a:rPr lang="en-GB" sz="2400" dirty="0" smtClean="0">
                <a:solidFill>
                  <a:srgbClr val="0C6AA2"/>
                </a:solidFill>
              </a:rPr>
              <a:t>:</a:t>
            </a:r>
          </a:p>
          <a:p>
            <a:pPr marL="0" indent="0">
              <a:buNone/>
            </a:pPr>
            <a:r>
              <a:rPr lang="en-GB" sz="800" dirty="0">
                <a:solidFill>
                  <a:srgbClr val="0A5DAC"/>
                </a:solidFill>
              </a:rPr>
              <a:t> </a:t>
            </a:r>
          </a:p>
          <a:p>
            <a:pPr lvl="1">
              <a:buClr>
                <a:srgbClr val="0A5DAC"/>
              </a:buClr>
              <a:buFont typeface="Arial"/>
              <a:buChar char="•"/>
            </a:pPr>
            <a:r>
              <a:rPr lang="en-GB" sz="1800" dirty="0">
                <a:solidFill>
                  <a:srgbClr val="595959"/>
                </a:solidFill>
              </a:rPr>
              <a:t>Performance against NICE quality standards</a:t>
            </a:r>
          </a:p>
          <a:p>
            <a:pPr marL="457200" lvl="1" indent="0">
              <a:buClr>
                <a:srgbClr val="0A5DAC"/>
              </a:buClr>
              <a:buNone/>
            </a:pPr>
            <a:endParaRPr lang="en-GB" sz="800" dirty="0">
              <a:solidFill>
                <a:srgbClr val="595959"/>
              </a:solidFill>
            </a:endParaRPr>
          </a:p>
          <a:p>
            <a:pPr lvl="1">
              <a:buClr>
                <a:srgbClr val="0A5DAC"/>
              </a:buClr>
              <a:buFont typeface="Arial"/>
              <a:buChar char="•"/>
            </a:pPr>
            <a:r>
              <a:rPr lang="en-GB" sz="1800" dirty="0">
                <a:solidFill>
                  <a:srgbClr val="595959"/>
                </a:solidFill>
              </a:rPr>
              <a:t>Variation</a:t>
            </a:r>
          </a:p>
        </p:txBody>
      </p:sp>
      <p:grpSp>
        <p:nvGrpSpPr>
          <p:cNvPr id="2" name="Group 1"/>
          <p:cNvGrpSpPr/>
          <p:nvPr/>
        </p:nvGrpSpPr>
        <p:grpSpPr>
          <a:xfrm>
            <a:off x="445167" y="961424"/>
            <a:ext cx="3360025" cy="369332"/>
            <a:chOff x="445167" y="961424"/>
            <a:chExt cx="3360025" cy="369332"/>
          </a:xfrm>
        </p:grpSpPr>
        <p:sp>
          <p:nvSpPr>
            <p:cNvPr id="8" name="Rectangle 7"/>
            <p:cNvSpPr/>
            <p:nvPr/>
          </p:nvSpPr>
          <p:spPr>
            <a:xfrm>
              <a:off x="445167" y="1073150"/>
              <a:ext cx="206688" cy="206688"/>
            </a:xfrm>
            <a:prstGeom prst="rect">
              <a:avLst/>
            </a:prstGeom>
            <a:solidFill>
              <a:srgbClr val="5FB53F"/>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8" name="TextBox 17"/>
            <p:cNvSpPr txBox="1"/>
            <p:nvPr/>
          </p:nvSpPr>
          <p:spPr>
            <a:xfrm>
              <a:off x="746892" y="961424"/>
              <a:ext cx="3058300" cy="369332"/>
            </a:xfrm>
            <a:prstGeom prst="rect">
              <a:avLst/>
            </a:prstGeom>
            <a:noFill/>
          </p:spPr>
          <p:txBody>
            <a:bodyPr wrap="square" rtlCol="0">
              <a:spAutoFit/>
            </a:bodyPr>
            <a:lstStyle/>
            <a:p>
              <a:r>
                <a:rPr lang="en-US" dirty="0" smtClean="0">
                  <a:solidFill>
                    <a:schemeClr val="bg1"/>
                  </a:solidFill>
                </a:rPr>
                <a:t>&gt;75% of possible</a:t>
              </a:r>
              <a:endParaRPr lang="en-US" dirty="0">
                <a:solidFill>
                  <a:schemeClr val="bg1"/>
                </a:solidFill>
              </a:endParaRPr>
            </a:p>
          </p:txBody>
        </p:sp>
      </p:grpSp>
      <p:grpSp>
        <p:nvGrpSpPr>
          <p:cNvPr id="3" name="Group 2"/>
          <p:cNvGrpSpPr/>
          <p:nvPr/>
        </p:nvGrpSpPr>
        <p:grpSpPr>
          <a:xfrm>
            <a:off x="445167" y="1311824"/>
            <a:ext cx="3360025" cy="369332"/>
            <a:chOff x="445167" y="1311824"/>
            <a:chExt cx="3360025" cy="369332"/>
          </a:xfrm>
        </p:grpSpPr>
        <p:sp>
          <p:nvSpPr>
            <p:cNvPr id="7" name="Rectangle 6"/>
            <p:cNvSpPr/>
            <p:nvPr/>
          </p:nvSpPr>
          <p:spPr>
            <a:xfrm>
              <a:off x="445167" y="1409700"/>
              <a:ext cx="206688" cy="206688"/>
            </a:xfrm>
            <a:prstGeom prst="rect">
              <a:avLst/>
            </a:prstGeom>
            <a:solidFill>
              <a:srgbClr val="F4EB24"/>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19" name="TextBox 18"/>
            <p:cNvSpPr txBox="1"/>
            <p:nvPr/>
          </p:nvSpPr>
          <p:spPr>
            <a:xfrm>
              <a:off x="746892" y="1311824"/>
              <a:ext cx="3058300" cy="369332"/>
            </a:xfrm>
            <a:prstGeom prst="rect">
              <a:avLst/>
            </a:prstGeom>
            <a:noFill/>
          </p:spPr>
          <p:txBody>
            <a:bodyPr wrap="square" rtlCol="0">
              <a:spAutoFit/>
            </a:bodyPr>
            <a:lstStyle/>
            <a:p>
              <a:r>
                <a:rPr lang="en-US" dirty="0" smtClean="0">
                  <a:solidFill>
                    <a:schemeClr val="bg1"/>
                  </a:solidFill>
                </a:rPr>
                <a:t>50 – 75%</a:t>
              </a:r>
              <a:endParaRPr lang="en-US" dirty="0">
                <a:solidFill>
                  <a:schemeClr val="bg1"/>
                </a:solidFill>
              </a:endParaRPr>
            </a:p>
          </p:txBody>
        </p:sp>
      </p:grpSp>
      <p:grpSp>
        <p:nvGrpSpPr>
          <p:cNvPr id="4" name="Group 3"/>
          <p:cNvGrpSpPr/>
          <p:nvPr/>
        </p:nvGrpSpPr>
        <p:grpSpPr>
          <a:xfrm>
            <a:off x="445167" y="1652067"/>
            <a:ext cx="3360025" cy="369332"/>
            <a:chOff x="445167" y="1652067"/>
            <a:chExt cx="3360025" cy="369332"/>
          </a:xfrm>
        </p:grpSpPr>
        <p:sp>
          <p:nvSpPr>
            <p:cNvPr id="9" name="Rectangle 8"/>
            <p:cNvSpPr/>
            <p:nvPr/>
          </p:nvSpPr>
          <p:spPr>
            <a:xfrm>
              <a:off x="445167" y="1746250"/>
              <a:ext cx="206688" cy="206688"/>
            </a:xfrm>
            <a:prstGeom prst="rect">
              <a:avLst/>
            </a:prstGeom>
            <a:solidFill>
              <a:srgbClr val="F18928"/>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extBox 19"/>
            <p:cNvSpPr txBox="1"/>
            <p:nvPr/>
          </p:nvSpPr>
          <p:spPr>
            <a:xfrm>
              <a:off x="746892" y="1652067"/>
              <a:ext cx="3058300" cy="369332"/>
            </a:xfrm>
            <a:prstGeom prst="rect">
              <a:avLst/>
            </a:prstGeom>
            <a:noFill/>
          </p:spPr>
          <p:txBody>
            <a:bodyPr wrap="square" rtlCol="0">
              <a:spAutoFit/>
            </a:bodyPr>
            <a:lstStyle/>
            <a:p>
              <a:r>
                <a:rPr lang="en-US" dirty="0" smtClean="0">
                  <a:solidFill>
                    <a:schemeClr val="bg1"/>
                  </a:solidFill>
                </a:rPr>
                <a:t>25 – 50%</a:t>
              </a:r>
              <a:endParaRPr lang="en-US" dirty="0">
                <a:solidFill>
                  <a:schemeClr val="bg1"/>
                </a:solidFill>
              </a:endParaRPr>
            </a:p>
          </p:txBody>
        </p:sp>
      </p:grpSp>
      <p:grpSp>
        <p:nvGrpSpPr>
          <p:cNvPr id="6" name="Group 5"/>
          <p:cNvGrpSpPr/>
          <p:nvPr/>
        </p:nvGrpSpPr>
        <p:grpSpPr>
          <a:xfrm>
            <a:off x="445167" y="1983670"/>
            <a:ext cx="3360025" cy="369332"/>
            <a:chOff x="445167" y="1983670"/>
            <a:chExt cx="3360025" cy="369332"/>
          </a:xfrm>
        </p:grpSpPr>
        <p:sp>
          <p:nvSpPr>
            <p:cNvPr id="10" name="Rectangle 9"/>
            <p:cNvSpPr/>
            <p:nvPr/>
          </p:nvSpPr>
          <p:spPr>
            <a:xfrm>
              <a:off x="445167" y="2082800"/>
              <a:ext cx="206688" cy="206688"/>
            </a:xfrm>
            <a:prstGeom prst="rect">
              <a:avLst/>
            </a:prstGeom>
            <a:solidFill>
              <a:srgbClr val="E51D2B"/>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extBox 20"/>
            <p:cNvSpPr txBox="1"/>
            <p:nvPr/>
          </p:nvSpPr>
          <p:spPr>
            <a:xfrm>
              <a:off x="746892" y="1983670"/>
              <a:ext cx="3058300" cy="369332"/>
            </a:xfrm>
            <a:prstGeom prst="rect">
              <a:avLst/>
            </a:prstGeom>
            <a:noFill/>
          </p:spPr>
          <p:txBody>
            <a:bodyPr wrap="square" rtlCol="0">
              <a:spAutoFit/>
            </a:bodyPr>
            <a:lstStyle/>
            <a:p>
              <a:r>
                <a:rPr lang="en-US" dirty="0" smtClean="0">
                  <a:solidFill>
                    <a:schemeClr val="bg1"/>
                  </a:solidFill>
                </a:rPr>
                <a:t>&lt;25 %</a:t>
              </a:r>
              <a:endParaRPr lang="en-US" dirty="0">
                <a:solidFill>
                  <a:schemeClr val="bg1"/>
                </a:solidFill>
              </a:endParaRPr>
            </a:p>
          </p:txBody>
        </p:sp>
      </p:grpSp>
      <p:grpSp>
        <p:nvGrpSpPr>
          <p:cNvPr id="16" name="Group 15"/>
          <p:cNvGrpSpPr/>
          <p:nvPr/>
        </p:nvGrpSpPr>
        <p:grpSpPr>
          <a:xfrm>
            <a:off x="445167" y="2324780"/>
            <a:ext cx="3360025" cy="369332"/>
            <a:chOff x="445167" y="2324780"/>
            <a:chExt cx="3360025" cy="369332"/>
          </a:xfrm>
        </p:grpSpPr>
        <p:sp>
          <p:nvSpPr>
            <p:cNvPr id="11" name="Rectangle 10"/>
            <p:cNvSpPr/>
            <p:nvPr/>
          </p:nvSpPr>
          <p:spPr>
            <a:xfrm>
              <a:off x="445167" y="2419350"/>
              <a:ext cx="206688" cy="206688"/>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TextBox 21"/>
            <p:cNvSpPr txBox="1"/>
            <p:nvPr/>
          </p:nvSpPr>
          <p:spPr>
            <a:xfrm>
              <a:off x="746892" y="2324780"/>
              <a:ext cx="3058300" cy="369332"/>
            </a:xfrm>
            <a:prstGeom prst="rect">
              <a:avLst/>
            </a:prstGeom>
            <a:noFill/>
          </p:spPr>
          <p:txBody>
            <a:bodyPr wrap="square" rtlCol="0">
              <a:spAutoFit/>
            </a:bodyPr>
            <a:lstStyle/>
            <a:p>
              <a:r>
                <a:rPr lang="en-US" dirty="0" smtClean="0">
                  <a:solidFill>
                    <a:schemeClr val="bg1"/>
                  </a:solidFill>
                </a:rPr>
                <a:t>No possible participants</a:t>
              </a:r>
              <a:endParaRPr lang="en-US" dirty="0">
                <a:solidFill>
                  <a:schemeClr val="bg1"/>
                </a:solidFill>
              </a:endParaRPr>
            </a:p>
          </p:txBody>
        </p:sp>
      </p:grpSp>
      <p:sp>
        <p:nvSpPr>
          <p:cNvPr id="25" name="Title 1"/>
          <p:cNvSpPr>
            <a:spLocks noGrp="1"/>
          </p:cNvSpPr>
          <p:nvPr>
            <p:ph type="title"/>
          </p:nvPr>
        </p:nvSpPr>
        <p:spPr>
          <a:xfrm>
            <a:off x="5146240" y="58703"/>
            <a:ext cx="9144000" cy="711543"/>
          </a:xfrm>
          <a:noFill/>
        </p:spPr>
        <p:txBody>
          <a:bodyPr/>
          <a:lstStyle/>
          <a:p>
            <a:pPr algn="l"/>
            <a:r>
              <a:rPr lang="en-GB" sz="3600" b="1" dirty="0" smtClean="0">
                <a:solidFill>
                  <a:srgbClr val="0C6AA2"/>
                </a:solidFill>
              </a:rPr>
              <a:t>Aims </a:t>
            </a:r>
            <a:endParaRPr lang="en-GB" sz="3600" b="1" dirty="0">
              <a:solidFill>
                <a:srgbClr val="0C6AA2"/>
              </a:solidFill>
            </a:endParaRPr>
          </a:p>
        </p:txBody>
      </p:sp>
      <p:sp>
        <p:nvSpPr>
          <p:cNvPr id="26" name="Rectangle 25"/>
          <p:cNvSpPr/>
          <p:nvPr/>
        </p:nvSpPr>
        <p:spPr>
          <a:xfrm rot="5400000">
            <a:off x="5648334" y="-460373"/>
            <a:ext cx="133331" cy="984249"/>
          </a:xfrm>
          <a:prstGeom prst="rect">
            <a:avLst/>
          </a:prstGeom>
          <a:solidFill>
            <a:srgbClr val="025B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8" name="Rectangle 27"/>
          <p:cNvSpPr/>
          <p:nvPr/>
        </p:nvSpPr>
        <p:spPr>
          <a:xfrm>
            <a:off x="-1" y="5627639"/>
            <a:ext cx="9144001" cy="1230362"/>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192166" y="5748071"/>
            <a:ext cx="8597816" cy="1200329"/>
          </a:xfrm>
          <a:prstGeom prst="rect">
            <a:avLst/>
          </a:prstGeom>
          <a:noFill/>
        </p:spPr>
        <p:txBody>
          <a:bodyPr wrap="square" rtlCol="0">
            <a:spAutoFit/>
          </a:bodyPr>
          <a:lstStyle/>
          <a:p>
            <a:pPr lvl="0"/>
            <a:r>
              <a:rPr lang="en-GB" dirty="0">
                <a:solidFill>
                  <a:srgbClr val="FFFFFF"/>
                </a:solidFill>
              </a:rPr>
              <a:t>To do this, we linked data from the GP records with the Hospital Episode Statistics database for England and NHS Informatics Statistics for Wales for admissions, and the Office for National Statistics for information on deaths</a:t>
            </a:r>
          </a:p>
          <a:p>
            <a:endParaRPr lang="en-US" dirty="0"/>
          </a:p>
        </p:txBody>
      </p:sp>
    </p:spTree>
    <p:custDataLst>
      <p:tags r:id="rId1"/>
    </p:custDataLst>
    <p:extLst>
      <p:ext uri="{BB962C8B-B14F-4D97-AF65-F5344CB8AC3E}">
        <p14:creationId xmlns:p14="http://schemas.microsoft.com/office/powerpoint/2010/main" val="1404135208"/>
      </p:ext>
    </p:extLst>
  </p:cSld>
  <p:clrMapOvr>
    <a:masterClrMapping/>
  </p:clrMapOvr>
  <mc:AlternateContent xmlns:mc="http://schemas.openxmlformats.org/markup-compatibility/2006" xmlns:p14="http://schemas.microsoft.com/office/powerpoint/2010/main">
    <mc:Choice Requires="p14">
      <p:transition spd="slow" p14:dur="2000" advClick="0" advTm="5652"/>
    </mc:Choice>
    <mc:Fallback xmlns="">
      <p:transition spd="slow" advClick="0" advTm="5652"/>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62040" y="163346"/>
            <a:ext cx="9144000" cy="711543"/>
          </a:xfrm>
        </p:spPr>
        <p:txBody>
          <a:bodyPr/>
          <a:lstStyle/>
          <a:p>
            <a:pPr algn="l"/>
            <a:r>
              <a:rPr lang="en-GB" sz="3600" b="1" dirty="0" smtClean="0">
                <a:solidFill>
                  <a:srgbClr val="0C6AA2"/>
                </a:solidFill>
              </a:rPr>
              <a:t>Recommendation 3</a:t>
            </a:r>
            <a:endParaRPr lang="en-GB" sz="3600" b="1" dirty="0">
              <a:solidFill>
                <a:srgbClr val="0C6AA2"/>
              </a:solidFill>
            </a:endParaRPr>
          </a:p>
        </p:txBody>
      </p:sp>
      <p:sp>
        <p:nvSpPr>
          <p:cNvPr id="5" name="Rectangle 4"/>
          <p:cNvSpPr/>
          <p:nvPr/>
        </p:nvSpPr>
        <p:spPr>
          <a:xfrm rot="5400000">
            <a:off x="2144999" y="-1832793"/>
            <a:ext cx="133331" cy="3742473"/>
          </a:xfrm>
          <a:prstGeom prst="rect">
            <a:avLst/>
          </a:prstGeom>
          <a:solidFill>
            <a:srgbClr val="025B9C"/>
          </a:solidFill>
          <a:ln>
            <a:solidFill>
              <a:srgbClr val="0A5DA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6" name="Content Placeholder 11"/>
          <p:cNvSpPr>
            <a:spLocks noGrp="1"/>
          </p:cNvSpPr>
          <p:nvPr>
            <p:ph sz="half" idx="4294967295"/>
          </p:nvPr>
        </p:nvSpPr>
        <p:spPr>
          <a:xfrm>
            <a:off x="286326" y="1223518"/>
            <a:ext cx="5560292" cy="1843549"/>
          </a:xfrm>
          <a:prstGeom prst="rect">
            <a:avLst/>
          </a:prstGeom>
        </p:spPr>
        <p:txBody>
          <a:bodyPr/>
          <a:lstStyle/>
          <a:p>
            <a:pPr marL="0" indent="0">
              <a:buNone/>
            </a:pPr>
            <a:r>
              <a:rPr lang="en-GB" sz="2400" dirty="0" smtClean="0">
                <a:solidFill>
                  <a:srgbClr val="0C6AA2"/>
                </a:solidFill>
              </a:rPr>
              <a:t>For </a:t>
            </a:r>
            <a:r>
              <a:rPr lang="en-GB" sz="2400" dirty="0">
                <a:solidFill>
                  <a:srgbClr val="0C6AA2"/>
                </a:solidFill>
              </a:rPr>
              <a:t>people at high risk of CKD (particularly diabetes and hypertension) GPs should ensure they include BOTH blood tests for </a:t>
            </a:r>
            <a:r>
              <a:rPr lang="en-GB" sz="2400" dirty="0" err="1">
                <a:solidFill>
                  <a:srgbClr val="0C6AA2"/>
                </a:solidFill>
              </a:rPr>
              <a:t>eGFR</a:t>
            </a:r>
            <a:r>
              <a:rPr lang="en-GB" sz="2400" dirty="0">
                <a:solidFill>
                  <a:srgbClr val="0C6AA2"/>
                </a:solidFill>
              </a:rPr>
              <a:t> and urine tests for </a:t>
            </a:r>
            <a:r>
              <a:rPr lang="en-GB" sz="2400" dirty="0" smtClean="0">
                <a:solidFill>
                  <a:srgbClr val="0C6AA2"/>
                </a:solidFill>
              </a:rPr>
              <a:t>ACR</a:t>
            </a:r>
            <a:endParaRPr lang="en-GB" sz="2400" dirty="0">
              <a:solidFill>
                <a:srgbClr val="0C6AA2"/>
              </a:solidFill>
            </a:endParaRPr>
          </a:p>
          <a:p>
            <a:pPr lvl="1">
              <a:buClr>
                <a:srgbClr val="0A5DAC"/>
              </a:buClr>
              <a:buFont typeface="Arial"/>
              <a:buChar char="•"/>
            </a:pPr>
            <a:endParaRPr lang="en-GB" sz="1600" dirty="0">
              <a:solidFill>
                <a:srgbClr val="595959"/>
              </a:solidFill>
            </a:endParaRPr>
          </a:p>
        </p:txBody>
      </p:sp>
      <p:pic>
        <p:nvPicPr>
          <p:cNvPr id="7" name="Picture 6" descr="09221 CKD Ma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62964" y="358232"/>
            <a:ext cx="3035794" cy="5406069"/>
          </a:xfrm>
          <a:prstGeom prst="rect">
            <a:avLst/>
          </a:prstGeom>
        </p:spPr>
      </p:pic>
      <p:sp>
        <p:nvSpPr>
          <p:cNvPr id="8" name="Rectangle 7"/>
          <p:cNvSpPr/>
          <p:nvPr/>
        </p:nvSpPr>
        <p:spPr>
          <a:xfrm rot="5400000">
            <a:off x="4526788" y="1237512"/>
            <a:ext cx="90421" cy="9144001"/>
          </a:xfrm>
          <a:prstGeom prst="rect">
            <a:avLst/>
          </a:prstGeom>
          <a:solidFill>
            <a:srgbClr val="025B9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9" name="Rectangle 8"/>
          <p:cNvSpPr/>
          <p:nvPr/>
        </p:nvSpPr>
        <p:spPr>
          <a:xfrm>
            <a:off x="-1" y="5764301"/>
            <a:ext cx="9144001" cy="1093697"/>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270810" y="6091116"/>
            <a:ext cx="8922948" cy="646331"/>
          </a:xfrm>
          <a:prstGeom prst="rect">
            <a:avLst/>
          </a:prstGeom>
          <a:noFill/>
        </p:spPr>
        <p:txBody>
          <a:bodyPr wrap="square" rtlCol="0">
            <a:spAutoFit/>
          </a:bodyPr>
          <a:lstStyle/>
          <a:p>
            <a:pPr lvl="1" defTabSz="914400">
              <a:defRPr/>
            </a:pPr>
            <a:r>
              <a:rPr lang="en-GB" dirty="0">
                <a:solidFill>
                  <a:srgbClr val="FFFFFF"/>
                </a:solidFill>
              </a:rPr>
              <a:t>We saw low rates of proteinuria testing, especially among hypertensive patients.</a:t>
            </a:r>
          </a:p>
          <a:p>
            <a:pPr lvl="1" defTabSz="914400">
              <a:defRPr/>
            </a:pPr>
            <a:endParaRPr lang="en-GB" dirty="0">
              <a:solidFill>
                <a:srgbClr val="FFFFFF"/>
              </a:solidFill>
            </a:endParaRPr>
          </a:p>
        </p:txBody>
      </p:sp>
    </p:spTree>
    <p:extLst>
      <p:ext uri="{BB962C8B-B14F-4D97-AF65-F5344CB8AC3E}">
        <p14:creationId xmlns:p14="http://schemas.microsoft.com/office/powerpoint/2010/main" val="1219592552"/>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62040" y="163346"/>
            <a:ext cx="9144000" cy="711543"/>
          </a:xfrm>
        </p:spPr>
        <p:txBody>
          <a:bodyPr/>
          <a:lstStyle/>
          <a:p>
            <a:pPr algn="l"/>
            <a:r>
              <a:rPr lang="en-GB" sz="3600" b="1" dirty="0" smtClean="0">
                <a:solidFill>
                  <a:srgbClr val="0C6AA2"/>
                </a:solidFill>
              </a:rPr>
              <a:t>Recommendation 3</a:t>
            </a:r>
            <a:endParaRPr lang="en-GB" sz="3600" b="1" dirty="0">
              <a:solidFill>
                <a:srgbClr val="0C6AA2"/>
              </a:solidFill>
            </a:endParaRPr>
          </a:p>
        </p:txBody>
      </p:sp>
      <p:sp>
        <p:nvSpPr>
          <p:cNvPr id="5" name="Rectangle 4"/>
          <p:cNvSpPr/>
          <p:nvPr/>
        </p:nvSpPr>
        <p:spPr>
          <a:xfrm rot="5400000">
            <a:off x="2144999" y="-1832793"/>
            <a:ext cx="133331" cy="3742473"/>
          </a:xfrm>
          <a:prstGeom prst="rect">
            <a:avLst/>
          </a:prstGeom>
          <a:solidFill>
            <a:srgbClr val="025B9C"/>
          </a:solidFill>
          <a:ln>
            <a:solidFill>
              <a:srgbClr val="0A5DA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6" name="Content Placeholder 11"/>
          <p:cNvSpPr>
            <a:spLocks noGrp="1"/>
          </p:cNvSpPr>
          <p:nvPr>
            <p:ph sz="half" idx="4294967295"/>
          </p:nvPr>
        </p:nvSpPr>
        <p:spPr>
          <a:xfrm>
            <a:off x="286326" y="1223518"/>
            <a:ext cx="5560292" cy="1843549"/>
          </a:xfrm>
          <a:prstGeom prst="rect">
            <a:avLst/>
          </a:prstGeom>
        </p:spPr>
        <p:txBody>
          <a:bodyPr/>
          <a:lstStyle/>
          <a:p>
            <a:pPr marL="0" indent="0">
              <a:buNone/>
            </a:pPr>
            <a:r>
              <a:rPr lang="en-GB" sz="2400" dirty="0" smtClean="0">
                <a:solidFill>
                  <a:srgbClr val="0C6AA2"/>
                </a:solidFill>
              </a:rPr>
              <a:t>For </a:t>
            </a:r>
            <a:r>
              <a:rPr lang="en-GB" sz="2400" dirty="0">
                <a:solidFill>
                  <a:srgbClr val="0C6AA2"/>
                </a:solidFill>
              </a:rPr>
              <a:t>people at high risk of CKD (particularly diabetes and hypertension) GPs should ensure they include BOTH blood tests for </a:t>
            </a:r>
            <a:r>
              <a:rPr lang="en-GB" sz="2400" dirty="0" err="1">
                <a:solidFill>
                  <a:srgbClr val="0C6AA2"/>
                </a:solidFill>
              </a:rPr>
              <a:t>eGFR</a:t>
            </a:r>
            <a:r>
              <a:rPr lang="en-GB" sz="2400" dirty="0">
                <a:solidFill>
                  <a:srgbClr val="0C6AA2"/>
                </a:solidFill>
              </a:rPr>
              <a:t> and urine tests for </a:t>
            </a:r>
            <a:r>
              <a:rPr lang="en-GB" sz="2400" dirty="0" smtClean="0">
                <a:solidFill>
                  <a:srgbClr val="0C6AA2"/>
                </a:solidFill>
              </a:rPr>
              <a:t>ACR</a:t>
            </a:r>
            <a:endParaRPr lang="en-GB" sz="2400" dirty="0">
              <a:solidFill>
                <a:srgbClr val="0C6AA2"/>
              </a:solidFill>
            </a:endParaRPr>
          </a:p>
          <a:p>
            <a:pPr lvl="1">
              <a:buClr>
                <a:srgbClr val="0A5DAC"/>
              </a:buClr>
              <a:buFont typeface="Arial"/>
              <a:buChar char="•"/>
            </a:pPr>
            <a:endParaRPr lang="en-GB" sz="1600" dirty="0">
              <a:solidFill>
                <a:srgbClr val="595959"/>
              </a:solidFill>
            </a:endParaRPr>
          </a:p>
        </p:txBody>
      </p:sp>
      <p:pic>
        <p:nvPicPr>
          <p:cNvPr id="7" name="Picture 6" descr="09221 CKD Ma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62964" y="358232"/>
            <a:ext cx="3035794" cy="5406069"/>
          </a:xfrm>
          <a:prstGeom prst="rect">
            <a:avLst/>
          </a:prstGeom>
        </p:spPr>
      </p:pic>
      <p:sp>
        <p:nvSpPr>
          <p:cNvPr id="8" name="Rectangle 7"/>
          <p:cNvSpPr/>
          <p:nvPr/>
        </p:nvSpPr>
        <p:spPr>
          <a:xfrm rot="5400000">
            <a:off x="4526788" y="1237512"/>
            <a:ext cx="90421" cy="9144001"/>
          </a:xfrm>
          <a:prstGeom prst="rect">
            <a:avLst/>
          </a:prstGeom>
          <a:solidFill>
            <a:srgbClr val="025B9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9" name="Rectangle 8"/>
          <p:cNvSpPr/>
          <p:nvPr/>
        </p:nvSpPr>
        <p:spPr>
          <a:xfrm>
            <a:off x="-1" y="5318565"/>
            <a:ext cx="9144001" cy="1539434"/>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279882" y="5447499"/>
            <a:ext cx="8922948" cy="1477328"/>
          </a:xfrm>
          <a:prstGeom prst="rect">
            <a:avLst/>
          </a:prstGeom>
          <a:noFill/>
        </p:spPr>
        <p:txBody>
          <a:bodyPr wrap="square" rtlCol="0">
            <a:spAutoFit/>
          </a:bodyPr>
          <a:lstStyle/>
          <a:p>
            <a:pPr lvl="1" defTabSz="914400">
              <a:defRPr/>
            </a:pPr>
            <a:r>
              <a:rPr lang="en-GB" dirty="0">
                <a:solidFill>
                  <a:srgbClr val="FFFFFF"/>
                </a:solidFill>
              </a:rPr>
              <a:t>These are missed opportunities to optimise renal care, particularly among hypertensive patients. If people with high blood pressure do not have urinary testing, then they will not receive the appropriate blood pressure treatment as those with proteinuria require different drugs (e.g. ACE-inhibitors) and different treatment targets than those without. </a:t>
            </a:r>
          </a:p>
          <a:p>
            <a:pPr lvl="1" defTabSz="914400">
              <a:defRPr/>
            </a:pPr>
            <a:endParaRPr lang="en-GB" dirty="0">
              <a:solidFill>
                <a:srgbClr val="FFFFFF"/>
              </a:solidFill>
            </a:endParaRPr>
          </a:p>
        </p:txBody>
      </p:sp>
    </p:spTree>
    <p:extLst>
      <p:ext uri="{BB962C8B-B14F-4D97-AF65-F5344CB8AC3E}">
        <p14:creationId xmlns:p14="http://schemas.microsoft.com/office/powerpoint/2010/main" val="2676727547"/>
      </p:ext>
    </p:extLst>
  </p:cSld>
  <p:clrMapOvr>
    <a:masterClrMapping/>
  </p:clrMapOvr>
  <mc:AlternateContent xmlns:mc="http://schemas.openxmlformats.org/markup-compatibility/2006" xmlns:p14="http://schemas.microsoft.com/office/powerpoint/2010/main">
    <mc:Choice Requires="p14">
      <p:transition spd="slow" p14:dur="2000" advClick="0" advTm="5652"/>
    </mc:Choice>
    <mc:Fallback xmlns="">
      <p:transition spd="slow" advClick="0" advTm="5652"/>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62040" y="163346"/>
            <a:ext cx="9144000" cy="711543"/>
          </a:xfrm>
        </p:spPr>
        <p:txBody>
          <a:bodyPr/>
          <a:lstStyle/>
          <a:p>
            <a:pPr algn="l"/>
            <a:r>
              <a:rPr lang="en-GB" sz="3600" b="1" dirty="0" smtClean="0">
                <a:solidFill>
                  <a:srgbClr val="0C6AA2"/>
                </a:solidFill>
              </a:rPr>
              <a:t>Recommendation 3</a:t>
            </a:r>
            <a:endParaRPr lang="en-GB" sz="3600" b="1" dirty="0">
              <a:solidFill>
                <a:srgbClr val="0C6AA2"/>
              </a:solidFill>
            </a:endParaRPr>
          </a:p>
        </p:txBody>
      </p:sp>
      <p:sp>
        <p:nvSpPr>
          <p:cNvPr id="5" name="Rectangle 4"/>
          <p:cNvSpPr/>
          <p:nvPr/>
        </p:nvSpPr>
        <p:spPr>
          <a:xfrm rot="5400000">
            <a:off x="2144999" y="-1832793"/>
            <a:ext cx="133331" cy="3742473"/>
          </a:xfrm>
          <a:prstGeom prst="rect">
            <a:avLst/>
          </a:prstGeom>
          <a:solidFill>
            <a:srgbClr val="025B9C"/>
          </a:solidFill>
          <a:ln>
            <a:solidFill>
              <a:srgbClr val="0A5DA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6" name="Content Placeholder 11"/>
          <p:cNvSpPr>
            <a:spLocks noGrp="1"/>
          </p:cNvSpPr>
          <p:nvPr>
            <p:ph sz="half" idx="4294967295"/>
          </p:nvPr>
        </p:nvSpPr>
        <p:spPr>
          <a:xfrm>
            <a:off x="286326" y="1223518"/>
            <a:ext cx="5560292" cy="1843549"/>
          </a:xfrm>
          <a:prstGeom prst="rect">
            <a:avLst/>
          </a:prstGeom>
        </p:spPr>
        <p:txBody>
          <a:bodyPr/>
          <a:lstStyle/>
          <a:p>
            <a:pPr marL="0" indent="0">
              <a:buNone/>
            </a:pPr>
            <a:r>
              <a:rPr lang="en-GB" sz="2400" dirty="0" smtClean="0">
                <a:solidFill>
                  <a:srgbClr val="0C6AA2"/>
                </a:solidFill>
              </a:rPr>
              <a:t>For </a:t>
            </a:r>
            <a:r>
              <a:rPr lang="en-GB" sz="2400" dirty="0">
                <a:solidFill>
                  <a:srgbClr val="0C6AA2"/>
                </a:solidFill>
              </a:rPr>
              <a:t>people at high risk of CKD (particularly diabetes and hypertension) GPs should ensure they include BOTH blood tests for </a:t>
            </a:r>
            <a:r>
              <a:rPr lang="en-GB" sz="2400" dirty="0" err="1">
                <a:solidFill>
                  <a:srgbClr val="0C6AA2"/>
                </a:solidFill>
              </a:rPr>
              <a:t>eGFR</a:t>
            </a:r>
            <a:r>
              <a:rPr lang="en-GB" sz="2400" dirty="0">
                <a:solidFill>
                  <a:srgbClr val="0C6AA2"/>
                </a:solidFill>
              </a:rPr>
              <a:t> and urine tests for </a:t>
            </a:r>
            <a:r>
              <a:rPr lang="en-GB" sz="2400" dirty="0" smtClean="0">
                <a:solidFill>
                  <a:srgbClr val="0C6AA2"/>
                </a:solidFill>
              </a:rPr>
              <a:t>ACR</a:t>
            </a:r>
            <a:endParaRPr lang="en-GB" sz="2400" dirty="0">
              <a:solidFill>
                <a:srgbClr val="0C6AA2"/>
              </a:solidFill>
            </a:endParaRPr>
          </a:p>
          <a:p>
            <a:pPr lvl="1">
              <a:buClr>
                <a:srgbClr val="0A5DAC"/>
              </a:buClr>
              <a:buFont typeface="Arial"/>
              <a:buChar char="•"/>
            </a:pPr>
            <a:endParaRPr lang="en-GB" sz="1600" dirty="0">
              <a:solidFill>
                <a:srgbClr val="595959"/>
              </a:solidFill>
            </a:endParaRPr>
          </a:p>
        </p:txBody>
      </p:sp>
      <p:pic>
        <p:nvPicPr>
          <p:cNvPr id="7" name="Picture 6" descr="09221 CKD Ma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62964" y="358232"/>
            <a:ext cx="3035794" cy="5406069"/>
          </a:xfrm>
          <a:prstGeom prst="rect">
            <a:avLst/>
          </a:prstGeom>
        </p:spPr>
      </p:pic>
      <p:sp>
        <p:nvSpPr>
          <p:cNvPr id="8" name="Rectangle 7"/>
          <p:cNvSpPr/>
          <p:nvPr/>
        </p:nvSpPr>
        <p:spPr>
          <a:xfrm rot="5400000">
            <a:off x="4526788" y="1237512"/>
            <a:ext cx="90421" cy="9144001"/>
          </a:xfrm>
          <a:prstGeom prst="rect">
            <a:avLst/>
          </a:prstGeom>
          <a:solidFill>
            <a:srgbClr val="025B9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9" name="Rectangle 8"/>
          <p:cNvSpPr/>
          <p:nvPr/>
        </p:nvSpPr>
        <p:spPr>
          <a:xfrm>
            <a:off x="-1" y="5415439"/>
            <a:ext cx="9144001" cy="1442560"/>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266274" y="5640281"/>
            <a:ext cx="8922948" cy="923330"/>
          </a:xfrm>
          <a:prstGeom prst="rect">
            <a:avLst/>
          </a:prstGeom>
          <a:noFill/>
        </p:spPr>
        <p:txBody>
          <a:bodyPr wrap="square" rtlCol="0">
            <a:spAutoFit/>
          </a:bodyPr>
          <a:lstStyle/>
          <a:p>
            <a:pPr lvl="1" defTabSz="914400">
              <a:defRPr/>
            </a:pPr>
            <a:r>
              <a:rPr lang="en-GB" dirty="0">
                <a:solidFill>
                  <a:srgbClr val="FFFFFF"/>
                </a:solidFill>
              </a:rPr>
              <a:t>Those with elevated urinary ACR ratios are those who have the highest risk to progress to dialysis. We know for people who have diabetes that early detection of albuminuria and aggressive blood pressure lowering in this group will delay the need from dialysis. </a:t>
            </a:r>
          </a:p>
        </p:txBody>
      </p:sp>
    </p:spTree>
    <p:extLst>
      <p:ext uri="{BB962C8B-B14F-4D97-AF65-F5344CB8AC3E}">
        <p14:creationId xmlns:p14="http://schemas.microsoft.com/office/powerpoint/2010/main" val="1393461367"/>
      </p:ext>
    </p:extLst>
  </p:cSld>
  <p:clrMapOvr>
    <a:masterClrMapping/>
  </p:clrMapOvr>
  <mc:AlternateContent xmlns:mc="http://schemas.openxmlformats.org/markup-compatibility/2006" xmlns:p14="http://schemas.microsoft.com/office/powerpoint/2010/main">
    <mc:Choice Requires="p14">
      <p:transition spd="slow" p14:dur="2000" advClick="0" advTm="5652"/>
    </mc:Choice>
    <mc:Fallback xmlns="">
      <p:transition spd="slow" advClick="0" advTm="5652"/>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5400000">
            <a:off x="2144999" y="-1832793"/>
            <a:ext cx="133331" cy="3742473"/>
          </a:xfrm>
          <a:prstGeom prst="rect">
            <a:avLst/>
          </a:prstGeom>
          <a:solidFill>
            <a:srgbClr val="025B9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5" name="Content Placeholder 11"/>
          <p:cNvSpPr>
            <a:spLocks noGrp="1"/>
          </p:cNvSpPr>
          <p:nvPr>
            <p:ph sz="half" idx="4294967295"/>
          </p:nvPr>
        </p:nvSpPr>
        <p:spPr>
          <a:xfrm>
            <a:off x="286326" y="1223518"/>
            <a:ext cx="5190838" cy="1843549"/>
          </a:xfrm>
          <a:prstGeom prst="rect">
            <a:avLst/>
          </a:prstGeom>
        </p:spPr>
        <p:txBody>
          <a:bodyPr/>
          <a:lstStyle/>
          <a:p>
            <a:pPr marL="0" indent="0">
              <a:buNone/>
            </a:pPr>
            <a:r>
              <a:rPr lang="en-GB" sz="2400" dirty="0">
                <a:solidFill>
                  <a:srgbClr val="0C6AA2"/>
                </a:solidFill>
              </a:rPr>
              <a:t>F</a:t>
            </a:r>
            <a:r>
              <a:rPr lang="en-GB" sz="2400" dirty="0" smtClean="0">
                <a:solidFill>
                  <a:srgbClr val="0C6AA2"/>
                </a:solidFill>
              </a:rPr>
              <a:t>urther </a:t>
            </a:r>
            <a:r>
              <a:rPr lang="en-GB" sz="2400" dirty="0">
                <a:solidFill>
                  <a:srgbClr val="0C6AA2"/>
                </a:solidFill>
              </a:rPr>
              <a:t>research is needed to establish whether there is a causal link between CKD coding (as a proxy for clinical recognition and care) and hospital admissions/all-cause </a:t>
            </a:r>
            <a:r>
              <a:rPr lang="en-GB" sz="2400" dirty="0" smtClean="0">
                <a:solidFill>
                  <a:srgbClr val="0C6AA2"/>
                </a:solidFill>
              </a:rPr>
              <a:t>mortality</a:t>
            </a:r>
            <a:endParaRPr lang="en-GB" sz="2400" dirty="0">
              <a:solidFill>
                <a:srgbClr val="0C6AA2"/>
              </a:solidFill>
            </a:endParaRPr>
          </a:p>
          <a:p>
            <a:pPr lvl="1">
              <a:buClr>
                <a:srgbClr val="0A5DAC"/>
              </a:buClr>
              <a:buFont typeface="Arial"/>
              <a:buChar char="•"/>
            </a:pPr>
            <a:endParaRPr lang="en-GB" sz="1600" dirty="0">
              <a:solidFill>
                <a:srgbClr val="595959"/>
              </a:solidFill>
            </a:endParaRPr>
          </a:p>
        </p:txBody>
      </p:sp>
      <p:sp>
        <p:nvSpPr>
          <p:cNvPr id="6" name="Title 1"/>
          <p:cNvSpPr>
            <a:spLocks noGrp="1"/>
          </p:cNvSpPr>
          <p:nvPr>
            <p:ph type="title"/>
          </p:nvPr>
        </p:nvSpPr>
        <p:spPr>
          <a:xfrm>
            <a:off x="262040" y="163346"/>
            <a:ext cx="9144000" cy="711543"/>
          </a:xfrm>
        </p:spPr>
        <p:txBody>
          <a:bodyPr/>
          <a:lstStyle/>
          <a:p>
            <a:pPr algn="l"/>
            <a:r>
              <a:rPr lang="en-GB" sz="3600" b="1" dirty="0" smtClean="0">
                <a:solidFill>
                  <a:srgbClr val="0C6AA2"/>
                </a:solidFill>
              </a:rPr>
              <a:t>Recommendation 4</a:t>
            </a:r>
            <a:endParaRPr lang="en-GB" sz="3600" b="1" dirty="0">
              <a:solidFill>
                <a:srgbClr val="0C6AA2"/>
              </a:solidFill>
            </a:endParaRPr>
          </a:p>
        </p:txBody>
      </p:sp>
      <p:pic>
        <p:nvPicPr>
          <p:cNvPr id="7" name="Picture 6" descr="09221 CKD Ma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62964" y="358232"/>
            <a:ext cx="3035794" cy="5406069"/>
          </a:xfrm>
          <a:prstGeom prst="rect">
            <a:avLst/>
          </a:prstGeom>
        </p:spPr>
      </p:pic>
      <p:sp>
        <p:nvSpPr>
          <p:cNvPr id="8" name="Rectangle 7"/>
          <p:cNvSpPr/>
          <p:nvPr/>
        </p:nvSpPr>
        <p:spPr>
          <a:xfrm rot="5400000">
            <a:off x="4526788" y="1237512"/>
            <a:ext cx="90421" cy="9144001"/>
          </a:xfrm>
          <a:prstGeom prst="rect">
            <a:avLst/>
          </a:prstGeom>
          <a:solidFill>
            <a:srgbClr val="025B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Tree>
    <p:extLst>
      <p:ext uri="{BB962C8B-B14F-4D97-AF65-F5344CB8AC3E}">
        <p14:creationId xmlns:p14="http://schemas.microsoft.com/office/powerpoint/2010/main" val="449104580"/>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5400000">
            <a:off x="2144999" y="-1832793"/>
            <a:ext cx="133331" cy="3742473"/>
          </a:xfrm>
          <a:prstGeom prst="rect">
            <a:avLst/>
          </a:prstGeom>
          <a:solidFill>
            <a:srgbClr val="025B9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5" name="Content Placeholder 11"/>
          <p:cNvSpPr>
            <a:spLocks noGrp="1"/>
          </p:cNvSpPr>
          <p:nvPr>
            <p:ph sz="half" idx="4294967295"/>
          </p:nvPr>
        </p:nvSpPr>
        <p:spPr>
          <a:xfrm>
            <a:off x="286326" y="1223518"/>
            <a:ext cx="5190838" cy="1843549"/>
          </a:xfrm>
          <a:prstGeom prst="rect">
            <a:avLst/>
          </a:prstGeom>
        </p:spPr>
        <p:txBody>
          <a:bodyPr/>
          <a:lstStyle/>
          <a:p>
            <a:pPr marL="0" indent="0">
              <a:buNone/>
            </a:pPr>
            <a:r>
              <a:rPr lang="en-GB" sz="2400" dirty="0">
                <a:solidFill>
                  <a:srgbClr val="0C6AA2"/>
                </a:solidFill>
              </a:rPr>
              <a:t>F</a:t>
            </a:r>
            <a:r>
              <a:rPr lang="en-GB" sz="2400" dirty="0" smtClean="0">
                <a:solidFill>
                  <a:srgbClr val="0C6AA2"/>
                </a:solidFill>
              </a:rPr>
              <a:t>urther </a:t>
            </a:r>
            <a:r>
              <a:rPr lang="en-GB" sz="2400" dirty="0">
                <a:solidFill>
                  <a:srgbClr val="0C6AA2"/>
                </a:solidFill>
              </a:rPr>
              <a:t>research is needed to establish whether there is a causal link between CKD coding (as a proxy for clinical recognition and care) and hospital admissions/all-cause </a:t>
            </a:r>
            <a:r>
              <a:rPr lang="en-GB" sz="2400" dirty="0" smtClean="0">
                <a:solidFill>
                  <a:srgbClr val="0C6AA2"/>
                </a:solidFill>
              </a:rPr>
              <a:t>mortality</a:t>
            </a:r>
            <a:endParaRPr lang="en-GB" sz="2400" dirty="0">
              <a:solidFill>
                <a:srgbClr val="0C6AA2"/>
              </a:solidFill>
            </a:endParaRPr>
          </a:p>
          <a:p>
            <a:pPr lvl="1">
              <a:buClr>
                <a:srgbClr val="0A5DAC"/>
              </a:buClr>
              <a:buFont typeface="Arial"/>
              <a:buChar char="•"/>
            </a:pPr>
            <a:endParaRPr lang="en-GB" sz="1600" dirty="0">
              <a:solidFill>
                <a:srgbClr val="595959"/>
              </a:solidFill>
            </a:endParaRPr>
          </a:p>
        </p:txBody>
      </p:sp>
      <p:sp>
        <p:nvSpPr>
          <p:cNvPr id="6" name="Title 1"/>
          <p:cNvSpPr>
            <a:spLocks noGrp="1"/>
          </p:cNvSpPr>
          <p:nvPr>
            <p:ph type="title"/>
          </p:nvPr>
        </p:nvSpPr>
        <p:spPr>
          <a:xfrm>
            <a:off x="262040" y="163346"/>
            <a:ext cx="9144000" cy="711543"/>
          </a:xfrm>
        </p:spPr>
        <p:txBody>
          <a:bodyPr/>
          <a:lstStyle/>
          <a:p>
            <a:pPr algn="l"/>
            <a:r>
              <a:rPr lang="en-GB" sz="3600" b="1" dirty="0" smtClean="0">
                <a:solidFill>
                  <a:srgbClr val="0C6AA2"/>
                </a:solidFill>
              </a:rPr>
              <a:t>Recommendation 4</a:t>
            </a:r>
            <a:endParaRPr lang="en-GB" sz="3600" b="1" dirty="0">
              <a:solidFill>
                <a:srgbClr val="0C6AA2"/>
              </a:solidFill>
            </a:endParaRPr>
          </a:p>
        </p:txBody>
      </p:sp>
      <p:pic>
        <p:nvPicPr>
          <p:cNvPr id="7" name="Picture 6" descr="09221 CKD Ma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62964" y="358232"/>
            <a:ext cx="3035794" cy="5406069"/>
          </a:xfrm>
          <a:prstGeom prst="rect">
            <a:avLst/>
          </a:prstGeom>
        </p:spPr>
      </p:pic>
      <p:sp>
        <p:nvSpPr>
          <p:cNvPr id="8" name="Rectangle 7"/>
          <p:cNvSpPr/>
          <p:nvPr/>
        </p:nvSpPr>
        <p:spPr>
          <a:xfrm rot="5400000">
            <a:off x="4526788" y="1237512"/>
            <a:ext cx="90421" cy="9144001"/>
          </a:xfrm>
          <a:prstGeom prst="rect">
            <a:avLst/>
          </a:prstGeom>
          <a:solidFill>
            <a:srgbClr val="025B9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9" name="Rectangle 8"/>
          <p:cNvSpPr/>
          <p:nvPr/>
        </p:nvSpPr>
        <p:spPr>
          <a:xfrm>
            <a:off x="-1" y="5415439"/>
            <a:ext cx="9144001" cy="1442560"/>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195276" y="5640281"/>
            <a:ext cx="8470470" cy="923330"/>
          </a:xfrm>
          <a:prstGeom prst="rect">
            <a:avLst/>
          </a:prstGeom>
          <a:noFill/>
        </p:spPr>
        <p:txBody>
          <a:bodyPr wrap="square" rtlCol="0">
            <a:spAutoFit/>
          </a:bodyPr>
          <a:lstStyle/>
          <a:p>
            <a:pPr lvl="0" defTabSz="914400">
              <a:defRPr/>
            </a:pPr>
            <a:r>
              <a:rPr lang="en-GB" dirty="0">
                <a:solidFill>
                  <a:srgbClr val="FFFFFF"/>
                </a:solidFill>
              </a:rPr>
              <a:t>The unplanned hospital admission and mortality data analysed for this report provides evidence that an association exists between CKD coding in the electronic health record and increased rates of adverse patient outcomes</a:t>
            </a:r>
          </a:p>
        </p:txBody>
      </p:sp>
    </p:spTree>
    <p:extLst>
      <p:ext uri="{BB962C8B-B14F-4D97-AF65-F5344CB8AC3E}">
        <p14:creationId xmlns:p14="http://schemas.microsoft.com/office/powerpoint/2010/main" val="2487649434"/>
      </p:ext>
    </p:extLst>
  </p:cSld>
  <p:clrMapOvr>
    <a:masterClrMapping/>
  </p:clrMapOvr>
  <mc:AlternateContent xmlns:mc="http://schemas.openxmlformats.org/markup-compatibility/2006" xmlns:p14="http://schemas.microsoft.com/office/powerpoint/2010/main">
    <mc:Choice Requires="p14">
      <p:transition spd="slow" p14:dur="2000" advClick="0" advTm="5652"/>
    </mc:Choice>
    <mc:Fallback xmlns="">
      <p:transition spd="slow" advClick="0" advTm="5652"/>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5400000">
            <a:off x="2144999" y="-1832793"/>
            <a:ext cx="133331" cy="3742473"/>
          </a:xfrm>
          <a:prstGeom prst="rect">
            <a:avLst/>
          </a:prstGeom>
          <a:solidFill>
            <a:srgbClr val="025B9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5" name="Content Placeholder 11"/>
          <p:cNvSpPr>
            <a:spLocks noGrp="1"/>
          </p:cNvSpPr>
          <p:nvPr>
            <p:ph sz="half" idx="4294967295"/>
          </p:nvPr>
        </p:nvSpPr>
        <p:spPr>
          <a:xfrm>
            <a:off x="286326" y="1223518"/>
            <a:ext cx="5190838" cy="1843549"/>
          </a:xfrm>
          <a:prstGeom prst="rect">
            <a:avLst/>
          </a:prstGeom>
        </p:spPr>
        <p:txBody>
          <a:bodyPr/>
          <a:lstStyle/>
          <a:p>
            <a:pPr marL="0" indent="0">
              <a:buNone/>
            </a:pPr>
            <a:r>
              <a:rPr lang="en-GB" sz="2400" dirty="0">
                <a:solidFill>
                  <a:srgbClr val="0C6AA2"/>
                </a:solidFill>
              </a:rPr>
              <a:t>F</a:t>
            </a:r>
            <a:r>
              <a:rPr lang="en-GB" sz="2400" dirty="0" smtClean="0">
                <a:solidFill>
                  <a:srgbClr val="0C6AA2"/>
                </a:solidFill>
              </a:rPr>
              <a:t>urther </a:t>
            </a:r>
            <a:r>
              <a:rPr lang="en-GB" sz="2400" dirty="0">
                <a:solidFill>
                  <a:srgbClr val="0C6AA2"/>
                </a:solidFill>
              </a:rPr>
              <a:t>research is needed to establish whether there is a causal link between CKD coding (as a proxy for clinical recognition and care) and hospital admissions/all-cause </a:t>
            </a:r>
            <a:r>
              <a:rPr lang="en-GB" sz="2400" dirty="0" smtClean="0">
                <a:solidFill>
                  <a:srgbClr val="0C6AA2"/>
                </a:solidFill>
              </a:rPr>
              <a:t>mortality</a:t>
            </a:r>
            <a:endParaRPr lang="en-GB" sz="2400" dirty="0">
              <a:solidFill>
                <a:srgbClr val="0C6AA2"/>
              </a:solidFill>
            </a:endParaRPr>
          </a:p>
          <a:p>
            <a:pPr lvl="1">
              <a:buClr>
                <a:srgbClr val="0A5DAC"/>
              </a:buClr>
              <a:buFont typeface="Arial"/>
              <a:buChar char="•"/>
            </a:pPr>
            <a:endParaRPr lang="en-GB" sz="1600" dirty="0">
              <a:solidFill>
                <a:srgbClr val="595959"/>
              </a:solidFill>
            </a:endParaRPr>
          </a:p>
        </p:txBody>
      </p:sp>
      <p:sp>
        <p:nvSpPr>
          <p:cNvPr id="6" name="Title 1"/>
          <p:cNvSpPr>
            <a:spLocks noGrp="1"/>
          </p:cNvSpPr>
          <p:nvPr>
            <p:ph type="title"/>
          </p:nvPr>
        </p:nvSpPr>
        <p:spPr>
          <a:xfrm>
            <a:off x="262040" y="163346"/>
            <a:ext cx="9144000" cy="711543"/>
          </a:xfrm>
        </p:spPr>
        <p:txBody>
          <a:bodyPr/>
          <a:lstStyle/>
          <a:p>
            <a:pPr algn="l"/>
            <a:r>
              <a:rPr lang="en-GB" sz="3600" b="1" dirty="0" smtClean="0">
                <a:solidFill>
                  <a:srgbClr val="0C6AA2"/>
                </a:solidFill>
              </a:rPr>
              <a:t>Recommendation 4</a:t>
            </a:r>
            <a:endParaRPr lang="en-GB" sz="3600" b="1" dirty="0">
              <a:solidFill>
                <a:srgbClr val="0C6AA2"/>
              </a:solidFill>
            </a:endParaRPr>
          </a:p>
        </p:txBody>
      </p:sp>
      <p:pic>
        <p:nvPicPr>
          <p:cNvPr id="7" name="Picture 6" descr="09221 CKD Ma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62964" y="358232"/>
            <a:ext cx="3035794" cy="5406069"/>
          </a:xfrm>
          <a:prstGeom prst="rect">
            <a:avLst/>
          </a:prstGeom>
        </p:spPr>
      </p:pic>
      <p:sp>
        <p:nvSpPr>
          <p:cNvPr id="8" name="Rectangle 7"/>
          <p:cNvSpPr/>
          <p:nvPr/>
        </p:nvSpPr>
        <p:spPr>
          <a:xfrm rot="5400000">
            <a:off x="4526788" y="1237512"/>
            <a:ext cx="90421" cy="9144001"/>
          </a:xfrm>
          <a:prstGeom prst="rect">
            <a:avLst/>
          </a:prstGeom>
          <a:solidFill>
            <a:srgbClr val="025B9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9" name="Rectangle 8"/>
          <p:cNvSpPr/>
          <p:nvPr/>
        </p:nvSpPr>
        <p:spPr>
          <a:xfrm>
            <a:off x="-1" y="5764301"/>
            <a:ext cx="9144001" cy="1093698"/>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177462" y="6093380"/>
            <a:ext cx="8922948" cy="923330"/>
          </a:xfrm>
          <a:prstGeom prst="rect">
            <a:avLst/>
          </a:prstGeom>
          <a:noFill/>
        </p:spPr>
        <p:txBody>
          <a:bodyPr wrap="square" rtlCol="0">
            <a:spAutoFit/>
          </a:bodyPr>
          <a:lstStyle/>
          <a:p>
            <a:pPr lvl="0"/>
            <a:r>
              <a:rPr lang="en-GB" dirty="0">
                <a:solidFill>
                  <a:srgbClr val="FFFFFF"/>
                </a:solidFill>
              </a:rPr>
              <a:t>However, at the time we cannot be sure of two things</a:t>
            </a:r>
            <a:r>
              <a:rPr lang="en-GB" dirty="0" smtClean="0">
                <a:solidFill>
                  <a:srgbClr val="FFFFFF"/>
                </a:solidFill>
              </a:rPr>
              <a:t>:</a:t>
            </a:r>
          </a:p>
          <a:p>
            <a:pPr lvl="0"/>
            <a:endParaRPr lang="en-GB" dirty="0" smtClean="0">
              <a:solidFill>
                <a:srgbClr val="FFFFFF"/>
              </a:solidFill>
            </a:endParaRPr>
          </a:p>
          <a:p>
            <a:pPr lvl="0"/>
            <a:r>
              <a:rPr lang="en-GB" dirty="0" smtClean="0">
                <a:solidFill>
                  <a:srgbClr val="FFFFFF"/>
                </a:solidFill>
              </a:rPr>
              <a:t> </a:t>
            </a:r>
            <a:endParaRPr lang="en-GB" dirty="0">
              <a:solidFill>
                <a:srgbClr val="FFFFFF"/>
              </a:solidFill>
            </a:endParaRPr>
          </a:p>
        </p:txBody>
      </p:sp>
    </p:spTree>
    <p:extLst>
      <p:ext uri="{BB962C8B-B14F-4D97-AF65-F5344CB8AC3E}">
        <p14:creationId xmlns:p14="http://schemas.microsoft.com/office/powerpoint/2010/main" val="3805173229"/>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5400000">
            <a:off x="2144999" y="-1832793"/>
            <a:ext cx="133331" cy="3742473"/>
          </a:xfrm>
          <a:prstGeom prst="rect">
            <a:avLst/>
          </a:prstGeom>
          <a:solidFill>
            <a:srgbClr val="025B9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5" name="Content Placeholder 11"/>
          <p:cNvSpPr>
            <a:spLocks noGrp="1"/>
          </p:cNvSpPr>
          <p:nvPr>
            <p:ph sz="half" idx="4294967295"/>
          </p:nvPr>
        </p:nvSpPr>
        <p:spPr>
          <a:xfrm>
            <a:off x="286326" y="1223518"/>
            <a:ext cx="5190838" cy="1843549"/>
          </a:xfrm>
          <a:prstGeom prst="rect">
            <a:avLst/>
          </a:prstGeom>
        </p:spPr>
        <p:txBody>
          <a:bodyPr/>
          <a:lstStyle/>
          <a:p>
            <a:pPr marL="0" indent="0">
              <a:buNone/>
            </a:pPr>
            <a:r>
              <a:rPr lang="en-GB" sz="2400" dirty="0">
                <a:solidFill>
                  <a:srgbClr val="0C6AA2"/>
                </a:solidFill>
              </a:rPr>
              <a:t>F</a:t>
            </a:r>
            <a:r>
              <a:rPr lang="en-GB" sz="2400" dirty="0" smtClean="0">
                <a:solidFill>
                  <a:srgbClr val="0C6AA2"/>
                </a:solidFill>
              </a:rPr>
              <a:t>urther </a:t>
            </a:r>
            <a:r>
              <a:rPr lang="en-GB" sz="2400" dirty="0">
                <a:solidFill>
                  <a:srgbClr val="0C6AA2"/>
                </a:solidFill>
              </a:rPr>
              <a:t>research is needed to establish whether there is a causal link between CKD coding (as a proxy for clinical recognition and care) and hospital admissions/all-cause </a:t>
            </a:r>
            <a:r>
              <a:rPr lang="en-GB" sz="2400" dirty="0" smtClean="0">
                <a:solidFill>
                  <a:srgbClr val="0C6AA2"/>
                </a:solidFill>
              </a:rPr>
              <a:t>mortality</a:t>
            </a:r>
            <a:endParaRPr lang="en-GB" sz="2400" dirty="0">
              <a:solidFill>
                <a:srgbClr val="0C6AA2"/>
              </a:solidFill>
            </a:endParaRPr>
          </a:p>
          <a:p>
            <a:pPr lvl="1">
              <a:buClr>
                <a:srgbClr val="0A5DAC"/>
              </a:buClr>
              <a:buFont typeface="Arial"/>
              <a:buChar char="•"/>
            </a:pPr>
            <a:endParaRPr lang="en-GB" sz="1600" dirty="0">
              <a:solidFill>
                <a:srgbClr val="595959"/>
              </a:solidFill>
            </a:endParaRPr>
          </a:p>
        </p:txBody>
      </p:sp>
      <p:sp>
        <p:nvSpPr>
          <p:cNvPr id="6" name="Title 1"/>
          <p:cNvSpPr>
            <a:spLocks noGrp="1"/>
          </p:cNvSpPr>
          <p:nvPr>
            <p:ph type="title"/>
          </p:nvPr>
        </p:nvSpPr>
        <p:spPr>
          <a:xfrm>
            <a:off x="262040" y="163346"/>
            <a:ext cx="9144000" cy="711543"/>
          </a:xfrm>
        </p:spPr>
        <p:txBody>
          <a:bodyPr/>
          <a:lstStyle/>
          <a:p>
            <a:pPr algn="l"/>
            <a:r>
              <a:rPr lang="en-GB" sz="3600" b="1" dirty="0" smtClean="0">
                <a:solidFill>
                  <a:srgbClr val="0C6AA2"/>
                </a:solidFill>
              </a:rPr>
              <a:t>Recommendation 4</a:t>
            </a:r>
            <a:endParaRPr lang="en-GB" sz="3600" b="1" dirty="0">
              <a:solidFill>
                <a:srgbClr val="0C6AA2"/>
              </a:solidFill>
            </a:endParaRPr>
          </a:p>
        </p:txBody>
      </p:sp>
      <p:pic>
        <p:nvPicPr>
          <p:cNvPr id="7" name="Picture 6" descr="09221 CKD Ma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62964" y="358232"/>
            <a:ext cx="3035794" cy="5406069"/>
          </a:xfrm>
          <a:prstGeom prst="rect">
            <a:avLst/>
          </a:prstGeom>
        </p:spPr>
      </p:pic>
      <p:sp>
        <p:nvSpPr>
          <p:cNvPr id="8" name="Rectangle 7"/>
          <p:cNvSpPr/>
          <p:nvPr/>
        </p:nvSpPr>
        <p:spPr>
          <a:xfrm rot="5400000">
            <a:off x="4526788" y="1237512"/>
            <a:ext cx="90421" cy="9144001"/>
          </a:xfrm>
          <a:prstGeom prst="rect">
            <a:avLst/>
          </a:prstGeom>
          <a:solidFill>
            <a:srgbClr val="025B9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9" name="Rectangle 8"/>
          <p:cNvSpPr/>
          <p:nvPr/>
        </p:nvSpPr>
        <p:spPr>
          <a:xfrm>
            <a:off x="-1" y="5046399"/>
            <a:ext cx="9144001" cy="1811600"/>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181481" y="5238656"/>
            <a:ext cx="8363053" cy="1477328"/>
          </a:xfrm>
          <a:prstGeom prst="rect">
            <a:avLst/>
          </a:prstGeom>
          <a:noFill/>
        </p:spPr>
        <p:txBody>
          <a:bodyPr wrap="square" rtlCol="0">
            <a:spAutoFit/>
          </a:bodyPr>
          <a:lstStyle/>
          <a:p>
            <a:pPr marL="342900" indent="-342900">
              <a:buFont typeface="+mj-lt"/>
              <a:buAutoNum type="arabicPeriod"/>
            </a:pPr>
            <a:r>
              <a:rPr lang="en-GB" dirty="0">
                <a:solidFill>
                  <a:srgbClr val="FFFFFF"/>
                </a:solidFill>
              </a:rPr>
              <a:t>The strength of this association: we used a limited primary care dataset for the analysis that was extracted for audit purposes – there may be additional important coded comorbidities which reduce this association (for example cancer or serious mental illness) or </a:t>
            </a:r>
            <a:r>
              <a:rPr lang="en-GB" dirty="0" err="1">
                <a:solidFill>
                  <a:srgbClr val="FFFFFF"/>
                </a:solidFill>
              </a:rPr>
              <a:t>uncoded</a:t>
            </a:r>
            <a:r>
              <a:rPr lang="en-GB" dirty="0">
                <a:solidFill>
                  <a:srgbClr val="FFFFFF"/>
                </a:solidFill>
              </a:rPr>
              <a:t> factors such as frailty or adverse social circumstances which we did not have available within the Audit</a:t>
            </a:r>
          </a:p>
        </p:txBody>
      </p:sp>
    </p:spTree>
    <p:extLst>
      <p:ext uri="{BB962C8B-B14F-4D97-AF65-F5344CB8AC3E}">
        <p14:creationId xmlns:p14="http://schemas.microsoft.com/office/powerpoint/2010/main" val="3795310203"/>
      </p:ext>
    </p:extLst>
  </p:cSld>
  <p:clrMapOvr>
    <a:masterClrMapping/>
  </p:clrMapOvr>
  <mc:AlternateContent xmlns:mc="http://schemas.openxmlformats.org/markup-compatibility/2006" xmlns:p14="http://schemas.microsoft.com/office/powerpoint/2010/main">
    <mc:Choice Requires="p14">
      <p:transition spd="slow" p14:dur="2000" advClick="0" advTm="5652"/>
    </mc:Choice>
    <mc:Fallback xmlns="">
      <p:transition spd="slow" advClick="0" advTm="5652"/>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5400000">
            <a:off x="2144999" y="-1832793"/>
            <a:ext cx="133331" cy="3742473"/>
          </a:xfrm>
          <a:prstGeom prst="rect">
            <a:avLst/>
          </a:prstGeom>
          <a:solidFill>
            <a:srgbClr val="025B9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5" name="Content Placeholder 11"/>
          <p:cNvSpPr>
            <a:spLocks noGrp="1"/>
          </p:cNvSpPr>
          <p:nvPr>
            <p:ph sz="half" idx="4294967295"/>
          </p:nvPr>
        </p:nvSpPr>
        <p:spPr>
          <a:xfrm>
            <a:off x="286326" y="1223518"/>
            <a:ext cx="5190838" cy="1843549"/>
          </a:xfrm>
          <a:prstGeom prst="rect">
            <a:avLst/>
          </a:prstGeom>
        </p:spPr>
        <p:txBody>
          <a:bodyPr/>
          <a:lstStyle/>
          <a:p>
            <a:pPr marL="0" indent="0">
              <a:buNone/>
            </a:pPr>
            <a:r>
              <a:rPr lang="en-GB" sz="2400" dirty="0">
                <a:solidFill>
                  <a:srgbClr val="0C6AA2"/>
                </a:solidFill>
              </a:rPr>
              <a:t>F</a:t>
            </a:r>
            <a:r>
              <a:rPr lang="en-GB" sz="2400" dirty="0" smtClean="0">
                <a:solidFill>
                  <a:srgbClr val="0C6AA2"/>
                </a:solidFill>
              </a:rPr>
              <a:t>urther </a:t>
            </a:r>
            <a:r>
              <a:rPr lang="en-GB" sz="2400" dirty="0">
                <a:solidFill>
                  <a:srgbClr val="0C6AA2"/>
                </a:solidFill>
              </a:rPr>
              <a:t>research is needed to establish whether there is a causal link between CKD coding (as a proxy for clinical recognition and care) and hospital admissions/all-cause </a:t>
            </a:r>
            <a:r>
              <a:rPr lang="en-GB" sz="2400" dirty="0" smtClean="0">
                <a:solidFill>
                  <a:srgbClr val="0C6AA2"/>
                </a:solidFill>
              </a:rPr>
              <a:t>mortality</a:t>
            </a:r>
            <a:endParaRPr lang="en-GB" sz="2400" dirty="0">
              <a:solidFill>
                <a:srgbClr val="0C6AA2"/>
              </a:solidFill>
            </a:endParaRPr>
          </a:p>
          <a:p>
            <a:pPr lvl="1">
              <a:buClr>
                <a:srgbClr val="0A5DAC"/>
              </a:buClr>
              <a:buFont typeface="Arial"/>
              <a:buChar char="•"/>
            </a:pPr>
            <a:endParaRPr lang="en-GB" sz="1600" dirty="0">
              <a:solidFill>
                <a:srgbClr val="595959"/>
              </a:solidFill>
            </a:endParaRPr>
          </a:p>
        </p:txBody>
      </p:sp>
      <p:sp>
        <p:nvSpPr>
          <p:cNvPr id="6" name="Title 1"/>
          <p:cNvSpPr>
            <a:spLocks noGrp="1"/>
          </p:cNvSpPr>
          <p:nvPr>
            <p:ph type="title"/>
          </p:nvPr>
        </p:nvSpPr>
        <p:spPr>
          <a:xfrm>
            <a:off x="262040" y="163346"/>
            <a:ext cx="9144000" cy="711543"/>
          </a:xfrm>
        </p:spPr>
        <p:txBody>
          <a:bodyPr/>
          <a:lstStyle/>
          <a:p>
            <a:pPr algn="l"/>
            <a:r>
              <a:rPr lang="en-GB" sz="3600" b="1" dirty="0" smtClean="0">
                <a:solidFill>
                  <a:srgbClr val="0C6AA2"/>
                </a:solidFill>
              </a:rPr>
              <a:t>Recommendation 4</a:t>
            </a:r>
            <a:endParaRPr lang="en-GB" sz="3600" b="1" dirty="0">
              <a:solidFill>
                <a:srgbClr val="0C6AA2"/>
              </a:solidFill>
            </a:endParaRPr>
          </a:p>
        </p:txBody>
      </p:sp>
      <p:pic>
        <p:nvPicPr>
          <p:cNvPr id="7" name="Picture 6" descr="09221 CKD Man"/>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62964" y="358232"/>
            <a:ext cx="3035794" cy="5406069"/>
          </a:xfrm>
          <a:prstGeom prst="rect">
            <a:avLst/>
          </a:prstGeom>
        </p:spPr>
      </p:pic>
      <p:sp>
        <p:nvSpPr>
          <p:cNvPr id="8" name="Rectangle 7"/>
          <p:cNvSpPr/>
          <p:nvPr/>
        </p:nvSpPr>
        <p:spPr>
          <a:xfrm rot="5400000">
            <a:off x="4526788" y="1237512"/>
            <a:ext cx="90421" cy="9144001"/>
          </a:xfrm>
          <a:prstGeom prst="rect">
            <a:avLst/>
          </a:prstGeom>
          <a:solidFill>
            <a:srgbClr val="025B9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9" name="Rectangle 8"/>
          <p:cNvSpPr/>
          <p:nvPr/>
        </p:nvSpPr>
        <p:spPr>
          <a:xfrm>
            <a:off x="-1" y="5415439"/>
            <a:ext cx="9144001" cy="1442560"/>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267624" y="5899380"/>
            <a:ext cx="9144000" cy="369332"/>
          </a:xfrm>
          <a:prstGeom prst="rect">
            <a:avLst/>
          </a:prstGeom>
          <a:noFill/>
        </p:spPr>
        <p:txBody>
          <a:bodyPr wrap="square" rtlCol="0">
            <a:spAutoFit/>
          </a:bodyPr>
          <a:lstStyle/>
          <a:p>
            <a:pPr lvl="1"/>
            <a:r>
              <a:rPr lang="en-GB" dirty="0" smtClean="0">
                <a:solidFill>
                  <a:srgbClr val="FFFFFF"/>
                </a:solidFill>
              </a:rPr>
              <a:t>2.  Whether </a:t>
            </a:r>
            <a:r>
              <a:rPr lang="en-GB" dirty="0">
                <a:solidFill>
                  <a:srgbClr val="FFFFFF"/>
                </a:solidFill>
              </a:rPr>
              <a:t>there is a causal link between coding and adverse health outcomes</a:t>
            </a:r>
          </a:p>
        </p:txBody>
      </p:sp>
    </p:spTree>
    <p:extLst>
      <p:ext uri="{BB962C8B-B14F-4D97-AF65-F5344CB8AC3E}">
        <p14:creationId xmlns:p14="http://schemas.microsoft.com/office/powerpoint/2010/main" val="2432667490"/>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62040" y="163346"/>
            <a:ext cx="9144000" cy="711543"/>
          </a:xfrm>
        </p:spPr>
        <p:txBody>
          <a:bodyPr/>
          <a:lstStyle/>
          <a:p>
            <a:pPr algn="l"/>
            <a:r>
              <a:rPr lang="en-GB" sz="3600" b="1" dirty="0" smtClean="0">
                <a:solidFill>
                  <a:srgbClr val="0C6AA2"/>
                </a:solidFill>
              </a:rPr>
              <a:t>References</a:t>
            </a:r>
            <a:endParaRPr lang="en-GB" sz="3600" b="1" dirty="0">
              <a:solidFill>
                <a:srgbClr val="0C6AA2"/>
              </a:solidFill>
            </a:endParaRPr>
          </a:p>
        </p:txBody>
      </p:sp>
      <p:sp>
        <p:nvSpPr>
          <p:cNvPr id="5" name="Rectangle 4"/>
          <p:cNvSpPr/>
          <p:nvPr/>
        </p:nvSpPr>
        <p:spPr>
          <a:xfrm rot="5400000">
            <a:off x="1331959" y="-1019753"/>
            <a:ext cx="133331" cy="2116394"/>
          </a:xfrm>
          <a:prstGeom prst="rect">
            <a:avLst/>
          </a:prstGeom>
          <a:solidFill>
            <a:srgbClr val="025B9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6" name="Content Placeholder 11"/>
          <p:cNvSpPr>
            <a:spLocks noGrp="1"/>
          </p:cNvSpPr>
          <p:nvPr>
            <p:ph sz="half" idx="4294967295"/>
          </p:nvPr>
        </p:nvSpPr>
        <p:spPr>
          <a:xfrm>
            <a:off x="286326" y="1223518"/>
            <a:ext cx="8174183" cy="3043682"/>
          </a:xfrm>
          <a:prstGeom prst="rect">
            <a:avLst/>
          </a:prstGeom>
        </p:spPr>
        <p:txBody>
          <a:bodyPr/>
          <a:lstStyle/>
          <a:p>
            <a:pPr marL="514350" indent="-514350">
              <a:spcAft>
                <a:spcPts val="1200"/>
              </a:spcAft>
              <a:buFont typeface="+mj-lt"/>
              <a:buAutoNum type="arabicPeriod"/>
            </a:pPr>
            <a:r>
              <a:rPr lang="en-GB" sz="1600" dirty="0" err="1">
                <a:solidFill>
                  <a:srgbClr val="595959"/>
                </a:solidFill>
              </a:rPr>
              <a:t>Nitsch</a:t>
            </a:r>
            <a:r>
              <a:rPr lang="en-GB" sz="1600" dirty="0">
                <a:solidFill>
                  <a:srgbClr val="595959"/>
                </a:solidFill>
              </a:rPr>
              <a:t> D, </a:t>
            </a:r>
            <a:r>
              <a:rPr lang="en-GB" sz="1600" dirty="0" err="1">
                <a:solidFill>
                  <a:srgbClr val="595959"/>
                </a:solidFill>
              </a:rPr>
              <a:t>Caplin</a:t>
            </a:r>
            <a:r>
              <a:rPr lang="en-GB" sz="1600" dirty="0">
                <a:solidFill>
                  <a:srgbClr val="595959"/>
                </a:solidFill>
              </a:rPr>
              <a:t> B, Hull S, Wheeler D. National Chronic Kidney Disease Audit - National Report (Part 1). 2017</a:t>
            </a:r>
          </a:p>
          <a:p>
            <a:pPr marL="514350" indent="-514350">
              <a:spcAft>
                <a:spcPts val="1200"/>
              </a:spcAft>
              <a:buFont typeface="+mj-lt"/>
              <a:buAutoNum type="arabicPeriod"/>
            </a:pPr>
            <a:r>
              <a:rPr lang="en-GB" sz="1600" dirty="0">
                <a:solidFill>
                  <a:srgbClr val="595959"/>
                </a:solidFill>
              </a:rPr>
              <a:t>Kidney Disease: Improving Global Outcomes (KDIGO) CKD Work Group. KDIGO 2012 Clinical Practice Guideline for the Evaluation and Management of Chronic Kidney Disease. Kidney </a:t>
            </a:r>
            <a:r>
              <a:rPr lang="en-GB" sz="1600" dirty="0" err="1">
                <a:solidFill>
                  <a:srgbClr val="595959"/>
                </a:solidFill>
              </a:rPr>
              <a:t>Int</a:t>
            </a:r>
            <a:r>
              <a:rPr lang="en-GB" sz="1600" dirty="0">
                <a:solidFill>
                  <a:srgbClr val="595959"/>
                </a:solidFill>
              </a:rPr>
              <a:t> </a:t>
            </a:r>
            <a:r>
              <a:rPr lang="en-GB" sz="1600" dirty="0" err="1">
                <a:solidFill>
                  <a:srgbClr val="595959"/>
                </a:solidFill>
              </a:rPr>
              <a:t>Suppl</a:t>
            </a:r>
            <a:r>
              <a:rPr lang="en-GB" sz="1600" dirty="0">
                <a:solidFill>
                  <a:srgbClr val="595959"/>
                </a:solidFill>
              </a:rPr>
              <a:t> [Internet]. 2013;3(1):1–150. Available from: http://</a:t>
            </a:r>
            <a:r>
              <a:rPr lang="en-GB" sz="1600" dirty="0" err="1">
                <a:solidFill>
                  <a:srgbClr val="595959"/>
                </a:solidFill>
              </a:rPr>
              <a:t>www.kdigo.org</a:t>
            </a:r>
            <a:r>
              <a:rPr lang="en-GB" sz="1600" dirty="0">
                <a:solidFill>
                  <a:srgbClr val="595959"/>
                </a:solidFill>
              </a:rPr>
              <a:t>/</a:t>
            </a:r>
            <a:r>
              <a:rPr lang="en-GB" sz="1600" dirty="0" err="1">
                <a:solidFill>
                  <a:srgbClr val="595959"/>
                </a:solidFill>
              </a:rPr>
              <a:t>clinical_practice_guidelines</a:t>
            </a:r>
            <a:r>
              <a:rPr lang="en-GB" sz="1600" dirty="0">
                <a:solidFill>
                  <a:srgbClr val="595959"/>
                </a:solidFill>
              </a:rPr>
              <a:t>/pdf/CKD/KDIGO CKD-MBD GL KI </a:t>
            </a:r>
            <a:r>
              <a:rPr lang="en-GB" sz="1600" dirty="0" err="1">
                <a:solidFill>
                  <a:srgbClr val="595959"/>
                </a:solidFill>
              </a:rPr>
              <a:t>Suppl</a:t>
            </a:r>
            <a:r>
              <a:rPr lang="en-GB" sz="1600" dirty="0">
                <a:solidFill>
                  <a:srgbClr val="595959"/>
                </a:solidFill>
              </a:rPr>
              <a:t> 113.pdf%5Cnhttp://</a:t>
            </a:r>
            <a:r>
              <a:rPr lang="en-GB" sz="1600" dirty="0" err="1">
                <a:solidFill>
                  <a:srgbClr val="595959"/>
                </a:solidFill>
              </a:rPr>
              <a:t>www.nature.com</a:t>
            </a:r>
            <a:r>
              <a:rPr lang="en-GB" sz="1600" dirty="0">
                <a:solidFill>
                  <a:srgbClr val="595959"/>
                </a:solidFill>
              </a:rPr>
              <a:t>/</a:t>
            </a:r>
            <a:r>
              <a:rPr lang="en-GB" sz="1600" dirty="0" err="1">
                <a:solidFill>
                  <a:srgbClr val="595959"/>
                </a:solidFill>
              </a:rPr>
              <a:t>doifinder</a:t>
            </a:r>
            <a:r>
              <a:rPr lang="en-GB" sz="1600" dirty="0">
                <a:solidFill>
                  <a:srgbClr val="595959"/>
                </a:solidFill>
              </a:rPr>
              <a:t>/10.1038/kisup.2012.73%5Cnhttp://</a:t>
            </a:r>
            <a:r>
              <a:rPr lang="en-GB" sz="1600" dirty="0" err="1">
                <a:solidFill>
                  <a:srgbClr val="595959"/>
                </a:solidFill>
              </a:rPr>
              <a:t>www.nature.com</a:t>
            </a:r>
            <a:r>
              <a:rPr lang="en-GB" sz="1600" dirty="0">
                <a:solidFill>
                  <a:srgbClr val="595959"/>
                </a:solidFill>
              </a:rPr>
              <a:t>/</a:t>
            </a:r>
            <a:r>
              <a:rPr lang="en-GB" sz="1600" dirty="0" err="1">
                <a:solidFill>
                  <a:srgbClr val="595959"/>
                </a:solidFill>
              </a:rPr>
              <a:t>doifinder</a:t>
            </a:r>
            <a:r>
              <a:rPr lang="en-GB" sz="1600" dirty="0">
                <a:solidFill>
                  <a:srgbClr val="595959"/>
                </a:solidFill>
              </a:rPr>
              <a:t>/10.1038/kisup.2012.76</a:t>
            </a:r>
          </a:p>
          <a:p>
            <a:pPr marL="514350" indent="-514350">
              <a:spcAft>
                <a:spcPts val="1200"/>
              </a:spcAft>
              <a:buFont typeface="+mj-lt"/>
              <a:buAutoNum type="arabicPeriod"/>
            </a:pPr>
            <a:r>
              <a:rPr lang="en-GB" sz="1600" dirty="0">
                <a:solidFill>
                  <a:srgbClr val="595959"/>
                </a:solidFill>
              </a:rPr>
              <a:t>NICE. Chronic kidney disease in adults: quality standard. 2011;(March). Available from: </a:t>
            </a:r>
            <a:r>
              <a:rPr lang="en-GB" sz="1600" dirty="0" err="1">
                <a:solidFill>
                  <a:srgbClr val="595959"/>
                </a:solidFill>
              </a:rPr>
              <a:t>nice.org.uk</a:t>
            </a:r>
            <a:r>
              <a:rPr lang="en-GB" sz="1600" dirty="0">
                <a:solidFill>
                  <a:srgbClr val="595959"/>
                </a:solidFill>
              </a:rPr>
              <a:t>/guidance/gs5</a:t>
            </a:r>
          </a:p>
        </p:txBody>
      </p:sp>
    </p:spTree>
    <p:extLst>
      <p:ext uri="{BB962C8B-B14F-4D97-AF65-F5344CB8AC3E}">
        <p14:creationId xmlns:p14="http://schemas.microsoft.com/office/powerpoint/2010/main" val="1607476511"/>
      </p:ext>
    </p:extLst>
  </p:cSld>
  <p:clrMapOvr>
    <a:masterClrMapping/>
  </p:clrMapOvr>
  <mc:AlternateContent xmlns:mc="http://schemas.openxmlformats.org/markup-compatibility/2006" xmlns:p14="http://schemas.microsoft.com/office/powerpoint/2010/main">
    <mc:Choice Requires="p14">
      <p:transition spd="slow" p14:dur="2000" advClick="0" advTm="5652"/>
    </mc:Choice>
    <mc:Fallback xmlns="">
      <p:transition spd="slow" advClick="0" advTm="5652"/>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35901" cy="6858000"/>
          </a:xfrm>
          <a:prstGeom prst="rect">
            <a:avLst/>
          </a:prstGeom>
        </p:spPr>
      </p:pic>
    </p:spTree>
    <p:extLst>
      <p:ext uri="{BB962C8B-B14F-4D97-AF65-F5344CB8AC3E}">
        <p14:creationId xmlns:p14="http://schemas.microsoft.com/office/powerpoint/2010/main" val="1146318579"/>
      </p:ext>
    </p:extLst>
  </p:cSld>
  <p:clrMapOvr>
    <a:masterClrMapping/>
  </p:clrMapOvr>
  <mc:AlternateContent xmlns:mc="http://schemas.openxmlformats.org/markup-compatibility/2006" xmlns:p14="http://schemas.microsoft.com/office/powerpoint/2010/main">
    <mc:Choice Requires="p14">
      <p:transition spd="slow" p14:dur="2000" advClick="0" advTm="5652"/>
    </mc:Choice>
    <mc:Fallback xmlns="">
      <p:transition spd="slow" advClick="0" advTm="5652"/>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CKD Report - Google Fusion Tables CMYK copy.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4741333" cy="6858000"/>
          </a:xfrm>
          <a:prstGeom prst="rect">
            <a:avLst/>
          </a:prstGeom>
        </p:spPr>
      </p:pic>
      <p:sp>
        <p:nvSpPr>
          <p:cNvPr id="12" name="TextBox 11"/>
          <p:cNvSpPr txBox="1"/>
          <p:nvPr/>
        </p:nvSpPr>
        <p:spPr>
          <a:xfrm>
            <a:off x="346390" y="320824"/>
            <a:ext cx="3689388" cy="461665"/>
          </a:xfrm>
          <a:prstGeom prst="rect">
            <a:avLst/>
          </a:prstGeom>
          <a:noFill/>
        </p:spPr>
        <p:txBody>
          <a:bodyPr wrap="square" rtlCol="0">
            <a:spAutoFit/>
          </a:bodyPr>
          <a:lstStyle/>
          <a:p>
            <a:r>
              <a:rPr lang="en-GB" sz="1200" dirty="0">
                <a:solidFill>
                  <a:srgbClr val="0A5DAC"/>
                </a:solidFill>
              </a:rPr>
              <a:t>Map of coverage of NCKDA within practices using </a:t>
            </a:r>
            <a:r>
              <a:rPr lang="en-GB" sz="1200" dirty="0" err="1">
                <a:solidFill>
                  <a:srgbClr val="0A5DAC"/>
                </a:solidFill>
              </a:rPr>
              <a:t>Informatic</a:t>
            </a:r>
            <a:r>
              <a:rPr lang="en-GB" sz="1200" dirty="0">
                <a:solidFill>
                  <a:srgbClr val="0A5DAC"/>
                </a:solidFill>
              </a:rPr>
              <a:t> Audit Plus software</a:t>
            </a:r>
          </a:p>
        </p:txBody>
      </p:sp>
      <p:sp>
        <p:nvSpPr>
          <p:cNvPr id="13" name="TextBox 12"/>
          <p:cNvSpPr txBox="1"/>
          <p:nvPr/>
        </p:nvSpPr>
        <p:spPr>
          <a:xfrm>
            <a:off x="10635392" y="-590073"/>
            <a:ext cx="184666" cy="369332"/>
          </a:xfrm>
          <a:prstGeom prst="rect">
            <a:avLst/>
          </a:prstGeom>
          <a:noFill/>
        </p:spPr>
        <p:txBody>
          <a:bodyPr wrap="none" rtlCol="0">
            <a:spAutoFit/>
          </a:bodyPr>
          <a:lstStyle/>
          <a:p>
            <a:endParaRPr lang="en-US" dirty="0"/>
          </a:p>
        </p:txBody>
      </p:sp>
      <p:sp>
        <p:nvSpPr>
          <p:cNvPr id="14" name="Content Placeholder 11"/>
          <p:cNvSpPr>
            <a:spLocks noGrp="1"/>
          </p:cNvSpPr>
          <p:nvPr>
            <p:ph sz="half" idx="4294967295"/>
          </p:nvPr>
        </p:nvSpPr>
        <p:spPr>
          <a:xfrm>
            <a:off x="5146240" y="1103446"/>
            <a:ext cx="3703699" cy="1843549"/>
          </a:xfrm>
          <a:prstGeom prst="rect">
            <a:avLst/>
          </a:prstGeom>
        </p:spPr>
        <p:txBody>
          <a:bodyPr/>
          <a:lstStyle/>
          <a:p>
            <a:pPr marL="0" indent="0">
              <a:buNone/>
            </a:pPr>
            <a:r>
              <a:rPr lang="en-GB" sz="2400" dirty="0">
                <a:solidFill>
                  <a:srgbClr val="0C6AA2"/>
                </a:solidFill>
              </a:rPr>
              <a:t>Aims</a:t>
            </a:r>
            <a:r>
              <a:rPr lang="en-GB" sz="2400" dirty="0" smtClean="0">
                <a:solidFill>
                  <a:srgbClr val="0C6AA2"/>
                </a:solidFill>
              </a:rPr>
              <a:t>: </a:t>
            </a:r>
            <a:r>
              <a:rPr lang="en-GB" dirty="0" smtClean="0">
                <a:solidFill>
                  <a:srgbClr val="0A5DAC"/>
                </a:solidFill>
              </a:rPr>
              <a:t/>
            </a:r>
            <a:br>
              <a:rPr lang="en-GB" dirty="0" smtClean="0">
                <a:solidFill>
                  <a:srgbClr val="0A5DAC"/>
                </a:solidFill>
              </a:rPr>
            </a:br>
            <a:r>
              <a:rPr lang="en-GB" sz="800" dirty="0" smtClean="0">
                <a:solidFill>
                  <a:srgbClr val="0A5DAC"/>
                </a:solidFill>
              </a:rPr>
              <a:t> </a:t>
            </a:r>
            <a:endParaRPr lang="en-GB" dirty="0">
              <a:solidFill>
                <a:srgbClr val="0A5DAC"/>
              </a:solidFill>
            </a:endParaRPr>
          </a:p>
          <a:p>
            <a:pPr lvl="1">
              <a:buClr>
                <a:srgbClr val="0A5DAC"/>
              </a:buClr>
              <a:buFont typeface="Arial"/>
              <a:buChar char="•"/>
            </a:pPr>
            <a:r>
              <a:rPr lang="en-GB" sz="1800" dirty="0">
                <a:solidFill>
                  <a:schemeClr val="tx1">
                    <a:lumMod val="65000"/>
                    <a:lumOff val="35000"/>
                  </a:schemeClr>
                </a:solidFill>
              </a:rPr>
              <a:t>To review identification and management of CKD in primary </a:t>
            </a:r>
            <a:r>
              <a:rPr lang="en-GB" sz="1800" dirty="0" smtClean="0">
                <a:solidFill>
                  <a:schemeClr val="tx1">
                    <a:lumMod val="65000"/>
                    <a:lumOff val="35000"/>
                  </a:schemeClr>
                </a:solidFill>
              </a:rPr>
              <a:t>care</a:t>
            </a:r>
          </a:p>
          <a:p>
            <a:pPr marL="457200" lvl="1" indent="0">
              <a:buClr>
                <a:srgbClr val="0A5DAC"/>
              </a:buClr>
              <a:buNone/>
            </a:pPr>
            <a:endParaRPr lang="en-GB" sz="800" dirty="0">
              <a:solidFill>
                <a:srgbClr val="595959"/>
              </a:solidFill>
            </a:endParaRPr>
          </a:p>
          <a:p>
            <a:pPr lvl="1">
              <a:buClr>
                <a:srgbClr val="0A5DAC"/>
              </a:buClr>
              <a:buFont typeface="Arial"/>
              <a:buChar char="•"/>
            </a:pPr>
            <a:r>
              <a:rPr lang="en-GB" sz="1800" dirty="0">
                <a:solidFill>
                  <a:srgbClr val="595959"/>
                </a:solidFill>
              </a:rPr>
              <a:t>To describe patient outcomes </a:t>
            </a:r>
          </a:p>
        </p:txBody>
      </p:sp>
      <p:sp>
        <p:nvSpPr>
          <p:cNvPr id="15" name="Content Placeholder 11"/>
          <p:cNvSpPr>
            <a:spLocks noGrp="1"/>
          </p:cNvSpPr>
          <p:nvPr>
            <p:ph sz="half" idx="4294967295"/>
          </p:nvPr>
        </p:nvSpPr>
        <p:spPr>
          <a:xfrm>
            <a:off x="5146240" y="3399601"/>
            <a:ext cx="3900070" cy="1843549"/>
          </a:xfrm>
          <a:prstGeom prst="rect">
            <a:avLst/>
          </a:prstGeom>
        </p:spPr>
        <p:txBody>
          <a:bodyPr/>
          <a:lstStyle/>
          <a:p>
            <a:pPr marL="0" indent="0">
              <a:buNone/>
            </a:pPr>
            <a:r>
              <a:rPr lang="en-GB" sz="2400" dirty="0">
                <a:solidFill>
                  <a:srgbClr val="0C6AA2"/>
                </a:solidFill>
              </a:rPr>
              <a:t>Measures</a:t>
            </a:r>
            <a:r>
              <a:rPr lang="en-GB" sz="2400" dirty="0" smtClean="0">
                <a:solidFill>
                  <a:srgbClr val="0C6AA2"/>
                </a:solidFill>
              </a:rPr>
              <a:t>:</a:t>
            </a:r>
          </a:p>
          <a:p>
            <a:pPr marL="0" indent="0">
              <a:buNone/>
            </a:pPr>
            <a:r>
              <a:rPr lang="en-GB" sz="800" dirty="0">
                <a:solidFill>
                  <a:srgbClr val="0A5DAC"/>
                </a:solidFill>
              </a:rPr>
              <a:t> </a:t>
            </a:r>
          </a:p>
          <a:p>
            <a:pPr lvl="1">
              <a:buClr>
                <a:srgbClr val="0A5DAC"/>
              </a:buClr>
              <a:buFont typeface="Arial"/>
              <a:buChar char="•"/>
            </a:pPr>
            <a:r>
              <a:rPr lang="en-GB" sz="1800" dirty="0">
                <a:solidFill>
                  <a:srgbClr val="595959"/>
                </a:solidFill>
              </a:rPr>
              <a:t>Performance against NICE quality standards</a:t>
            </a:r>
          </a:p>
          <a:p>
            <a:pPr marL="457200" lvl="1" indent="0">
              <a:buClr>
                <a:srgbClr val="0A5DAC"/>
              </a:buClr>
              <a:buNone/>
            </a:pPr>
            <a:endParaRPr lang="en-GB" sz="800" dirty="0">
              <a:solidFill>
                <a:srgbClr val="595959"/>
              </a:solidFill>
            </a:endParaRPr>
          </a:p>
          <a:p>
            <a:pPr lvl="1">
              <a:buClr>
                <a:srgbClr val="0A5DAC"/>
              </a:buClr>
              <a:buFont typeface="Arial"/>
              <a:buChar char="•"/>
            </a:pPr>
            <a:r>
              <a:rPr lang="en-GB" sz="1800" dirty="0">
                <a:solidFill>
                  <a:srgbClr val="595959"/>
                </a:solidFill>
              </a:rPr>
              <a:t>Variation</a:t>
            </a:r>
          </a:p>
        </p:txBody>
      </p:sp>
      <p:grpSp>
        <p:nvGrpSpPr>
          <p:cNvPr id="2" name="Group 1"/>
          <p:cNvGrpSpPr/>
          <p:nvPr/>
        </p:nvGrpSpPr>
        <p:grpSpPr>
          <a:xfrm>
            <a:off x="445167" y="961424"/>
            <a:ext cx="3360025" cy="369332"/>
            <a:chOff x="445167" y="961424"/>
            <a:chExt cx="3360025" cy="369332"/>
          </a:xfrm>
        </p:grpSpPr>
        <p:sp>
          <p:nvSpPr>
            <p:cNvPr id="8" name="Rectangle 7"/>
            <p:cNvSpPr/>
            <p:nvPr/>
          </p:nvSpPr>
          <p:spPr>
            <a:xfrm>
              <a:off x="445167" y="1073150"/>
              <a:ext cx="206688" cy="206688"/>
            </a:xfrm>
            <a:prstGeom prst="rect">
              <a:avLst/>
            </a:prstGeom>
            <a:solidFill>
              <a:srgbClr val="5FB53F"/>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8" name="TextBox 17"/>
            <p:cNvSpPr txBox="1"/>
            <p:nvPr/>
          </p:nvSpPr>
          <p:spPr>
            <a:xfrm>
              <a:off x="746892" y="961424"/>
              <a:ext cx="3058300" cy="369332"/>
            </a:xfrm>
            <a:prstGeom prst="rect">
              <a:avLst/>
            </a:prstGeom>
            <a:noFill/>
          </p:spPr>
          <p:txBody>
            <a:bodyPr wrap="square" rtlCol="0">
              <a:spAutoFit/>
            </a:bodyPr>
            <a:lstStyle/>
            <a:p>
              <a:r>
                <a:rPr lang="en-US" dirty="0" smtClean="0">
                  <a:solidFill>
                    <a:schemeClr val="bg1"/>
                  </a:solidFill>
                </a:rPr>
                <a:t>&gt;75% of possible</a:t>
              </a:r>
              <a:endParaRPr lang="en-US" dirty="0">
                <a:solidFill>
                  <a:schemeClr val="bg1"/>
                </a:solidFill>
              </a:endParaRPr>
            </a:p>
          </p:txBody>
        </p:sp>
      </p:grpSp>
      <p:grpSp>
        <p:nvGrpSpPr>
          <p:cNvPr id="3" name="Group 2"/>
          <p:cNvGrpSpPr/>
          <p:nvPr/>
        </p:nvGrpSpPr>
        <p:grpSpPr>
          <a:xfrm>
            <a:off x="445167" y="1311824"/>
            <a:ext cx="3360025" cy="369332"/>
            <a:chOff x="445167" y="1311824"/>
            <a:chExt cx="3360025" cy="369332"/>
          </a:xfrm>
        </p:grpSpPr>
        <p:sp>
          <p:nvSpPr>
            <p:cNvPr id="7" name="Rectangle 6"/>
            <p:cNvSpPr/>
            <p:nvPr/>
          </p:nvSpPr>
          <p:spPr>
            <a:xfrm>
              <a:off x="445167" y="1409700"/>
              <a:ext cx="206688" cy="206688"/>
            </a:xfrm>
            <a:prstGeom prst="rect">
              <a:avLst/>
            </a:prstGeom>
            <a:solidFill>
              <a:srgbClr val="F4EB24"/>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19" name="TextBox 18"/>
            <p:cNvSpPr txBox="1"/>
            <p:nvPr/>
          </p:nvSpPr>
          <p:spPr>
            <a:xfrm>
              <a:off x="746892" y="1311824"/>
              <a:ext cx="3058300" cy="369332"/>
            </a:xfrm>
            <a:prstGeom prst="rect">
              <a:avLst/>
            </a:prstGeom>
            <a:noFill/>
          </p:spPr>
          <p:txBody>
            <a:bodyPr wrap="square" rtlCol="0">
              <a:spAutoFit/>
            </a:bodyPr>
            <a:lstStyle/>
            <a:p>
              <a:r>
                <a:rPr lang="en-US" dirty="0" smtClean="0">
                  <a:solidFill>
                    <a:schemeClr val="bg1"/>
                  </a:solidFill>
                </a:rPr>
                <a:t>50 – 75%</a:t>
              </a:r>
              <a:endParaRPr lang="en-US" dirty="0">
                <a:solidFill>
                  <a:schemeClr val="bg1"/>
                </a:solidFill>
              </a:endParaRPr>
            </a:p>
          </p:txBody>
        </p:sp>
      </p:grpSp>
      <p:grpSp>
        <p:nvGrpSpPr>
          <p:cNvPr id="4" name="Group 3"/>
          <p:cNvGrpSpPr/>
          <p:nvPr/>
        </p:nvGrpSpPr>
        <p:grpSpPr>
          <a:xfrm>
            <a:off x="445167" y="1652067"/>
            <a:ext cx="3360025" cy="369332"/>
            <a:chOff x="445167" y="1652067"/>
            <a:chExt cx="3360025" cy="369332"/>
          </a:xfrm>
        </p:grpSpPr>
        <p:sp>
          <p:nvSpPr>
            <p:cNvPr id="9" name="Rectangle 8"/>
            <p:cNvSpPr/>
            <p:nvPr/>
          </p:nvSpPr>
          <p:spPr>
            <a:xfrm>
              <a:off x="445167" y="1746250"/>
              <a:ext cx="206688" cy="206688"/>
            </a:xfrm>
            <a:prstGeom prst="rect">
              <a:avLst/>
            </a:prstGeom>
            <a:solidFill>
              <a:srgbClr val="F18928"/>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extBox 19"/>
            <p:cNvSpPr txBox="1"/>
            <p:nvPr/>
          </p:nvSpPr>
          <p:spPr>
            <a:xfrm>
              <a:off x="746892" y="1652067"/>
              <a:ext cx="3058300" cy="369332"/>
            </a:xfrm>
            <a:prstGeom prst="rect">
              <a:avLst/>
            </a:prstGeom>
            <a:noFill/>
          </p:spPr>
          <p:txBody>
            <a:bodyPr wrap="square" rtlCol="0">
              <a:spAutoFit/>
            </a:bodyPr>
            <a:lstStyle/>
            <a:p>
              <a:r>
                <a:rPr lang="en-US" dirty="0" smtClean="0">
                  <a:solidFill>
                    <a:schemeClr val="bg1"/>
                  </a:solidFill>
                </a:rPr>
                <a:t>25 – 50%</a:t>
              </a:r>
              <a:endParaRPr lang="en-US" dirty="0">
                <a:solidFill>
                  <a:schemeClr val="bg1"/>
                </a:solidFill>
              </a:endParaRPr>
            </a:p>
          </p:txBody>
        </p:sp>
      </p:grpSp>
      <p:grpSp>
        <p:nvGrpSpPr>
          <p:cNvPr id="6" name="Group 5"/>
          <p:cNvGrpSpPr/>
          <p:nvPr/>
        </p:nvGrpSpPr>
        <p:grpSpPr>
          <a:xfrm>
            <a:off x="445167" y="1983670"/>
            <a:ext cx="3360025" cy="369332"/>
            <a:chOff x="445167" y="1983670"/>
            <a:chExt cx="3360025" cy="369332"/>
          </a:xfrm>
        </p:grpSpPr>
        <p:sp>
          <p:nvSpPr>
            <p:cNvPr id="10" name="Rectangle 9"/>
            <p:cNvSpPr/>
            <p:nvPr/>
          </p:nvSpPr>
          <p:spPr>
            <a:xfrm>
              <a:off x="445167" y="2082800"/>
              <a:ext cx="206688" cy="206688"/>
            </a:xfrm>
            <a:prstGeom prst="rect">
              <a:avLst/>
            </a:prstGeom>
            <a:solidFill>
              <a:srgbClr val="E51D2B"/>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extBox 20"/>
            <p:cNvSpPr txBox="1"/>
            <p:nvPr/>
          </p:nvSpPr>
          <p:spPr>
            <a:xfrm>
              <a:off x="746892" y="1983670"/>
              <a:ext cx="3058300" cy="369332"/>
            </a:xfrm>
            <a:prstGeom prst="rect">
              <a:avLst/>
            </a:prstGeom>
            <a:noFill/>
          </p:spPr>
          <p:txBody>
            <a:bodyPr wrap="square" rtlCol="0">
              <a:spAutoFit/>
            </a:bodyPr>
            <a:lstStyle/>
            <a:p>
              <a:r>
                <a:rPr lang="en-US" dirty="0" smtClean="0">
                  <a:solidFill>
                    <a:schemeClr val="bg1"/>
                  </a:solidFill>
                </a:rPr>
                <a:t>&lt;25 %</a:t>
              </a:r>
              <a:endParaRPr lang="en-US" dirty="0">
                <a:solidFill>
                  <a:schemeClr val="bg1"/>
                </a:solidFill>
              </a:endParaRPr>
            </a:p>
          </p:txBody>
        </p:sp>
      </p:grpSp>
      <p:grpSp>
        <p:nvGrpSpPr>
          <p:cNvPr id="16" name="Group 15"/>
          <p:cNvGrpSpPr/>
          <p:nvPr/>
        </p:nvGrpSpPr>
        <p:grpSpPr>
          <a:xfrm>
            <a:off x="445167" y="2324780"/>
            <a:ext cx="3360025" cy="369332"/>
            <a:chOff x="445167" y="2324780"/>
            <a:chExt cx="3360025" cy="369332"/>
          </a:xfrm>
        </p:grpSpPr>
        <p:sp>
          <p:nvSpPr>
            <p:cNvPr id="11" name="Rectangle 10"/>
            <p:cNvSpPr/>
            <p:nvPr/>
          </p:nvSpPr>
          <p:spPr>
            <a:xfrm>
              <a:off x="445167" y="2419350"/>
              <a:ext cx="206688" cy="206688"/>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TextBox 21"/>
            <p:cNvSpPr txBox="1"/>
            <p:nvPr/>
          </p:nvSpPr>
          <p:spPr>
            <a:xfrm>
              <a:off x="746892" y="2324780"/>
              <a:ext cx="3058300" cy="369332"/>
            </a:xfrm>
            <a:prstGeom prst="rect">
              <a:avLst/>
            </a:prstGeom>
            <a:noFill/>
          </p:spPr>
          <p:txBody>
            <a:bodyPr wrap="square" rtlCol="0">
              <a:spAutoFit/>
            </a:bodyPr>
            <a:lstStyle/>
            <a:p>
              <a:r>
                <a:rPr lang="en-US" dirty="0" smtClean="0">
                  <a:solidFill>
                    <a:schemeClr val="bg1"/>
                  </a:solidFill>
                </a:rPr>
                <a:t>No possible participants</a:t>
              </a:r>
              <a:endParaRPr lang="en-US" dirty="0">
                <a:solidFill>
                  <a:schemeClr val="bg1"/>
                </a:solidFill>
              </a:endParaRPr>
            </a:p>
          </p:txBody>
        </p:sp>
      </p:grpSp>
      <p:sp>
        <p:nvSpPr>
          <p:cNvPr id="25" name="Title 1"/>
          <p:cNvSpPr>
            <a:spLocks noGrp="1"/>
          </p:cNvSpPr>
          <p:nvPr>
            <p:ph type="title"/>
          </p:nvPr>
        </p:nvSpPr>
        <p:spPr>
          <a:xfrm>
            <a:off x="5146240" y="58703"/>
            <a:ext cx="9144000" cy="711543"/>
          </a:xfrm>
          <a:noFill/>
        </p:spPr>
        <p:txBody>
          <a:bodyPr/>
          <a:lstStyle/>
          <a:p>
            <a:pPr algn="l"/>
            <a:r>
              <a:rPr lang="en-GB" sz="3600" b="1" dirty="0" smtClean="0">
                <a:solidFill>
                  <a:srgbClr val="0C6AA2"/>
                </a:solidFill>
              </a:rPr>
              <a:t>Aims </a:t>
            </a:r>
            <a:endParaRPr lang="en-GB" sz="3600" b="1" dirty="0">
              <a:solidFill>
                <a:srgbClr val="0C6AA2"/>
              </a:solidFill>
            </a:endParaRPr>
          </a:p>
        </p:txBody>
      </p:sp>
      <p:sp>
        <p:nvSpPr>
          <p:cNvPr id="26" name="Rectangle 25"/>
          <p:cNvSpPr/>
          <p:nvPr/>
        </p:nvSpPr>
        <p:spPr>
          <a:xfrm rot="5400000">
            <a:off x="5648334" y="-460373"/>
            <a:ext cx="133331" cy="984249"/>
          </a:xfrm>
          <a:prstGeom prst="rect">
            <a:avLst/>
          </a:prstGeom>
          <a:solidFill>
            <a:srgbClr val="025B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8" name="Rectangle 27"/>
          <p:cNvSpPr/>
          <p:nvPr/>
        </p:nvSpPr>
        <p:spPr>
          <a:xfrm>
            <a:off x="-1" y="5846613"/>
            <a:ext cx="9144001" cy="1011387"/>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192166" y="5984407"/>
            <a:ext cx="8597816" cy="923330"/>
          </a:xfrm>
          <a:prstGeom prst="rect">
            <a:avLst/>
          </a:prstGeom>
          <a:noFill/>
        </p:spPr>
        <p:txBody>
          <a:bodyPr wrap="square" rtlCol="0">
            <a:spAutoFit/>
          </a:bodyPr>
          <a:lstStyle/>
          <a:p>
            <a:r>
              <a:rPr lang="en-GB" dirty="0">
                <a:solidFill>
                  <a:srgbClr val="FFFFFF"/>
                </a:solidFill>
              </a:rPr>
              <a:t>It was originally designed to achieve full national coverage of general practices across England and Wales but</a:t>
            </a:r>
          </a:p>
          <a:p>
            <a:endParaRPr lang="en-US" dirty="0"/>
          </a:p>
        </p:txBody>
      </p:sp>
    </p:spTree>
    <p:custDataLst>
      <p:tags r:id="rId1"/>
    </p:custDataLst>
    <p:extLst>
      <p:ext uri="{BB962C8B-B14F-4D97-AF65-F5344CB8AC3E}">
        <p14:creationId xmlns:p14="http://schemas.microsoft.com/office/powerpoint/2010/main" val="2552235509"/>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CKD Report - Google Fusion Tables CMYK copy.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4741333" cy="6858000"/>
          </a:xfrm>
          <a:prstGeom prst="rect">
            <a:avLst/>
          </a:prstGeom>
        </p:spPr>
      </p:pic>
      <p:sp>
        <p:nvSpPr>
          <p:cNvPr id="12" name="TextBox 11"/>
          <p:cNvSpPr txBox="1"/>
          <p:nvPr/>
        </p:nvSpPr>
        <p:spPr>
          <a:xfrm>
            <a:off x="346390" y="320824"/>
            <a:ext cx="3689388" cy="461665"/>
          </a:xfrm>
          <a:prstGeom prst="rect">
            <a:avLst/>
          </a:prstGeom>
          <a:noFill/>
        </p:spPr>
        <p:txBody>
          <a:bodyPr wrap="square" rtlCol="0">
            <a:spAutoFit/>
          </a:bodyPr>
          <a:lstStyle/>
          <a:p>
            <a:r>
              <a:rPr lang="en-GB" sz="1200" dirty="0">
                <a:solidFill>
                  <a:srgbClr val="0A5DAC"/>
                </a:solidFill>
              </a:rPr>
              <a:t>Map of coverage of NCKDA within practices using </a:t>
            </a:r>
            <a:r>
              <a:rPr lang="en-GB" sz="1200" dirty="0" err="1">
                <a:solidFill>
                  <a:srgbClr val="0A5DAC"/>
                </a:solidFill>
              </a:rPr>
              <a:t>Informatic</a:t>
            </a:r>
            <a:r>
              <a:rPr lang="en-GB" sz="1200" dirty="0">
                <a:solidFill>
                  <a:srgbClr val="0A5DAC"/>
                </a:solidFill>
              </a:rPr>
              <a:t> Audit Plus software</a:t>
            </a:r>
          </a:p>
        </p:txBody>
      </p:sp>
      <p:sp>
        <p:nvSpPr>
          <p:cNvPr id="13" name="TextBox 12"/>
          <p:cNvSpPr txBox="1"/>
          <p:nvPr/>
        </p:nvSpPr>
        <p:spPr>
          <a:xfrm>
            <a:off x="10635392" y="-590073"/>
            <a:ext cx="184666" cy="369332"/>
          </a:xfrm>
          <a:prstGeom prst="rect">
            <a:avLst/>
          </a:prstGeom>
          <a:noFill/>
        </p:spPr>
        <p:txBody>
          <a:bodyPr wrap="none" rtlCol="0">
            <a:spAutoFit/>
          </a:bodyPr>
          <a:lstStyle/>
          <a:p>
            <a:endParaRPr lang="en-US" dirty="0"/>
          </a:p>
        </p:txBody>
      </p:sp>
      <p:sp>
        <p:nvSpPr>
          <p:cNvPr id="14" name="Content Placeholder 11"/>
          <p:cNvSpPr>
            <a:spLocks noGrp="1"/>
          </p:cNvSpPr>
          <p:nvPr>
            <p:ph sz="half" idx="4294967295"/>
          </p:nvPr>
        </p:nvSpPr>
        <p:spPr>
          <a:xfrm>
            <a:off x="5146240" y="1103446"/>
            <a:ext cx="3703699" cy="1843549"/>
          </a:xfrm>
          <a:prstGeom prst="rect">
            <a:avLst/>
          </a:prstGeom>
        </p:spPr>
        <p:txBody>
          <a:bodyPr/>
          <a:lstStyle/>
          <a:p>
            <a:pPr marL="0" indent="0">
              <a:buNone/>
            </a:pPr>
            <a:r>
              <a:rPr lang="en-GB" sz="2400" dirty="0">
                <a:solidFill>
                  <a:srgbClr val="0C6AA2"/>
                </a:solidFill>
              </a:rPr>
              <a:t>Aims</a:t>
            </a:r>
            <a:r>
              <a:rPr lang="en-GB" sz="2400" dirty="0" smtClean="0">
                <a:solidFill>
                  <a:srgbClr val="0C6AA2"/>
                </a:solidFill>
              </a:rPr>
              <a:t>: </a:t>
            </a:r>
            <a:r>
              <a:rPr lang="en-GB" dirty="0" smtClean="0">
                <a:solidFill>
                  <a:srgbClr val="0A5DAC"/>
                </a:solidFill>
              </a:rPr>
              <a:t/>
            </a:r>
            <a:br>
              <a:rPr lang="en-GB" dirty="0" smtClean="0">
                <a:solidFill>
                  <a:srgbClr val="0A5DAC"/>
                </a:solidFill>
              </a:rPr>
            </a:br>
            <a:r>
              <a:rPr lang="en-GB" sz="800" dirty="0" smtClean="0">
                <a:solidFill>
                  <a:srgbClr val="0A5DAC"/>
                </a:solidFill>
              </a:rPr>
              <a:t> </a:t>
            </a:r>
            <a:endParaRPr lang="en-GB" dirty="0">
              <a:solidFill>
                <a:srgbClr val="0A5DAC"/>
              </a:solidFill>
            </a:endParaRPr>
          </a:p>
          <a:p>
            <a:pPr lvl="1">
              <a:buClr>
                <a:srgbClr val="0A5DAC"/>
              </a:buClr>
              <a:buFont typeface="Arial"/>
              <a:buChar char="•"/>
            </a:pPr>
            <a:r>
              <a:rPr lang="en-GB" sz="1800" dirty="0">
                <a:solidFill>
                  <a:schemeClr val="tx1">
                    <a:lumMod val="65000"/>
                    <a:lumOff val="35000"/>
                  </a:schemeClr>
                </a:solidFill>
              </a:rPr>
              <a:t>To review identification and management of CKD in primary </a:t>
            </a:r>
            <a:r>
              <a:rPr lang="en-GB" sz="1800" dirty="0" smtClean="0">
                <a:solidFill>
                  <a:schemeClr val="tx1">
                    <a:lumMod val="65000"/>
                    <a:lumOff val="35000"/>
                  </a:schemeClr>
                </a:solidFill>
              </a:rPr>
              <a:t>care</a:t>
            </a:r>
          </a:p>
          <a:p>
            <a:pPr marL="457200" lvl="1" indent="0">
              <a:buClr>
                <a:srgbClr val="0A5DAC"/>
              </a:buClr>
              <a:buNone/>
            </a:pPr>
            <a:endParaRPr lang="en-GB" sz="800" dirty="0">
              <a:solidFill>
                <a:srgbClr val="595959"/>
              </a:solidFill>
            </a:endParaRPr>
          </a:p>
          <a:p>
            <a:pPr lvl="1">
              <a:buClr>
                <a:srgbClr val="0A5DAC"/>
              </a:buClr>
              <a:buFont typeface="Arial"/>
              <a:buChar char="•"/>
            </a:pPr>
            <a:r>
              <a:rPr lang="en-GB" sz="1800" dirty="0">
                <a:solidFill>
                  <a:srgbClr val="595959"/>
                </a:solidFill>
              </a:rPr>
              <a:t>To describe patient outcomes </a:t>
            </a:r>
          </a:p>
        </p:txBody>
      </p:sp>
      <p:sp>
        <p:nvSpPr>
          <p:cNvPr id="15" name="Content Placeholder 11"/>
          <p:cNvSpPr>
            <a:spLocks noGrp="1"/>
          </p:cNvSpPr>
          <p:nvPr>
            <p:ph sz="half" idx="4294967295"/>
          </p:nvPr>
        </p:nvSpPr>
        <p:spPr>
          <a:xfrm>
            <a:off x="5146240" y="3399601"/>
            <a:ext cx="3900070" cy="1843549"/>
          </a:xfrm>
          <a:prstGeom prst="rect">
            <a:avLst/>
          </a:prstGeom>
        </p:spPr>
        <p:txBody>
          <a:bodyPr/>
          <a:lstStyle/>
          <a:p>
            <a:pPr marL="0" indent="0">
              <a:buNone/>
            </a:pPr>
            <a:r>
              <a:rPr lang="en-GB" sz="2400" dirty="0">
                <a:solidFill>
                  <a:srgbClr val="0C6AA2"/>
                </a:solidFill>
              </a:rPr>
              <a:t>Measures</a:t>
            </a:r>
            <a:r>
              <a:rPr lang="en-GB" sz="2400" dirty="0" smtClean="0">
                <a:solidFill>
                  <a:srgbClr val="0C6AA2"/>
                </a:solidFill>
              </a:rPr>
              <a:t>:</a:t>
            </a:r>
          </a:p>
          <a:p>
            <a:pPr marL="0" indent="0">
              <a:buNone/>
            </a:pPr>
            <a:r>
              <a:rPr lang="en-GB" sz="800" dirty="0">
                <a:solidFill>
                  <a:srgbClr val="0A5DAC"/>
                </a:solidFill>
              </a:rPr>
              <a:t> </a:t>
            </a:r>
          </a:p>
          <a:p>
            <a:pPr lvl="1">
              <a:buClr>
                <a:srgbClr val="0A5DAC"/>
              </a:buClr>
              <a:buFont typeface="Arial"/>
              <a:buChar char="•"/>
            </a:pPr>
            <a:r>
              <a:rPr lang="en-GB" sz="1800" dirty="0">
                <a:solidFill>
                  <a:srgbClr val="595959"/>
                </a:solidFill>
              </a:rPr>
              <a:t>Performance against NICE quality standards</a:t>
            </a:r>
          </a:p>
          <a:p>
            <a:pPr marL="457200" lvl="1" indent="0">
              <a:buClr>
                <a:srgbClr val="0A5DAC"/>
              </a:buClr>
              <a:buNone/>
            </a:pPr>
            <a:endParaRPr lang="en-GB" sz="800" dirty="0">
              <a:solidFill>
                <a:srgbClr val="595959"/>
              </a:solidFill>
            </a:endParaRPr>
          </a:p>
          <a:p>
            <a:pPr lvl="1">
              <a:buClr>
                <a:srgbClr val="0A5DAC"/>
              </a:buClr>
              <a:buFont typeface="Arial"/>
              <a:buChar char="•"/>
            </a:pPr>
            <a:r>
              <a:rPr lang="en-GB" sz="1800" dirty="0">
                <a:solidFill>
                  <a:srgbClr val="595959"/>
                </a:solidFill>
              </a:rPr>
              <a:t>Variation</a:t>
            </a:r>
          </a:p>
        </p:txBody>
      </p:sp>
      <p:grpSp>
        <p:nvGrpSpPr>
          <p:cNvPr id="2" name="Group 1"/>
          <p:cNvGrpSpPr/>
          <p:nvPr/>
        </p:nvGrpSpPr>
        <p:grpSpPr>
          <a:xfrm>
            <a:off x="445167" y="961424"/>
            <a:ext cx="3360025" cy="369332"/>
            <a:chOff x="445167" y="961424"/>
            <a:chExt cx="3360025" cy="369332"/>
          </a:xfrm>
        </p:grpSpPr>
        <p:sp>
          <p:nvSpPr>
            <p:cNvPr id="8" name="Rectangle 7"/>
            <p:cNvSpPr/>
            <p:nvPr/>
          </p:nvSpPr>
          <p:spPr>
            <a:xfrm>
              <a:off x="445167" y="1073150"/>
              <a:ext cx="206688" cy="206688"/>
            </a:xfrm>
            <a:prstGeom prst="rect">
              <a:avLst/>
            </a:prstGeom>
            <a:solidFill>
              <a:srgbClr val="5FB53F"/>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8" name="TextBox 17"/>
            <p:cNvSpPr txBox="1"/>
            <p:nvPr/>
          </p:nvSpPr>
          <p:spPr>
            <a:xfrm>
              <a:off x="746892" y="961424"/>
              <a:ext cx="3058300" cy="369332"/>
            </a:xfrm>
            <a:prstGeom prst="rect">
              <a:avLst/>
            </a:prstGeom>
            <a:noFill/>
          </p:spPr>
          <p:txBody>
            <a:bodyPr wrap="square" rtlCol="0">
              <a:spAutoFit/>
            </a:bodyPr>
            <a:lstStyle/>
            <a:p>
              <a:r>
                <a:rPr lang="en-US" dirty="0" smtClean="0">
                  <a:solidFill>
                    <a:schemeClr val="bg1"/>
                  </a:solidFill>
                </a:rPr>
                <a:t>&gt;75% of possible</a:t>
              </a:r>
              <a:endParaRPr lang="en-US" dirty="0">
                <a:solidFill>
                  <a:schemeClr val="bg1"/>
                </a:solidFill>
              </a:endParaRPr>
            </a:p>
          </p:txBody>
        </p:sp>
      </p:grpSp>
      <p:grpSp>
        <p:nvGrpSpPr>
          <p:cNvPr id="3" name="Group 2"/>
          <p:cNvGrpSpPr/>
          <p:nvPr/>
        </p:nvGrpSpPr>
        <p:grpSpPr>
          <a:xfrm>
            <a:off x="445167" y="1311824"/>
            <a:ext cx="3360025" cy="369332"/>
            <a:chOff x="445167" y="1311824"/>
            <a:chExt cx="3360025" cy="369332"/>
          </a:xfrm>
        </p:grpSpPr>
        <p:sp>
          <p:nvSpPr>
            <p:cNvPr id="7" name="Rectangle 6"/>
            <p:cNvSpPr/>
            <p:nvPr/>
          </p:nvSpPr>
          <p:spPr>
            <a:xfrm>
              <a:off x="445167" y="1409700"/>
              <a:ext cx="206688" cy="206688"/>
            </a:xfrm>
            <a:prstGeom prst="rect">
              <a:avLst/>
            </a:prstGeom>
            <a:solidFill>
              <a:srgbClr val="F4EB24"/>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19" name="TextBox 18"/>
            <p:cNvSpPr txBox="1"/>
            <p:nvPr/>
          </p:nvSpPr>
          <p:spPr>
            <a:xfrm>
              <a:off x="746892" y="1311824"/>
              <a:ext cx="3058300" cy="369332"/>
            </a:xfrm>
            <a:prstGeom prst="rect">
              <a:avLst/>
            </a:prstGeom>
            <a:noFill/>
          </p:spPr>
          <p:txBody>
            <a:bodyPr wrap="square" rtlCol="0">
              <a:spAutoFit/>
            </a:bodyPr>
            <a:lstStyle/>
            <a:p>
              <a:r>
                <a:rPr lang="en-US" dirty="0" smtClean="0">
                  <a:solidFill>
                    <a:schemeClr val="bg1"/>
                  </a:solidFill>
                </a:rPr>
                <a:t>50 – 75%</a:t>
              </a:r>
              <a:endParaRPr lang="en-US" dirty="0">
                <a:solidFill>
                  <a:schemeClr val="bg1"/>
                </a:solidFill>
              </a:endParaRPr>
            </a:p>
          </p:txBody>
        </p:sp>
      </p:grpSp>
      <p:grpSp>
        <p:nvGrpSpPr>
          <p:cNvPr id="4" name="Group 3"/>
          <p:cNvGrpSpPr/>
          <p:nvPr/>
        </p:nvGrpSpPr>
        <p:grpSpPr>
          <a:xfrm>
            <a:off x="445167" y="1652067"/>
            <a:ext cx="3360025" cy="369332"/>
            <a:chOff x="445167" y="1652067"/>
            <a:chExt cx="3360025" cy="369332"/>
          </a:xfrm>
        </p:grpSpPr>
        <p:sp>
          <p:nvSpPr>
            <p:cNvPr id="9" name="Rectangle 8"/>
            <p:cNvSpPr/>
            <p:nvPr/>
          </p:nvSpPr>
          <p:spPr>
            <a:xfrm>
              <a:off x="445167" y="1746250"/>
              <a:ext cx="206688" cy="206688"/>
            </a:xfrm>
            <a:prstGeom prst="rect">
              <a:avLst/>
            </a:prstGeom>
            <a:solidFill>
              <a:srgbClr val="F18928"/>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extBox 19"/>
            <p:cNvSpPr txBox="1"/>
            <p:nvPr/>
          </p:nvSpPr>
          <p:spPr>
            <a:xfrm>
              <a:off x="746892" y="1652067"/>
              <a:ext cx="3058300" cy="369332"/>
            </a:xfrm>
            <a:prstGeom prst="rect">
              <a:avLst/>
            </a:prstGeom>
            <a:noFill/>
          </p:spPr>
          <p:txBody>
            <a:bodyPr wrap="square" rtlCol="0">
              <a:spAutoFit/>
            </a:bodyPr>
            <a:lstStyle/>
            <a:p>
              <a:r>
                <a:rPr lang="en-US" dirty="0" smtClean="0">
                  <a:solidFill>
                    <a:schemeClr val="bg1"/>
                  </a:solidFill>
                </a:rPr>
                <a:t>25 – 50%</a:t>
              </a:r>
              <a:endParaRPr lang="en-US" dirty="0">
                <a:solidFill>
                  <a:schemeClr val="bg1"/>
                </a:solidFill>
              </a:endParaRPr>
            </a:p>
          </p:txBody>
        </p:sp>
      </p:grpSp>
      <p:grpSp>
        <p:nvGrpSpPr>
          <p:cNvPr id="6" name="Group 5"/>
          <p:cNvGrpSpPr/>
          <p:nvPr/>
        </p:nvGrpSpPr>
        <p:grpSpPr>
          <a:xfrm>
            <a:off x="445167" y="1983670"/>
            <a:ext cx="3360025" cy="369332"/>
            <a:chOff x="445167" y="1983670"/>
            <a:chExt cx="3360025" cy="369332"/>
          </a:xfrm>
        </p:grpSpPr>
        <p:sp>
          <p:nvSpPr>
            <p:cNvPr id="10" name="Rectangle 9"/>
            <p:cNvSpPr/>
            <p:nvPr/>
          </p:nvSpPr>
          <p:spPr>
            <a:xfrm>
              <a:off x="445167" y="2082800"/>
              <a:ext cx="206688" cy="206688"/>
            </a:xfrm>
            <a:prstGeom prst="rect">
              <a:avLst/>
            </a:prstGeom>
            <a:solidFill>
              <a:srgbClr val="E51D2B"/>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extBox 20"/>
            <p:cNvSpPr txBox="1"/>
            <p:nvPr/>
          </p:nvSpPr>
          <p:spPr>
            <a:xfrm>
              <a:off x="746892" y="1983670"/>
              <a:ext cx="3058300" cy="369332"/>
            </a:xfrm>
            <a:prstGeom prst="rect">
              <a:avLst/>
            </a:prstGeom>
            <a:noFill/>
          </p:spPr>
          <p:txBody>
            <a:bodyPr wrap="square" rtlCol="0">
              <a:spAutoFit/>
            </a:bodyPr>
            <a:lstStyle/>
            <a:p>
              <a:r>
                <a:rPr lang="en-US" dirty="0" smtClean="0">
                  <a:solidFill>
                    <a:schemeClr val="bg1"/>
                  </a:solidFill>
                </a:rPr>
                <a:t>&lt;25 %</a:t>
              </a:r>
              <a:endParaRPr lang="en-US" dirty="0">
                <a:solidFill>
                  <a:schemeClr val="bg1"/>
                </a:solidFill>
              </a:endParaRPr>
            </a:p>
          </p:txBody>
        </p:sp>
      </p:grpSp>
      <p:grpSp>
        <p:nvGrpSpPr>
          <p:cNvPr id="16" name="Group 15"/>
          <p:cNvGrpSpPr/>
          <p:nvPr/>
        </p:nvGrpSpPr>
        <p:grpSpPr>
          <a:xfrm>
            <a:off x="445167" y="2324780"/>
            <a:ext cx="3360025" cy="369332"/>
            <a:chOff x="445167" y="2324780"/>
            <a:chExt cx="3360025" cy="369332"/>
          </a:xfrm>
        </p:grpSpPr>
        <p:sp>
          <p:nvSpPr>
            <p:cNvPr id="11" name="Rectangle 10"/>
            <p:cNvSpPr/>
            <p:nvPr/>
          </p:nvSpPr>
          <p:spPr>
            <a:xfrm>
              <a:off x="445167" y="2419350"/>
              <a:ext cx="206688" cy="206688"/>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TextBox 21"/>
            <p:cNvSpPr txBox="1"/>
            <p:nvPr/>
          </p:nvSpPr>
          <p:spPr>
            <a:xfrm>
              <a:off x="746892" y="2324780"/>
              <a:ext cx="3058300" cy="369332"/>
            </a:xfrm>
            <a:prstGeom prst="rect">
              <a:avLst/>
            </a:prstGeom>
            <a:noFill/>
          </p:spPr>
          <p:txBody>
            <a:bodyPr wrap="square" rtlCol="0">
              <a:spAutoFit/>
            </a:bodyPr>
            <a:lstStyle/>
            <a:p>
              <a:r>
                <a:rPr lang="en-US" dirty="0" smtClean="0">
                  <a:solidFill>
                    <a:schemeClr val="bg1"/>
                  </a:solidFill>
                </a:rPr>
                <a:t>No possible participants</a:t>
              </a:r>
              <a:endParaRPr lang="en-US" dirty="0">
                <a:solidFill>
                  <a:schemeClr val="bg1"/>
                </a:solidFill>
              </a:endParaRPr>
            </a:p>
          </p:txBody>
        </p:sp>
      </p:grpSp>
      <p:sp>
        <p:nvSpPr>
          <p:cNvPr id="25" name="Title 1"/>
          <p:cNvSpPr>
            <a:spLocks noGrp="1"/>
          </p:cNvSpPr>
          <p:nvPr>
            <p:ph type="title"/>
          </p:nvPr>
        </p:nvSpPr>
        <p:spPr>
          <a:xfrm>
            <a:off x="5146240" y="58703"/>
            <a:ext cx="9144000" cy="711543"/>
          </a:xfrm>
          <a:noFill/>
        </p:spPr>
        <p:txBody>
          <a:bodyPr/>
          <a:lstStyle/>
          <a:p>
            <a:pPr algn="l"/>
            <a:r>
              <a:rPr lang="en-GB" sz="3600" b="1" dirty="0" smtClean="0">
                <a:solidFill>
                  <a:srgbClr val="0C6AA2"/>
                </a:solidFill>
              </a:rPr>
              <a:t>Aims </a:t>
            </a:r>
            <a:endParaRPr lang="en-GB" sz="3600" b="1" dirty="0">
              <a:solidFill>
                <a:srgbClr val="0C6AA2"/>
              </a:solidFill>
            </a:endParaRPr>
          </a:p>
        </p:txBody>
      </p:sp>
      <p:sp>
        <p:nvSpPr>
          <p:cNvPr id="26" name="Rectangle 25"/>
          <p:cNvSpPr/>
          <p:nvPr/>
        </p:nvSpPr>
        <p:spPr>
          <a:xfrm rot="5400000">
            <a:off x="5648334" y="-460373"/>
            <a:ext cx="133331" cy="984249"/>
          </a:xfrm>
          <a:prstGeom prst="rect">
            <a:avLst/>
          </a:prstGeom>
          <a:solidFill>
            <a:srgbClr val="025B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28" name="Rectangle 27"/>
          <p:cNvSpPr/>
          <p:nvPr/>
        </p:nvSpPr>
        <p:spPr>
          <a:xfrm>
            <a:off x="-1" y="5846613"/>
            <a:ext cx="9144001" cy="1011387"/>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263941" y="5967043"/>
            <a:ext cx="9407941" cy="923330"/>
          </a:xfrm>
          <a:prstGeom prst="rect">
            <a:avLst/>
          </a:prstGeom>
          <a:noFill/>
        </p:spPr>
        <p:txBody>
          <a:bodyPr wrap="square" rtlCol="0">
            <a:spAutoFit/>
          </a:bodyPr>
          <a:lstStyle/>
          <a:p>
            <a:pPr lvl="1"/>
            <a:r>
              <a:rPr lang="en-GB" dirty="0">
                <a:solidFill>
                  <a:srgbClr val="FFFFFF"/>
                </a:solidFill>
              </a:rPr>
              <a:t>Due to technical challenges accessing primary care data, we include data from 911 practices representing approximately 74% of all Welsh practices and 8% of those in England</a:t>
            </a:r>
          </a:p>
          <a:p>
            <a:endParaRPr lang="en-US" dirty="0"/>
          </a:p>
        </p:txBody>
      </p:sp>
    </p:spTree>
    <p:custDataLst>
      <p:tags r:id="rId1"/>
    </p:custDataLst>
    <p:extLst>
      <p:ext uri="{BB962C8B-B14F-4D97-AF65-F5344CB8AC3E}">
        <p14:creationId xmlns:p14="http://schemas.microsoft.com/office/powerpoint/2010/main" val="1732072223"/>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3.6|1.1|1.2"/>
</p:tagLst>
</file>

<file path=ppt/tags/tag2.xml><?xml version="1.0" encoding="utf-8"?>
<p:tagLst xmlns:a="http://schemas.openxmlformats.org/drawingml/2006/main" xmlns:r="http://schemas.openxmlformats.org/officeDocument/2006/relationships" xmlns:p="http://schemas.openxmlformats.org/presentationml/2006/main">
  <p:tag name="TIMING" val="|23.6|1.1|1.2"/>
</p:tagLst>
</file>

<file path=ppt/tags/tag3.xml><?xml version="1.0" encoding="utf-8"?>
<p:tagLst xmlns:a="http://schemas.openxmlformats.org/drawingml/2006/main" xmlns:r="http://schemas.openxmlformats.org/officeDocument/2006/relationships" xmlns:p="http://schemas.openxmlformats.org/presentationml/2006/main">
  <p:tag name="TIMING" val="|23.6|1.1|1.2"/>
</p:tagLst>
</file>

<file path=ppt/tags/tag4.xml><?xml version="1.0" encoding="utf-8"?>
<p:tagLst xmlns:a="http://schemas.openxmlformats.org/drawingml/2006/main" xmlns:r="http://schemas.openxmlformats.org/officeDocument/2006/relationships" xmlns:p="http://schemas.openxmlformats.org/presentationml/2006/main">
  <p:tag name="TIMING" val="|23.6|1.1|1.2"/>
</p:tagLst>
</file>

<file path=ppt/tags/tag5.xml><?xml version="1.0" encoding="utf-8"?>
<p:tagLst xmlns:a="http://schemas.openxmlformats.org/drawingml/2006/main" xmlns:r="http://schemas.openxmlformats.org/officeDocument/2006/relationships" xmlns:p="http://schemas.openxmlformats.org/presentationml/2006/main">
  <p:tag name="TIMING" val="|23.6|1.1|1.2"/>
</p:tagLst>
</file>

<file path=ppt/tags/tag6.xml><?xml version="1.0" encoding="utf-8"?>
<p:tagLst xmlns:a="http://schemas.openxmlformats.org/drawingml/2006/main" xmlns:r="http://schemas.openxmlformats.org/officeDocument/2006/relationships" xmlns:p="http://schemas.openxmlformats.org/presentationml/2006/main">
  <p:tag name="TIMING" val="|23.6|1.1|1.2"/>
</p:tagLst>
</file>

<file path=ppt/tags/tag7.xml><?xml version="1.0" encoding="utf-8"?>
<p:tagLst xmlns:a="http://schemas.openxmlformats.org/drawingml/2006/main" xmlns:r="http://schemas.openxmlformats.org/officeDocument/2006/relationships" xmlns:p="http://schemas.openxmlformats.org/presentationml/2006/main">
  <p:tag name="TIMING" val="|23.6|1.1|1.2"/>
</p:tagLst>
</file>

<file path=ppt/tags/tag8.xml><?xml version="1.0" encoding="utf-8"?>
<p:tagLst xmlns:a="http://schemas.openxmlformats.org/drawingml/2006/main" xmlns:r="http://schemas.openxmlformats.org/officeDocument/2006/relationships" xmlns:p="http://schemas.openxmlformats.org/presentationml/2006/main">
  <p:tag name="TIMING" val="|23.6|1.1|1.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2842</TotalTime>
  <Words>5160</Words>
  <Application>Microsoft Macintosh PowerPoint</Application>
  <PresentationFormat>On-screen Show (4:3)</PresentationFormat>
  <Paragraphs>1209</Paragraphs>
  <Slides>79</Slides>
  <Notes>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79</vt:i4>
      </vt:variant>
    </vt:vector>
  </HeadingPairs>
  <TitlesOfParts>
    <vt:vector size="83" baseType="lpstr">
      <vt:lpstr>Arial</vt:lpstr>
      <vt:lpstr>Calibri</vt:lpstr>
      <vt:lpstr>Office Theme</vt:lpstr>
      <vt:lpstr>Custom Design</vt:lpstr>
      <vt:lpstr>PowerPoint Presentation</vt:lpstr>
      <vt:lpstr>PowerPoint Presentation</vt:lpstr>
      <vt:lpstr>Aims </vt:lpstr>
      <vt:lpstr>Aims </vt:lpstr>
      <vt:lpstr>Aims </vt:lpstr>
      <vt:lpstr>Aims </vt:lpstr>
      <vt:lpstr>Aims </vt:lpstr>
      <vt:lpstr>Aims </vt:lpstr>
      <vt:lpstr>Aims </vt:lpstr>
      <vt:lpstr>Aims </vt:lpstr>
      <vt:lpstr>Methods</vt:lpstr>
      <vt:lpstr>Methods</vt:lpstr>
      <vt:lpstr>Methods</vt:lpstr>
      <vt:lpstr>Methods</vt:lpstr>
      <vt:lpstr>Methods</vt:lpstr>
      <vt:lpstr>Methods</vt:lpstr>
      <vt:lpstr>Methods</vt:lpstr>
      <vt:lpstr>Methods</vt:lpstr>
      <vt:lpstr>Methods</vt:lpstr>
      <vt:lpstr>Methods</vt:lpstr>
      <vt:lpstr>Methods</vt:lpstr>
      <vt:lpstr>Methods</vt:lpstr>
      <vt:lpstr>Methods</vt:lpstr>
      <vt:lpstr>Methods</vt:lpstr>
      <vt:lpstr>Findings</vt:lpstr>
      <vt:lpstr>Findings</vt:lpstr>
      <vt:lpstr>Findings</vt:lpstr>
      <vt:lpstr>Findings</vt:lpstr>
      <vt:lpstr>Findings</vt:lpstr>
      <vt:lpstr>Findings</vt:lpstr>
      <vt:lpstr>Findings</vt:lpstr>
      <vt:lpstr>Findings</vt:lpstr>
      <vt:lpstr>Findings</vt:lpstr>
      <vt:lpstr>Findings</vt:lpstr>
      <vt:lpstr>Findings</vt:lpstr>
      <vt:lpstr>Findings</vt:lpstr>
      <vt:lpstr>Findings</vt:lpstr>
      <vt:lpstr>Recommendation 1</vt:lpstr>
      <vt:lpstr>Recommendation 1</vt:lpstr>
      <vt:lpstr>Recommendation 1</vt:lpstr>
      <vt:lpstr>Recommendation 1</vt:lpstr>
      <vt:lpstr>Findings 2</vt:lpstr>
      <vt:lpstr>Findings 2</vt:lpstr>
      <vt:lpstr>Findings 2</vt:lpstr>
      <vt:lpstr>Findings 2</vt:lpstr>
      <vt:lpstr>Findings 2</vt:lpstr>
      <vt:lpstr>Findings 2</vt:lpstr>
      <vt:lpstr>Findings 2</vt:lpstr>
      <vt:lpstr>Findings</vt:lpstr>
      <vt:lpstr>Findings</vt:lpstr>
      <vt:lpstr>Findings</vt:lpstr>
      <vt:lpstr>Findings</vt:lpstr>
      <vt:lpstr>Findings</vt:lpstr>
      <vt:lpstr>Findings</vt:lpstr>
      <vt:lpstr>Findings</vt:lpstr>
      <vt:lpstr>Recommendation 2</vt:lpstr>
      <vt:lpstr>Recommendation 2</vt:lpstr>
      <vt:lpstr>Recommendation 2</vt:lpstr>
      <vt:lpstr>Recommendation 2</vt:lpstr>
      <vt:lpstr>Recommendation 2</vt:lpstr>
      <vt:lpstr>Recommendation 2</vt:lpstr>
      <vt:lpstr>Findings</vt:lpstr>
      <vt:lpstr>Findings</vt:lpstr>
      <vt:lpstr>Findings 3</vt:lpstr>
      <vt:lpstr>Findings</vt:lpstr>
      <vt:lpstr>Findings</vt:lpstr>
      <vt:lpstr>Findings</vt:lpstr>
      <vt:lpstr>Recommendation 3</vt:lpstr>
      <vt:lpstr>Recommendation 3</vt:lpstr>
      <vt:lpstr>Recommendation 3</vt:lpstr>
      <vt:lpstr>Recommendation 3</vt:lpstr>
      <vt:lpstr>Recommendation 3</vt:lpstr>
      <vt:lpstr>Recommendation 4</vt:lpstr>
      <vt:lpstr>Recommendation 4</vt:lpstr>
      <vt:lpstr>Recommendation 4</vt:lpstr>
      <vt:lpstr>Recommendation 4</vt:lpstr>
      <vt:lpstr>Recommendation 4</vt:lpstr>
      <vt:lpstr>References</vt:lpstr>
      <vt:lpstr>PowerPoint Presentation</vt:lpstr>
    </vt:vector>
  </TitlesOfParts>
  <Company>PadCreative</Company>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Ilonka Ligteringen</dc:creator>
  <cp:lastModifiedBy>Ilonka Ligteringen</cp:lastModifiedBy>
  <cp:revision>103</cp:revision>
  <dcterms:created xsi:type="dcterms:W3CDTF">2017-07-18T11:38:11Z</dcterms:created>
  <dcterms:modified xsi:type="dcterms:W3CDTF">2017-12-11T11:14:46Z</dcterms:modified>
</cp:coreProperties>
</file>