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mp4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57" r:id="rId5"/>
    <p:sldId id="261" r:id="rId6"/>
    <p:sldId id="276" r:id="rId7"/>
    <p:sldId id="273" r:id="rId8"/>
    <p:sldId id="262" r:id="rId9"/>
    <p:sldId id="274" r:id="rId10"/>
    <p:sldId id="275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5B9C"/>
    <a:srgbClr val="0C6AA2"/>
    <a:srgbClr val="0C64A2"/>
    <a:srgbClr val="0C57A2"/>
    <a:srgbClr val="0C51A2"/>
    <a:srgbClr val="0C59A2"/>
    <a:srgbClr val="0C00F3"/>
    <a:srgbClr val="0842C4"/>
    <a:srgbClr val="0071CF"/>
    <a:srgbClr val="005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 autoAdjust="0"/>
    <p:restoredTop sz="94541" autoAdjust="0"/>
  </p:normalViewPr>
  <p:slideViewPr>
    <p:cSldViewPr snapToGrid="0" snapToObjects="1">
      <p:cViewPr>
        <p:scale>
          <a:sx n="116" d="100"/>
          <a:sy n="116" d="100"/>
        </p:scale>
        <p:origin x="984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D20F2-C697-F24E-B210-E949CAEDE48C}" type="datetimeFigureOut">
              <a:rPr lang="x-none" smtClean="0"/>
              <a:t>11/12/2017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8FABB-9054-2E4F-9074-9BE737F0A855}" type="slidenum">
              <a:rPr lang="en-US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01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8FABB-9054-2E4F-9074-9BE737F0A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88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8FABB-9054-2E4F-9074-9BE737F0A855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742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8FABB-9054-2E4F-9074-9BE737F0A855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76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8FABB-9054-2E4F-9074-9BE737F0A855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012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5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10D846-452F-DF44-B44B-96D1BD8CAC4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73E2F-F50A-2C42-90FB-243D4F10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A26A0-278F-A546-AF12-FDDC21A31D86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4A8420-B68C-B04B-B943-711F7568F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tional CKD Audit Logo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0"/>
          <a:stretch/>
        </p:blipFill>
        <p:spPr>
          <a:xfrm>
            <a:off x="5941836" y="6143021"/>
            <a:ext cx="2929645" cy="4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23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4" Type="http://schemas.openxmlformats.org/officeDocument/2006/relationships/audio" Target="../media/media12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5.jpg"/><Relationship Id="rId10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4" Type="http://schemas.openxmlformats.org/officeDocument/2006/relationships/audio" Target="../media/media15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7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4" Type="http://schemas.openxmlformats.org/officeDocument/2006/relationships/audio" Target="../media/media17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3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3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2.jpeg"/><Relationship Id="rId6" Type="http://schemas.openxmlformats.org/officeDocument/2006/relationships/image" Target="../media/image3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4" Type="http://schemas.openxmlformats.org/officeDocument/2006/relationships/audio" Target="../media/media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4" Type="http://schemas.openxmlformats.org/officeDocument/2006/relationships/audio" Target="../media/media7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6.jp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221 CKD Audit Report Summary Video Slides 2017 - 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29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141" y="5743766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810" y="-1421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2130178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Findings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1147771" y="-835563"/>
            <a:ext cx="133331" cy="1748013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2041" y="1232788"/>
            <a:ext cx="1948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</a:rPr>
              <a:t>With CKD </a:t>
            </a:r>
            <a:r>
              <a:rPr lang="en-US" sz="1600" b="1" dirty="0" smtClean="0">
                <a:solidFill>
                  <a:srgbClr val="0C6AA2"/>
                </a:solidFill>
              </a:rPr>
              <a:t>Stage 3: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9106" y="1232788"/>
            <a:ext cx="356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</a:rPr>
              <a:t>With CKD </a:t>
            </a:r>
            <a:r>
              <a:rPr lang="en-US" sz="1600" b="1" dirty="0" smtClean="0">
                <a:solidFill>
                  <a:srgbClr val="0C6AA2"/>
                </a:solidFill>
              </a:rPr>
              <a:t>Stage 4:</a:t>
            </a:r>
            <a:endParaRPr lang="en-US" sz="1600" b="1" dirty="0">
              <a:solidFill>
                <a:srgbClr val="0C6AA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0735" y="1232788"/>
            <a:ext cx="356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</a:rPr>
              <a:t>With </a:t>
            </a:r>
            <a:r>
              <a:rPr lang="en-US" sz="1600" b="1" dirty="0" smtClean="0">
                <a:solidFill>
                  <a:srgbClr val="0C6AA2"/>
                </a:solidFill>
              </a:rPr>
              <a:t>other renal codes</a:t>
            </a:r>
            <a:r>
              <a:rPr lang="en-US" sz="1400" b="1" dirty="0" smtClean="0">
                <a:solidFill>
                  <a:srgbClr val="0C6AA2"/>
                </a:solidFill>
              </a:rPr>
              <a:t>:</a:t>
            </a:r>
            <a:endParaRPr lang="en-US" sz="1400" b="1" dirty="0">
              <a:solidFill>
                <a:srgbClr val="0C6AA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041" y="1468276"/>
            <a:ext cx="194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6AA2"/>
                </a:solidFill>
              </a:rPr>
              <a:t>6 patients 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die annually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9106" y="1468276"/>
            <a:ext cx="194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6AA2"/>
                </a:solidFill>
              </a:rPr>
              <a:t>19 </a:t>
            </a:r>
            <a:r>
              <a:rPr lang="en-US" sz="2400" dirty="0">
                <a:solidFill>
                  <a:srgbClr val="0C6AA2"/>
                </a:solidFill>
              </a:rPr>
              <a:t>patients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annually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3533" y="1468276"/>
            <a:ext cx="194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6AA2"/>
                </a:solidFill>
              </a:rPr>
              <a:t>3 </a:t>
            </a:r>
            <a:r>
              <a:rPr lang="en-US" sz="2400" dirty="0">
                <a:solidFill>
                  <a:srgbClr val="0C6AA2"/>
                </a:solidFill>
              </a:rPr>
              <a:t>patients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annually </a:t>
            </a:r>
          </a:p>
        </p:txBody>
      </p:sp>
      <p:pic>
        <p:nvPicPr>
          <p:cNvPr id="2" name="Picture 1" descr="People-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0" y="2373423"/>
            <a:ext cx="2828990" cy="2011522"/>
          </a:xfrm>
          <a:prstGeom prst="rect">
            <a:avLst/>
          </a:prstGeom>
        </p:spPr>
      </p:pic>
      <p:pic>
        <p:nvPicPr>
          <p:cNvPr id="3" name="Picture 2" descr="People-0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03" y="2373231"/>
            <a:ext cx="2834132" cy="2011714"/>
          </a:xfrm>
          <a:prstGeom prst="rect">
            <a:avLst/>
          </a:prstGeom>
        </p:spPr>
      </p:pic>
      <p:pic>
        <p:nvPicPr>
          <p:cNvPr id="19" name="Picture 18" descr="People-0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35" y="2373039"/>
            <a:ext cx="2853756" cy="20117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42312" y="259336"/>
            <a:ext cx="1824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F</a:t>
            </a:r>
            <a:r>
              <a:rPr lang="en-US" sz="1600" dirty="0" smtClean="0">
                <a:solidFill>
                  <a:srgbClr val="595959"/>
                </a:solidFill>
              </a:rPr>
              <a:t>indings for every </a:t>
            </a:r>
          </a:p>
          <a:p>
            <a:r>
              <a:rPr lang="en-US" b="1" dirty="0" smtClean="0">
                <a:solidFill>
                  <a:srgbClr val="0C6AA2"/>
                </a:solidFill>
              </a:rPr>
              <a:t>100 Patients</a:t>
            </a:r>
            <a:endParaRPr lang="en-US" b="1" dirty="0">
              <a:solidFill>
                <a:srgbClr val="0C6AA2"/>
              </a:solidFill>
            </a:endParaRPr>
          </a:p>
        </p:txBody>
      </p:sp>
      <p:pic>
        <p:nvPicPr>
          <p:cNvPr id="18" name="Picture 17" descr="CKD Illustration Option-0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15" y="259336"/>
            <a:ext cx="250516" cy="6155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6433659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8566492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31459" y="3571953"/>
            <a:ext cx="812800" cy="812800"/>
          </a:xfrm>
          <a:prstGeom prst="rect">
            <a:avLst/>
          </a:prstGeom>
        </p:spPr>
      </p:pic>
      <p:pic>
        <p:nvPicPr>
          <p:cNvPr id="6" name="Slide 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1220" y="53030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63539"/>
      </p:ext>
    </p:extLst>
  </p:cSld>
  <p:clrMapOvr>
    <a:masterClrMapping/>
  </p:clrMapOvr>
  <p:transition spd="slow" advClick="0" advTm="30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Recommendation 1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2144999" y="-1832793"/>
            <a:ext cx="133331" cy="3742473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11"/>
          <p:cNvSpPr>
            <a:spLocks noGrp="1"/>
          </p:cNvSpPr>
          <p:nvPr>
            <p:ph sz="half" idx="4294967295"/>
          </p:nvPr>
        </p:nvSpPr>
        <p:spPr>
          <a:xfrm>
            <a:off x="-175491" y="1223518"/>
            <a:ext cx="5320145" cy="2341718"/>
          </a:xfrm>
          <a:prstGeom prst="rect">
            <a:avLst/>
          </a:prstGeom>
        </p:spPr>
        <p:txBody>
          <a:bodyPr/>
          <a:lstStyle/>
          <a:p>
            <a:pPr marL="457200" lvl="1" indent="0">
              <a:buClr>
                <a:srgbClr val="0A5DAC"/>
              </a:buClr>
              <a:buNone/>
            </a:pPr>
            <a:r>
              <a:rPr lang="en-GB" sz="2400" dirty="0" smtClean="0">
                <a:solidFill>
                  <a:srgbClr val="0C6AA2"/>
                </a:solidFill>
              </a:rPr>
              <a:t>Clinical </a:t>
            </a:r>
            <a:r>
              <a:rPr lang="en-GB" sz="2400" dirty="0">
                <a:solidFill>
                  <a:srgbClr val="0C6AA2"/>
                </a:solidFill>
              </a:rPr>
              <a:t>commissioning groups should put in place quality improvement tools and incentives, to support the identification and regular clinical review of patients with </a:t>
            </a:r>
            <a:r>
              <a:rPr lang="en-GB" sz="2400" dirty="0" smtClean="0">
                <a:solidFill>
                  <a:srgbClr val="0C6AA2"/>
                </a:solidFill>
              </a:rPr>
              <a:t>CKD</a:t>
            </a:r>
            <a:endParaRPr lang="en-GB" sz="2400" dirty="0">
              <a:solidFill>
                <a:srgbClr val="0C6AA2"/>
              </a:solidFill>
            </a:endParaRPr>
          </a:p>
        </p:txBody>
      </p:sp>
      <p:pic>
        <p:nvPicPr>
          <p:cNvPr id="2" name="Picture 1" descr="09221 CKD M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64" y="358232"/>
            <a:ext cx="3035794" cy="54060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4526788" y="1237512"/>
            <a:ext cx="90421" cy="9144001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428" y="5854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642"/>
      </p:ext>
    </p:extLst>
  </p:cSld>
  <p:clrMapOvr>
    <a:masterClrMapping/>
  </p:clrMapOvr>
  <p:transition spd="slow" advClick="0"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Findings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1083036" y="-770829"/>
            <a:ext cx="133331" cy="1618545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07855" y="1232788"/>
            <a:ext cx="3528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95959"/>
                </a:solidFill>
              </a:rPr>
              <a:t>Total CKD Prevalence, by Age Group</a:t>
            </a:r>
            <a:endParaRPr lang="en-US" sz="1600" b="1" dirty="0" smtClean="0">
              <a:solidFill>
                <a:srgbClr val="005B9D"/>
              </a:solidFill>
            </a:endParaRPr>
          </a:p>
        </p:txBody>
      </p:sp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23" y="1654617"/>
            <a:ext cx="6028944" cy="4224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498523" y="3112889"/>
            <a:ext cx="352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</a:rPr>
              <a:t>Age-Stratified Total CKD Prevalence (%)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66648" y="4218123"/>
            <a:ext cx="812800" cy="812800"/>
          </a:xfrm>
          <a:prstGeom prst="rect">
            <a:avLst/>
          </a:prstGeom>
        </p:spPr>
      </p:pic>
      <p:pic>
        <p:nvPicPr>
          <p:cNvPr id="2" name="Slide 1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822" y="54727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9839"/>
      </p:ext>
    </p:extLst>
  </p:cSld>
  <p:clrMapOvr>
    <a:masterClrMapping/>
  </p:clrMapOvr>
  <p:transition spd="slow" advClick="0"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5400000">
            <a:off x="1083036" y="-770829"/>
            <a:ext cx="133331" cy="1618545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15234" y="1212857"/>
            <a:ext cx="607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595959"/>
                </a:solidFill>
              </a:rPr>
              <a:t>Comparison of death rates between </a:t>
            </a:r>
            <a:r>
              <a:rPr lang="en-GB" sz="1600" dirty="0" err="1">
                <a:solidFill>
                  <a:srgbClr val="595959"/>
                </a:solidFill>
              </a:rPr>
              <a:t>uncoded</a:t>
            </a:r>
            <a:r>
              <a:rPr lang="en-GB" sz="1600" dirty="0">
                <a:solidFill>
                  <a:srgbClr val="595959"/>
                </a:solidFill>
              </a:rPr>
              <a:t> and coded patients with biochemical CKD stages 3-5</a:t>
            </a:r>
          </a:p>
          <a:p>
            <a:pPr algn="ctr"/>
            <a:endParaRPr lang="en-GB" sz="1600" dirty="0">
              <a:solidFill>
                <a:srgbClr val="595959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Findings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50142" y="1753592"/>
            <a:ext cx="6153004" cy="3991425"/>
            <a:chOff x="2788954" y="1764146"/>
            <a:chExt cx="5339047" cy="3552421"/>
          </a:xfrm>
        </p:grpSpPr>
        <p:grpSp>
          <p:nvGrpSpPr>
            <p:cNvPr id="12" name="Group 11"/>
            <p:cNvGrpSpPr/>
            <p:nvPr/>
          </p:nvGrpSpPr>
          <p:grpSpPr>
            <a:xfrm>
              <a:off x="3127029" y="1764146"/>
              <a:ext cx="5000972" cy="3552421"/>
              <a:chOff x="854883" y="1764146"/>
              <a:chExt cx="5000972" cy="3552421"/>
            </a:xfrm>
          </p:grpSpPr>
          <p:pic>
            <p:nvPicPr>
              <p:cNvPr id="14" name="Picture 13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372"/>
              <a:stretch/>
            </p:blipFill>
            <p:spPr bwMode="auto">
              <a:xfrm>
                <a:off x="854883" y="1764146"/>
                <a:ext cx="5000972" cy="3552421"/>
              </a:xfrm>
              <a:prstGeom prst="rect">
                <a:avLst/>
              </a:prstGeom>
              <a:noFill/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54883" y="1865745"/>
                <a:ext cx="271953" cy="3251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788954" y="2104138"/>
              <a:ext cx="534124" cy="25958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595959"/>
                  </a:solidFill>
                </a:rPr>
                <a:t>Relative mortality risk comparing </a:t>
              </a:r>
              <a:r>
                <a:rPr lang="en-GB" sz="1400" dirty="0" err="1">
                  <a:solidFill>
                    <a:srgbClr val="595959"/>
                  </a:solidFill>
                </a:rPr>
                <a:t>uncoded</a:t>
              </a:r>
              <a:r>
                <a:rPr lang="en-GB" sz="1400" dirty="0">
                  <a:solidFill>
                    <a:srgbClr val="595959"/>
                  </a:solidFill>
                </a:rPr>
                <a:t> to coded CKD cases</a:t>
              </a:r>
              <a:endParaRPr lang="en-GB" sz="1400" dirty="0">
                <a:solidFill>
                  <a:srgbClr val="595959"/>
                </a:solidFill>
              </a:endParaRP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81812" y="3187546"/>
            <a:ext cx="812800" cy="812800"/>
          </a:xfrm>
          <a:prstGeom prst="rect">
            <a:avLst/>
          </a:prstGeom>
        </p:spPr>
      </p:pic>
      <p:pic>
        <p:nvPicPr>
          <p:cNvPr id="3" name="Slide 1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297" y="55207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42249"/>
      </p:ext>
    </p:extLst>
  </p:cSld>
  <p:clrMapOvr>
    <a:masterClrMapping/>
  </p:clrMapOvr>
  <p:transition spd="slow" advClick="0" advTm="7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221 CKD M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66" y="358232"/>
            <a:ext cx="3035794" cy="540606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Recommendation 2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2144999" y="-1832793"/>
            <a:ext cx="133331" cy="3742473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11"/>
          <p:cNvSpPr>
            <a:spLocks noGrp="1"/>
          </p:cNvSpPr>
          <p:nvPr>
            <p:ph sz="half" idx="4294967295"/>
          </p:nvPr>
        </p:nvSpPr>
        <p:spPr>
          <a:xfrm>
            <a:off x="286326" y="1223518"/>
            <a:ext cx="6456219" cy="327117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C6AA2"/>
                </a:solidFill>
              </a:rPr>
              <a:t>GPs </a:t>
            </a:r>
            <a:r>
              <a:rPr lang="en-GB" sz="2400" dirty="0">
                <a:solidFill>
                  <a:srgbClr val="0C6AA2"/>
                </a:solidFill>
              </a:rPr>
              <a:t>should review their practice to improve the coding of people with CKD</a:t>
            </a:r>
            <a:r>
              <a:rPr lang="en-GB" sz="2400" dirty="0" smtClean="0">
                <a:solidFill>
                  <a:srgbClr val="0C6AA2"/>
                </a:solidFill>
              </a:rPr>
              <a:t>.</a:t>
            </a:r>
          </a:p>
          <a:p>
            <a:pPr marL="0" indent="0">
              <a:buNone/>
            </a:pPr>
            <a:endParaRPr lang="en-GB" sz="2400" dirty="0">
              <a:solidFill>
                <a:srgbClr val="0C6AA2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6AA2"/>
                </a:solidFill>
              </a:rPr>
              <a:t>Read-coding of those with CKD enables automated identification of these patients in practice records allowing regular follow-up and care. Coding of people with CKD is a proxy for better clinical scrutiny and management.</a:t>
            </a:r>
          </a:p>
          <a:p>
            <a:pPr lvl="1">
              <a:buClr>
                <a:srgbClr val="0A5DAC"/>
              </a:buClr>
              <a:buFont typeface="Arial"/>
              <a:buChar char="•"/>
            </a:pPr>
            <a:endParaRPr lang="en-GB" sz="1600" dirty="0">
              <a:solidFill>
                <a:srgbClr val="59595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4526788" y="1237512"/>
            <a:ext cx="90421" cy="9144001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219" y="5854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4000"/>
    </mc:Choice>
    <mc:Fallback xmlns=""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2942978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Findings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1083036" y="-770829"/>
            <a:ext cx="133331" cy="1618545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 Placeholder 12"/>
          <p:cNvSpPr txBox="1">
            <a:spLocks/>
          </p:cNvSpPr>
          <p:nvPr/>
        </p:nvSpPr>
        <p:spPr>
          <a:xfrm>
            <a:off x="258618" y="1274633"/>
            <a:ext cx="8275782" cy="350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595959"/>
                </a:solidFill>
              </a:rPr>
              <a:t>Proportion of patients with different risk factors for CKD who </a:t>
            </a:r>
            <a:r>
              <a:rPr lang="en-GB" sz="1600" b="1" dirty="0">
                <a:solidFill>
                  <a:srgbClr val="0C6AA2"/>
                </a:solidFill>
              </a:rPr>
              <a:t>have had blood and urine tests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17" y="1751019"/>
            <a:ext cx="4341154" cy="404018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64509" y="5814745"/>
            <a:ext cx="57037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rgbClr val="595959"/>
                </a:solidFill>
              </a:rPr>
              <a:t>Nitsch D, Caplin B, Hull S, Wheeler D. National Chronic Kidney Disease Audit - National Report (Part 1). 2017</a:t>
            </a:r>
            <a:endParaRPr lang="en-GB" sz="300" dirty="0">
              <a:solidFill>
                <a:srgbClr val="595959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017" y="55083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8219"/>
      </p:ext>
    </p:extLst>
  </p:cSld>
  <p:clrMapOvr>
    <a:masterClrMapping/>
  </p:clrMapOvr>
  <p:transition spd="slow" advClick="0" advTm="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Recommendation 3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2144999" y="-1832793"/>
            <a:ext cx="133331" cy="3742473"/>
          </a:xfrm>
          <a:prstGeom prst="rect">
            <a:avLst/>
          </a:prstGeom>
          <a:solidFill>
            <a:srgbClr val="025B9C"/>
          </a:solidFill>
          <a:ln>
            <a:solidFill>
              <a:srgbClr val="0A5D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11"/>
          <p:cNvSpPr>
            <a:spLocks noGrp="1"/>
          </p:cNvSpPr>
          <p:nvPr>
            <p:ph sz="half" idx="4294967295"/>
          </p:nvPr>
        </p:nvSpPr>
        <p:spPr>
          <a:xfrm>
            <a:off x="286326" y="1223518"/>
            <a:ext cx="5560292" cy="184354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C6AA2"/>
                </a:solidFill>
              </a:rPr>
              <a:t>For </a:t>
            </a:r>
            <a:r>
              <a:rPr lang="en-GB" sz="2400" dirty="0">
                <a:solidFill>
                  <a:srgbClr val="0C6AA2"/>
                </a:solidFill>
              </a:rPr>
              <a:t>people at high risk of CKD (particularly diabetes and hypertension) GPs should ensure they include BOTH blood tests for </a:t>
            </a:r>
            <a:r>
              <a:rPr lang="en-GB" sz="2400" dirty="0" err="1">
                <a:solidFill>
                  <a:srgbClr val="0C6AA2"/>
                </a:solidFill>
              </a:rPr>
              <a:t>eGFR</a:t>
            </a:r>
            <a:r>
              <a:rPr lang="en-GB" sz="2400" dirty="0">
                <a:solidFill>
                  <a:srgbClr val="0C6AA2"/>
                </a:solidFill>
              </a:rPr>
              <a:t> and urine tests for </a:t>
            </a:r>
            <a:r>
              <a:rPr lang="en-GB" sz="2400" dirty="0" smtClean="0">
                <a:solidFill>
                  <a:srgbClr val="0C6AA2"/>
                </a:solidFill>
              </a:rPr>
              <a:t>ACR</a:t>
            </a:r>
            <a:endParaRPr lang="en-GB" sz="2400" dirty="0">
              <a:solidFill>
                <a:srgbClr val="0C6AA2"/>
              </a:solidFill>
            </a:endParaRPr>
          </a:p>
          <a:p>
            <a:pPr lvl="1">
              <a:buClr>
                <a:srgbClr val="0A5DAC"/>
              </a:buClr>
              <a:buFont typeface="Arial"/>
              <a:buChar char="•"/>
            </a:pPr>
            <a:endParaRPr lang="en-GB" sz="1600" dirty="0">
              <a:solidFill>
                <a:srgbClr val="595959"/>
              </a:solidFill>
            </a:endParaRPr>
          </a:p>
        </p:txBody>
      </p:sp>
      <p:pic>
        <p:nvPicPr>
          <p:cNvPr id="7" name="Picture 6" descr="09221 CKD M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64" y="358232"/>
            <a:ext cx="3035794" cy="5406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400000">
            <a:off x="4526788" y="1237512"/>
            <a:ext cx="90421" cy="9144001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40" y="5854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6468"/>
      </p:ext>
    </p:extLst>
  </p:cSld>
  <p:clrMapOvr>
    <a:masterClrMapping/>
  </p:clrMapOvr>
  <p:transition spd="slow"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2144999" y="-1832793"/>
            <a:ext cx="133331" cy="3742473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half" idx="4294967295"/>
          </p:nvPr>
        </p:nvSpPr>
        <p:spPr>
          <a:xfrm>
            <a:off x="286326" y="1223518"/>
            <a:ext cx="5190838" cy="184354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0C6AA2"/>
                </a:solidFill>
              </a:rPr>
              <a:t>F</a:t>
            </a:r>
            <a:r>
              <a:rPr lang="en-GB" sz="2400" dirty="0" smtClean="0">
                <a:solidFill>
                  <a:srgbClr val="0C6AA2"/>
                </a:solidFill>
              </a:rPr>
              <a:t>urther </a:t>
            </a:r>
            <a:r>
              <a:rPr lang="en-GB" sz="2400" dirty="0">
                <a:solidFill>
                  <a:srgbClr val="0C6AA2"/>
                </a:solidFill>
              </a:rPr>
              <a:t>research is needed to establish whether there is a causal link between CKD coding (as a proxy for clinical recognition and care) and hospital admissions/all-cause </a:t>
            </a:r>
            <a:r>
              <a:rPr lang="en-GB" sz="2400" dirty="0" smtClean="0">
                <a:solidFill>
                  <a:srgbClr val="0C6AA2"/>
                </a:solidFill>
              </a:rPr>
              <a:t>mortality</a:t>
            </a:r>
            <a:endParaRPr lang="en-GB" sz="2400" dirty="0">
              <a:solidFill>
                <a:srgbClr val="0C6AA2"/>
              </a:solidFill>
            </a:endParaRPr>
          </a:p>
          <a:p>
            <a:pPr lvl="1">
              <a:buClr>
                <a:srgbClr val="0A5DAC"/>
              </a:buClr>
              <a:buFont typeface="Arial"/>
              <a:buChar char="•"/>
            </a:pPr>
            <a:endParaRPr lang="en-GB" sz="16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Recommendation 4</a:t>
            </a:r>
            <a:endParaRPr lang="en-GB" sz="3600" b="1" dirty="0">
              <a:solidFill>
                <a:srgbClr val="0C6AA2"/>
              </a:solidFill>
            </a:endParaRPr>
          </a:p>
        </p:txBody>
      </p:sp>
      <p:pic>
        <p:nvPicPr>
          <p:cNvPr id="7" name="Picture 6" descr="09221 CKD M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64" y="358232"/>
            <a:ext cx="3035794" cy="5406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400000">
            <a:off x="4526788" y="1237512"/>
            <a:ext cx="90421" cy="9144001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040" y="59318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4580"/>
      </p:ext>
    </p:extLst>
  </p:cSld>
  <p:clrMapOvr>
    <a:masterClrMapping/>
  </p:clrMapOvr>
  <p:transition spd="slow" advClick="0" advTm="9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References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1331959" y="-1019753"/>
            <a:ext cx="133331" cy="2116394"/>
          </a:xfrm>
          <a:prstGeom prst="rect">
            <a:avLst/>
          </a:prstGeom>
          <a:solidFill>
            <a:srgbClr val="025B9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11"/>
          <p:cNvSpPr>
            <a:spLocks noGrp="1"/>
          </p:cNvSpPr>
          <p:nvPr>
            <p:ph sz="half" idx="4294967295"/>
          </p:nvPr>
        </p:nvSpPr>
        <p:spPr>
          <a:xfrm>
            <a:off x="286326" y="1223518"/>
            <a:ext cx="8174183" cy="3043682"/>
          </a:xfrm>
          <a:prstGeom prst="rect">
            <a:avLst/>
          </a:prstGeom>
        </p:spPr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err="1">
                <a:solidFill>
                  <a:srgbClr val="595959"/>
                </a:solidFill>
              </a:rPr>
              <a:t>Nitsch</a:t>
            </a:r>
            <a:r>
              <a:rPr lang="en-GB" sz="1600" dirty="0">
                <a:solidFill>
                  <a:srgbClr val="595959"/>
                </a:solidFill>
              </a:rPr>
              <a:t> D, </a:t>
            </a:r>
            <a:r>
              <a:rPr lang="en-GB" sz="1600" dirty="0" err="1">
                <a:solidFill>
                  <a:srgbClr val="595959"/>
                </a:solidFill>
              </a:rPr>
              <a:t>Caplin</a:t>
            </a:r>
            <a:r>
              <a:rPr lang="en-GB" sz="1600" dirty="0">
                <a:solidFill>
                  <a:srgbClr val="595959"/>
                </a:solidFill>
              </a:rPr>
              <a:t> B, Hull S, Wheeler D. National Chronic Kidney Disease Audit - National Report (Part 1). 2017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595959"/>
                </a:solidFill>
              </a:rPr>
              <a:t>Kidney Disease: Improving Global Outcomes (KDIGO) CKD Work Group. KDIGO 2012 Clinical Practice Guideline for the Evaluation and Management of Chronic Kidney Disease. Kidney </a:t>
            </a:r>
            <a:r>
              <a:rPr lang="en-GB" sz="1600" dirty="0" err="1">
                <a:solidFill>
                  <a:srgbClr val="595959"/>
                </a:solidFill>
              </a:rPr>
              <a:t>Int</a:t>
            </a:r>
            <a:r>
              <a:rPr lang="en-GB" sz="1600" dirty="0">
                <a:solidFill>
                  <a:srgbClr val="595959"/>
                </a:solidFill>
              </a:rPr>
              <a:t> </a:t>
            </a:r>
            <a:r>
              <a:rPr lang="en-GB" sz="1600" dirty="0" err="1">
                <a:solidFill>
                  <a:srgbClr val="595959"/>
                </a:solidFill>
              </a:rPr>
              <a:t>Suppl</a:t>
            </a:r>
            <a:r>
              <a:rPr lang="en-GB" sz="1600" dirty="0">
                <a:solidFill>
                  <a:srgbClr val="595959"/>
                </a:solidFill>
              </a:rPr>
              <a:t> [Internet]. 2013;3(1):1–150. Available from: http://</a:t>
            </a:r>
            <a:r>
              <a:rPr lang="en-GB" sz="1600" dirty="0" err="1">
                <a:solidFill>
                  <a:srgbClr val="595959"/>
                </a:solidFill>
              </a:rPr>
              <a:t>www.kdigo.org</a:t>
            </a:r>
            <a:r>
              <a:rPr lang="en-GB" sz="1600" dirty="0">
                <a:solidFill>
                  <a:srgbClr val="595959"/>
                </a:solidFill>
              </a:rPr>
              <a:t>/</a:t>
            </a:r>
            <a:r>
              <a:rPr lang="en-GB" sz="1600" dirty="0" err="1">
                <a:solidFill>
                  <a:srgbClr val="595959"/>
                </a:solidFill>
              </a:rPr>
              <a:t>clinical_practice_guidelines</a:t>
            </a:r>
            <a:r>
              <a:rPr lang="en-GB" sz="1600" dirty="0">
                <a:solidFill>
                  <a:srgbClr val="595959"/>
                </a:solidFill>
              </a:rPr>
              <a:t>/pdf/CKD/KDIGO CKD-MBD GL KI </a:t>
            </a:r>
            <a:r>
              <a:rPr lang="en-GB" sz="1600" dirty="0" err="1">
                <a:solidFill>
                  <a:srgbClr val="595959"/>
                </a:solidFill>
              </a:rPr>
              <a:t>Suppl</a:t>
            </a:r>
            <a:r>
              <a:rPr lang="en-GB" sz="1600" dirty="0">
                <a:solidFill>
                  <a:srgbClr val="595959"/>
                </a:solidFill>
              </a:rPr>
              <a:t> 113.pdf%5Cnhttp://</a:t>
            </a:r>
            <a:r>
              <a:rPr lang="en-GB" sz="1600" dirty="0" err="1">
                <a:solidFill>
                  <a:srgbClr val="595959"/>
                </a:solidFill>
              </a:rPr>
              <a:t>www.nature.com</a:t>
            </a:r>
            <a:r>
              <a:rPr lang="en-GB" sz="1600" dirty="0">
                <a:solidFill>
                  <a:srgbClr val="595959"/>
                </a:solidFill>
              </a:rPr>
              <a:t>/</a:t>
            </a:r>
            <a:r>
              <a:rPr lang="en-GB" sz="1600" dirty="0" err="1">
                <a:solidFill>
                  <a:srgbClr val="595959"/>
                </a:solidFill>
              </a:rPr>
              <a:t>doifinder</a:t>
            </a:r>
            <a:r>
              <a:rPr lang="en-GB" sz="1600" dirty="0">
                <a:solidFill>
                  <a:srgbClr val="595959"/>
                </a:solidFill>
              </a:rPr>
              <a:t>/10.1038/kisup.2012.73%5Cnhttp://</a:t>
            </a:r>
            <a:r>
              <a:rPr lang="en-GB" sz="1600" dirty="0" err="1">
                <a:solidFill>
                  <a:srgbClr val="595959"/>
                </a:solidFill>
              </a:rPr>
              <a:t>www.nature.com</a:t>
            </a:r>
            <a:r>
              <a:rPr lang="en-GB" sz="1600" dirty="0">
                <a:solidFill>
                  <a:srgbClr val="595959"/>
                </a:solidFill>
              </a:rPr>
              <a:t>/</a:t>
            </a:r>
            <a:r>
              <a:rPr lang="en-GB" sz="1600" dirty="0" err="1">
                <a:solidFill>
                  <a:srgbClr val="595959"/>
                </a:solidFill>
              </a:rPr>
              <a:t>doifinder</a:t>
            </a:r>
            <a:r>
              <a:rPr lang="en-GB" sz="1600" dirty="0">
                <a:solidFill>
                  <a:srgbClr val="595959"/>
                </a:solidFill>
              </a:rPr>
              <a:t>/10.1038/kisup.2012.76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595959"/>
                </a:solidFill>
              </a:rPr>
              <a:t>NICE. Chronic kidney disease in adults: quality standard. 2011;(March). Available from: </a:t>
            </a:r>
            <a:r>
              <a:rPr lang="en-GB" sz="1600" dirty="0" err="1">
                <a:solidFill>
                  <a:srgbClr val="595959"/>
                </a:solidFill>
              </a:rPr>
              <a:t>nice.org.uk</a:t>
            </a:r>
            <a:r>
              <a:rPr lang="en-GB" sz="1600" dirty="0">
                <a:solidFill>
                  <a:srgbClr val="595959"/>
                </a:solidFill>
              </a:rPr>
              <a:t>/guidance/gs5</a:t>
            </a:r>
          </a:p>
        </p:txBody>
      </p:sp>
    </p:spTree>
    <p:extLst>
      <p:ext uri="{BB962C8B-B14F-4D97-AF65-F5344CB8AC3E}">
        <p14:creationId xmlns:p14="http://schemas.microsoft.com/office/powerpoint/2010/main" val="1607476511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128877" y="1948920"/>
            <a:ext cx="5157787" cy="5640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>
                <a:solidFill>
                  <a:srgbClr val="0C6AA2"/>
                </a:solidFill>
              </a:rPr>
              <a:t>Analytical Team</a:t>
            </a:r>
            <a:endParaRPr lang="en-GB" sz="2400" dirty="0">
              <a:solidFill>
                <a:srgbClr val="0C6AA2"/>
              </a:solidFill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640851" y="2513011"/>
            <a:ext cx="5702257" cy="17449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1800" dirty="0">
                <a:solidFill>
                  <a:srgbClr val="595959"/>
                </a:solidFill>
              </a:rPr>
              <a:t>Faye Cleary</a:t>
            </a:r>
          </a:p>
          <a:p>
            <a:pPr marL="457200" lvl="1" indent="0">
              <a:buNone/>
            </a:pPr>
            <a:r>
              <a:rPr lang="en-GB" sz="1800" dirty="0">
                <a:solidFill>
                  <a:srgbClr val="595959"/>
                </a:solidFill>
              </a:rPr>
              <a:t>Lois Kim</a:t>
            </a:r>
          </a:p>
          <a:p>
            <a:pPr marL="457200" lvl="1" indent="0">
              <a:buNone/>
            </a:pPr>
            <a:r>
              <a:rPr lang="en-GB" sz="1800" dirty="0">
                <a:solidFill>
                  <a:srgbClr val="595959"/>
                </a:solidFill>
              </a:rPr>
              <a:t>Dr Sally Hull</a:t>
            </a:r>
          </a:p>
          <a:p>
            <a:pPr marL="457200" lvl="1" indent="0">
              <a:buNone/>
            </a:pPr>
            <a:r>
              <a:rPr lang="en-GB" sz="1800" dirty="0" smtClean="0">
                <a:solidFill>
                  <a:srgbClr val="595959"/>
                </a:solidFill>
              </a:rPr>
              <a:t>Dr </a:t>
            </a:r>
            <a:r>
              <a:rPr lang="en-GB" sz="1800" dirty="0">
                <a:solidFill>
                  <a:srgbClr val="595959"/>
                </a:solidFill>
              </a:rPr>
              <a:t>Ben Caplin</a:t>
            </a:r>
          </a:p>
          <a:p>
            <a:pPr marL="457200" lvl="1" indent="0">
              <a:buNone/>
            </a:pPr>
            <a:r>
              <a:rPr lang="en-GB" sz="1800" dirty="0" smtClean="0">
                <a:solidFill>
                  <a:srgbClr val="595959"/>
                </a:solidFill>
              </a:rPr>
              <a:t>Professor </a:t>
            </a:r>
            <a:r>
              <a:rPr lang="en-GB" sz="1800" dirty="0">
                <a:solidFill>
                  <a:srgbClr val="595959"/>
                </a:solidFill>
              </a:rPr>
              <a:t>Dorothea </a:t>
            </a:r>
            <a:r>
              <a:rPr lang="en-GB" sz="1800" dirty="0" smtClean="0">
                <a:solidFill>
                  <a:srgbClr val="595959"/>
                </a:solidFill>
              </a:rPr>
              <a:t>Nitsch</a:t>
            </a:r>
            <a:endParaRPr lang="en-GB" sz="1800" dirty="0">
              <a:solidFill>
                <a:srgbClr val="595959"/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5339496" y="1948920"/>
            <a:ext cx="5183188" cy="5640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>
                <a:solidFill>
                  <a:srgbClr val="0C6AA2"/>
                </a:solidFill>
              </a:rPr>
              <a:t>Writing Team</a:t>
            </a:r>
            <a:endParaRPr lang="en-GB" sz="2400" dirty="0">
              <a:solidFill>
                <a:srgbClr val="0C6AA2"/>
              </a:solidFill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887940" y="2513011"/>
            <a:ext cx="5183188" cy="20220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Kathleen Mudie</a:t>
            </a:r>
          </a:p>
          <a:p>
            <a:pPr marL="457200" lvl="1" indent="0">
              <a:buNone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Faye Cleary</a:t>
            </a:r>
          </a:p>
          <a:p>
            <a:pPr marL="457200" lvl="1" indent="0">
              <a:buNone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 Ben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Caplin</a:t>
            </a:r>
          </a:p>
          <a:p>
            <a:pPr marL="457200" lvl="1" indent="0">
              <a:buNone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David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Wheeler</a:t>
            </a:r>
          </a:p>
          <a:p>
            <a:pPr marL="457200" lvl="1" indent="0">
              <a:buNone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Sally Hull</a:t>
            </a:r>
          </a:p>
          <a:p>
            <a:pPr marL="457200" lvl="1" indent="0">
              <a:buNone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Dorothea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Nitsch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193" y="56776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7665"/>
      </p:ext>
    </p:extLst>
  </p:cSld>
  <p:clrMapOvr>
    <a:masterClrMapping/>
  </p:clrMapOvr>
  <p:transition spd="slow" advClick="0" advTm="5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KD Report - Google Fusion Tables CMYK copy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4208" b="7134"/>
          <a:stretch/>
        </p:blipFill>
        <p:spPr>
          <a:xfrm>
            <a:off x="-1" y="0"/>
            <a:ext cx="474133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390" y="320824"/>
            <a:ext cx="368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A5DAC"/>
                </a:solidFill>
              </a:rPr>
              <a:t>Map of coverage of NCKDA within practices using </a:t>
            </a:r>
            <a:r>
              <a:rPr lang="en-GB" sz="1200" dirty="0" err="1">
                <a:solidFill>
                  <a:srgbClr val="0A5DAC"/>
                </a:solidFill>
              </a:rPr>
              <a:t>Informatic</a:t>
            </a:r>
            <a:r>
              <a:rPr lang="en-GB" sz="1200" dirty="0">
                <a:solidFill>
                  <a:srgbClr val="0A5DAC"/>
                </a:solidFill>
              </a:rPr>
              <a:t> Audit Plus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35392" y="-5900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half" idx="4294967295"/>
          </p:nvPr>
        </p:nvSpPr>
        <p:spPr>
          <a:xfrm>
            <a:off x="5146240" y="1103446"/>
            <a:ext cx="3703699" cy="184354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0C6AA2"/>
                </a:solidFill>
              </a:rPr>
              <a:t>Aims</a:t>
            </a:r>
            <a:r>
              <a:rPr lang="en-GB" sz="2400" dirty="0" smtClean="0">
                <a:solidFill>
                  <a:srgbClr val="0C6AA2"/>
                </a:solidFill>
              </a:rPr>
              <a:t>: </a:t>
            </a:r>
            <a:r>
              <a:rPr lang="en-GB" dirty="0" smtClean="0">
                <a:solidFill>
                  <a:srgbClr val="0A5DAC"/>
                </a:solidFill>
              </a:rPr>
              <a:t/>
            </a:r>
            <a:br>
              <a:rPr lang="en-GB" dirty="0" smtClean="0">
                <a:solidFill>
                  <a:srgbClr val="0A5DAC"/>
                </a:solidFill>
              </a:rPr>
            </a:br>
            <a:r>
              <a:rPr lang="en-GB" sz="800" dirty="0" smtClean="0">
                <a:solidFill>
                  <a:srgbClr val="0A5DAC"/>
                </a:solidFill>
              </a:rPr>
              <a:t> </a:t>
            </a:r>
            <a:endParaRPr lang="en-GB" dirty="0">
              <a:solidFill>
                <a:srgbClr val="0A5DAC"/>
              </a:solidFill>
            </a:endParaRPr>
          </a:p>
          <a:p>
            <a:pPr lvl="1">
              <a:buClr>
                <a:srgbClr val="0A5DAC"/>
              </a:buClr>
              <a:buFont typeface="Arial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review identification and management of CKD in primary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care</a:t>
            </a:r>
          </a:p>
          <a:p>
            <a:pPr marL="457200" lvl="1" indent="0">
              <a:buClr>
                <a:srgbClr val="0A5DAC"/>
              </a:buClr>
              <a:buNone/>
            </a:pPr>
            <a:endParaRPr lang="en-GB" sz="800" dirty="0">
              <a:solidFill>
                <a:srgbClr val="595959"/>
              </a:solidFill>
            </a:endParaRPr>
          </a:p>
          <a:p>
            <a:pPr lvl="1">
              <a:buClr>
                <a:srgbClr val="0A5DAC"/>
              </a:buClr>
              <a:buFont typeface="Arial"/>
              <a:buChar char="•"/>
            </a:pPr>
            <a:r>
              <a:rPr lang="en-GB" sz="1800" dirty="0">
                <a:solidFill>
                  <a:srgbClr val="595959"/>
                </a:solidFill>
              </a:rPr>
              <a:t>To describe patient outcomes 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4294967295"/>
          </p:nvPr>
        </p:nvSpPr>
        <p:spPr>
          <a:xfrm>
            <a:off x="5146240" y="3410618"/>
            <a:ext cx="3900070" cy="184354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0C6AA2"/>
                </a:solidFill>
              </a:rPr>
              <a:t>Measures</a:t>
            </a:r>
            <a:r>
              <a:rPr lang="en-GB" sz="2400" dirty="0" smtClean="0">
                <a:solidFill>
                  <a:srgbClr val="0C6AA2"/>
                </a:solidFill>
              </a:rPr>
              <a:t>:</a:t>
            </a:r>
          </a:p>
          <a:p>
            <a:pPr marL="0" indent="0">
              <a:buNone/>
            </a:pPr>
            <a:endParaRPr lang="en-GB" sz="800" dirty="0">
              <a:solidFill>
                <a:srgbClr val="0A5DAC"/>
              </a:solidFill>
            </a:endParaRPr>
          </a:p>
          <a:p>
            <a:pPr lvl="1">
              <a:buClr>
                <a:srgbClr val="0A5DAC"/>
              </a:buClr>
              <a:buFont typeface="Arial"/>
              <a:buChar char="•"/>
            </a:pPr>
            <a:r>
              <a:rPr lang="en-GB" sz="1800" dirty="0">
                <a:solidFill>
                  <a:srgbClr val="595959"/>
                </a:solidFill>
              </a:rPr>
              <a:t>Performance against NICE quality standards</a:t>
            </a:r>
          </a:p>
          <a:p>
            <a:pPr marL="457200" lvl="1" indent="0">
              <a:buClr>
                <a:srgbClr val="0A5DAC"/>
              </a:buClr>
              <a:buNone/>
            </a:pPr>
            <a:endParaRPr lang="en-GB" sz="800" dirty="0">
              <a:solidFill>
                <a:srgbClr val="595959"/>
              </a:solidFill>
            </a:endParaRPr>
          </a:p>
          <a:p>
            <a:pPr lvl="1">
              <a:buClr>
                <a:srgbClr val="0A5DAC"/>
              </a:buClr>
              <a:buFont typeface="Arial"/>
              <a:buChar char="•"/>
            </a:pPr>
            <a:r>
              <a:rPr lang="en-GB" sz="1800" dirty="0">
                <a:solidFill>
                  <a:srgbClr val="595959"/>
                </a:solidFill>
              </a:rPr>
              <a:t>Variation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5167" y="961424"/>
            <a:ext cx="3360025" cy="369332"/>
            <a:chOff x="445167" y="961424"/>
            <a:chExt cx="3360025" cy="369332"/>
          </a:xfrm>
        </p:grpSpPr>
        <p:sp>
          <p:nvSpPr>
            <p:cNvPr id="8" name="Rectangle 7"/>
            <p:cNvSpPr/>
            <p:nvPr/>
          </p:nvSpPr>
          <p:spPr>
            <a:xfrm>
              <a:off x="445167" y="1073150"/>
              <a:ext cx="206688" cy="206688"/>
            </a:xfrm>
            <a:prstGeom prst="rect">
              <a:avLst/>
            </a:prstGeom>
            <a:solidFill>
              <a:srgbClr val="5FB53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6892" y="961424"/>
              <a:ext cx="30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&gt;75% of possible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5167" y="1311824"/>
            <a:ext cx="3360025" cy="369332"/>
            <a:chOff x="445167" y="1311824"/>
            <a:chExt cx="3360025" cy="369332"/>
          </a:xfrm>
        </p:grpSpPr>
        <p:sp>
          <p:nvSpPr>
            <p:cNvPr id="7" name="Rectangle 6"/>
            <p:cNvSpPr/>
            <p:nvPr/>
          </p:nvSpPr>
          <p:spPr>
            <a:xfrm>
              <a:off x="445167" y="1409700"/>
              <a:ext cx="206688" cy="206688"/>
            </a:xfrm>
            <a:prstGeom prst="rect">
              <a:avLst/>
            </a:prstGeom>
            <a:solidFill>
              <a:srgbClr val="F4EB24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6892" y="1311824"/>
              <a:ext cx="30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50 – 75%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5167" y="1652067"/>
            <a:ext cx="3360025" cy="369332"/>
            <a:chOff x="445167" y="1652067"/>
            <a:chExt cx="3360025" cy="369332"/>
          </a:xfrm>
        </p:grpSpPr>
        <p:sp>
          <p:nvSpPr>
            <p:cNvPr id="9" name="Rectangle 8"/>
            <p:cNvSpPr/>
            <p:nvPr/>
          </p:nvSpPr>
          <p:spPr>
            <a:xfrm>
              <a:off x="445167" y="1746250"/>
              <a:ext cx="206688" cy="206688"/>
            </a:xfrm>
            <a:prstGeom prst="rect">
              <a:avLst/>
            </a:prstGeom>
            <a:solidFill>
              <a:srgbClr val="F18928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6892" y="1652067"/>
              <a:ext cx="30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25 – 50%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5167" y="1983670"/>
            <a:ext cx="3360025" cy="369332"/>
            <a:chOff x="445167" y="1983670"/>
            <a:chExt cx="3360025" cy="369332"/>
          </a:xfrm>
        </p:grpSpPr>
        <p:sp>
          <p:nvSpPr>
            <p:cNvPr id="10" name="Rectangle 9"/>
            <p:cNvSpPr/>
            <p:nvPr/>
          </p:nvSpPr>
          <p:spPr>
            <a:xfrm>
              <a:off x="445167" y="2082800"/>
              <a:ext cx="206688" cy="206688"/>
            </a:xfrm>
            <a:prstGeom prst="rect">
              <a:avLst/>
            </a:prstGeom>
            <a:solidFill>
              <a:srgbClr val="E51D2B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892" y="1983670"/>
              <a:ext cx="30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&lt;25 %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5167" y="2324780"/>
            <a:ext cx="3360025" cy="369332"/>
            <a:chOff x="445167" y="2324780"/>
            <a:chExt cx="3360025" cy="369332"/>
          </a:xfrm>
        </p:grpSpPr>
        <p:sp>
          <p:nvSpPr>
            <p:cNvPr id="11" name="Rectangle 10"/>
            <p:cNvSpPr/>
            <p:nvPr/>
          </p:nvSpPr>
          <p:spPr>
            <a:xfrm>
              <a:off x="445167" y="2419350"/>
              <a:ext cx="206688" cy="206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6892" y="2324780"/>
              <a:ext cx="30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 possible participants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146240" y="58703"/>
            <a:ext cx="9144000" cy="711543"/>
          </a:xfrm>
          <a:noFill/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Aims 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5648334" y="-460373"/>
            <a:ext cx="133331" cy="984249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511" y="547362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730819"/>
      </p:ext>
    </p:extLst>
  </p:cSld>
  <p:clrMapOvr>
    <a:masterClrMapping/>
  </p:clrMapOvr>
  <p:transition spd="slow" advClick="0"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 uiExpand="1" build="p"/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043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>
                <a:solidFill>
                  <a:srgbClr val="0C6AA2"/>
                </a:solidFill>
              </a:rPr>
              <a:t>Methods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73023"/>
              </p:ext>
            </p:extLst>
          </p:nvPr>
        </p:nvGraphicFramePr>
        <p:xfrm>
          <a:off x="458309" y="1646445"/>
          <a:ext cx="8103801" cy="3968930"/>
        </p:xfrm>
        <a:graphic>
          <a:graphicData uri="http://schemas.openxmlformats.org/drawingml/2006/table">
            <a:tbl>
              <a:tblPr/>
              <a:tblGrid>
                <a:gridCol w="946429">
                  <a:extLst>
                    <a:ext uri="{9D8B030D-6E8A-4147-A177-3AD203B41FA5}">
                      <a16:colId xmlns="" xmlns:a16="http://schemas.microsoft.com/office/drawing/2014/main" val="3326020419"/>
                    </a:ext>
                  </a:extLst>
                </a:gridCol>
                <a:gridCol w="2681550">
                  <a:extLst>
                    <a:ext uri="{9D8B030D-6E8A-4147-A177-3AD203B41FA5}">
                      <a16:colId xmlns="" xmlns:a16="http://schemas.microsoft.com/office/drawing/2014/main" val="2789635546"/>
                    </a:ext>
                  </a:extLst>
                </a:gridCol>
                <a:gridCol w="946429">
                  <a:extLst>
                    <a:ext uri="{9D8B030D-6E8A-4147-A177-3AD203B41FA5}">
                      <a16:colId xmlns="" xmlns:a16="http://schemas.microsoft.com/office/drawing/2014/main" val="102370193"/>
                    </a:ext>
                  </a:extLst>
                </a:gridCol>
                <a:gridCol w="1321058">
                  <a:extLst>
                    <a:ext uri="{9D8B030D-6E8A-4147-A177-3AD203B41FA5}">
                      <a16:colId xmlns="" xmlns:a16="http://schemas.microsoft.com/office/drawing/2014/main" val="339643537"/>
                    </a:ext>
                  </a:extLst>
                </a:gridCol>
                <a:gridCol w="1222470">
                  <a:extLst>
                    <a:ext uri="{9D8B030D-6E8A-4147-A177-3AD203B41FA5}">
                      <a16:colId xmlns="" xmlns:a16="http://schemas.microsoft.com/office/drawing/2014/main" val="2431283106"/>
                    </a:ext>
                  </a:extLst>
                </a:gridCol>
                <a:gridCol w="985865">
                  <a:extLst>
                    <a:ext uri="{9D8B030D-6E8A-4147-A177-3AD203B41FA5}">
                      <a16:colId xmlns="" xmlns:a16="http://schemas.microsoft.com/office/drawing/2014/main" val="165610743"/>
                    </a:ext>
                  </a:extLst>
                </a:gridCol>
              </a:tblGrid>
              <a:tr h="906090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damage stage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albumin/creatinine ratio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Description and range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128709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7028854"/>
                  </a:ext>
                </a:extLst>
              </a:tr>
              <a:tr h="9188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function stage 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eGFR (ml/min/1.73m)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Description and range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Normal to mild increase</a:t>
                      </a:r>
                      <a:b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&lt;30mg/g</a:t>
                      </a:r>
                      <a:endParaRPr lang="en-GB" sz="14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Moderate increase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30-300mg/g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Severe increase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&gt;300mg/g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2976369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Normal or high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≥90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9402846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Mild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60-89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69503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G3a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Mild to moderate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45-59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448005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G3b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Moderate to severe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30-44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966281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Severe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15-29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098732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failure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&lt;15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9546005"/>
                  </a:ext>
                </a:extLst>
              </a:tr>
            </a:tbl>
          </a:graphicData>
        </a:graphic>
      </p:graphicFrame>
      <p:sp>
        <p:nvSpPr>
          <p:cNvPr id="6" name="Text Placeholder 12"/>
          <p:cNvSpPr txBox="1">
            <a:spLocks/>
          </p:cNvSpPr>
          <p:nvPr/>
        </p:nvSpPr>
        <p:spPr>
          <a:xfrm>
            <a:off x="340430" y="1073645"/>
            <a:ext cx="7837714" cy="82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Prognosis of CKD by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eGFR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proteinuria categories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1235354" y="-835563"/>
            <a:ext cx="133331" cy="1748013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505418"/>
              </p:ext>
            </p:extLst>
          </p:nvPr>
        </p:nvGraphicFramePr>
        <p:xfrm>
          <a:off x="5030829" y="4390189"/>
          <a:ext cx="3540516" cy="1225186"/>
        </p:xfrm>
        <a:graphic>
          <a:graphicData uri="http://schemas.openxmlformats.org/drawingml/2006/table">
            <a:tbl>
              <a:tblPr/>
              <a:tblGrid>
                <a:gridCol w="3540516"/>
              </a:tblGrid>
              <a:tr h="1225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7223" y="5751098"/>
            <a:ext cx="64499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Kidney Disease: Improving Global Outcomes (KDIGO) CKD Work Group. KDIGO 2012 Clinical Practice Guideline for the Evaluation and Management of Chronic Kidney Disease. Kidney </a:t>
            </a:r>
            <a:r>
              <a:rPr lang="en-GB" sz="11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GB" sz="1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Suppl. 2013;3(1):1–150</a:t>
            </a:r>
            <a:endParaRPr lang="en-GB" sz="1100" dirty="0">
              <a:solidFill>
                <a:srgbClr val="595959"/>
              </a:solidFill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08136" y="3429000"/>
            <a:ext cx="812800" cy="812800"/>
          </a:xfrm>
          <a:prstGeom prst="rect">
            <a:avLst/>
          </a:prstGeom>
        </p:spPr>
      </p:pic>
      <p:pic>
        <p:nvPicPr>
          <p:cNvPr id="2" name="Slide 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223" y="59805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00749"/>
      </p:ext>
    </p:extLst>
  </p:cSld>
  <p:clrMapOvr>
    <a:masterClrMapping/>
  </p:clrMapOvr>
  <p:transition spd="slow" advClick="0"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043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>
                <a:solidFill>
                  <a:srgbClr val="0C6AA2"/>
                </a:solidFill>
              </a:rPr>
              <a:t>Methods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73023"/>
              </p:ext>
            </p:extLst>
          </p:nvPr>
        </p:nvGraphicFramePr>
        <p:xfrm>
          <a:off x="458309" y="1646445"/>
          <a:ext cx="8103801" cy="3968930"/>
        </p:xfrm>
        <a:graphic>
          <a:graphicData uri="http://schemas.openxmlformats.org/drawingml/2006/table">
            <a:tbl>
              <a:tblPr/>
              <a:tblGrid>
                <a:gridCol w="946429">
                  <a:extLst>
                    <a:ext uri="{9D8B030D-6E8A-4147-A177-3AD203B41FA5}">
                      <a16:colId xmlns="" xmlns:a16="http://schemas.microsoft.com/office/drawing/2014/main" val="3326020419"/>
                    </a:ext>
                  </a:extLst>
                </a:gridCol>
                <a:gridCol w="2681550">
                  <a:extLst>
                    <a:ext uri="{9D8B030D-6E8A-4147-A177-3AD203B41FA5}">
                      <a16:colId xmlns="" xmlns:a16="http://schemas.microsoft.com/office/drawing/2014/main" val="2789635546"/>
                    </a:ext>
                  </a:extLst>
                </a:gridCol>
                <a:gridCol w="946429">
                  <a:extLst>
                    <a:ext uri="{9D8B030D-6E8A-4147-A177-3AD203B41FA5}">
                      <a16:colId xmlns="" xmlns:a16="http://schemas.microsoft.com/office/drawing/2014/main" val="102370193"/>
                    </a:ext>
                  </a:extLst>
                </a:gridCol>
                <a:gridCol w="1321058">
                  <a:extLst>
                    <a:ext uri="{9D8B030D-6E8A-4147-A177-3AD203B41FA5}">
                      <a16:colId xmlns="" xmlns:a16="http://schemas.microsoft.com/office/drawing/2014/main" val="339643537"/>
                    </a:ext>
                  </a:extLst>
                </a:gridCol>
                <a:gridCol w="1222470">
                  <a:extLst>
                    <a:ext uri="{9D8B030D-6E8A-4147-A177-3AD203B41FA5}">
                      <a16:colId xmlns="" xmlns:a16="http://schemas.microsoft.com/office/drawing/2014/main" val="2431283106"/>
                    </a:ext>
                  </a:extLst>
                </a:gridCol>
                <a:gridCol w="985865">
                  <a:extLst>
                    <a:ext uri="{9D8B030D-6E8A-4147-A177-3AD203B41FA5}">
                      <a16:colId xmlns="" xmlns:a16="http://schemas.microsoft.com/office/drawing/2014/main" val="165610743"/>
                    </a:ext>
                  </a:extLst>
                </a:gridCol>
              </a:tblGrid>
              <a:tr h="906090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damage stage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albumin/creatinine ratio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Description and range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128709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7028854"/>
                  </a:ext>
                </a:extLst>
              </a:tr>
              <a:tr h="9188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function stage 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eGFR (ml/min/1.73m)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Description and range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Normal to mild increase</a:t>
                      </a:r>
                      <a:b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&lt;30mg/g</a:t>
                      </a:r>
                      <a:endParaRPr lang="en-GB" sz="14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Moderate increase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30-300mg/g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Severe increase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&gt;300mg/g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2976369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Normal or high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≥90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9402846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Mild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60-89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69503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G3a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Mild to moderate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45-59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448005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G3b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Moderate to severe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30-44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966281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Severe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15-29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098732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failure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&lt;15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9546005"/>
                  </a:ext>
                </a:extLst>
              </a:tr>
            </a:tbl>
          </a:graphicData>
        </a:graphic>
      </p:graphicFrame>
      <p:sp>
        <p:nvSpPr>
          <p:cNvPr id="6" name="Text Placeholder 12"/>
          <p:cNvSpPr txBox="1">
            <a:spLocks/>
          </p:cNvSpPr>
          <p:nvPr/>
        </p:nvSpPr>
        <p:spPr>
          <a:xfrm>
            <a:off x="340430" y="1073645"/>
            <a:ext cx="7837714" cy="82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Prognosis of CKD by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eGFR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proteinuria categories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1235354" y="-835563"/>
            <a:ext cx="133331" cy="1748013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505418"/>
              </p:ext>
            </p:extLst>
          </p:nvPr>
        </p:nvGraphicFramePr>
        <p:xfrm>
          <a:off x="5030829" y="4390189"/>
          <a:ext cx="3540516" cy="1225186"/>
        </p:xfrm>
        <a:graphic>
          <a:graphicData uri="http://schemas.openxmlformats.org/drawingml/2006/table">
            <a:tbl>
              <a:tblPr/>
              <a:tblGrid>
                <a:gridCol w="3540516"/>
              </a:tblGrid>
              <a:tr h="1225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7223" y="5751098"/>
            <a:ext cx="64499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Kidney Disease: Improving Global Outcomes (KDIGO) CKD Work Group. KDIGO 2012 Clinical Practice Guideline for the Evaluation and Management of Chronic Kidney Disease. Kidney </a:t>
            </a:r>
            <a:r>
              <a:rPr lang="en-GB" sz="11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GB" sz="1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Suppl. 2013;3(1):1–150</a:t>
            </a:r>
            <a:endParaRPr lang="en-GB" sz="1100" dirty="0">
              <a:solidFill>
                <a:srgbClr val="595959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54829" y="3791325"/>
            <a:ext cx="812800" cy="812800"/>
          </a:xfrm>
          <a:prstGeom prst="rect">
            <a:avLst/>
          </a:prstGeom>
        </p:spPr>
      </p:pic>
      <p:pic>
        <p:nvPicPr>
          <p:cNvPr id="2" name="Slide 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223" y="59805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236"/>
      </p:ext>
    </p:extLst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0430" y="163346"/>
            <a:ext cx="9144000" cy="711543"/>
          </a:xfrm>
        </p:spPr>
        <p:txBody>
          <a:bodyPr/>
          <a:lstStyle/>
          <a:p>
            <a:pPr algn="l"/>
            <a:r>
              <a:rPr lang="en-GB" sz="3600" b="1" dirty="0">
                <a:solidFill>
                  <a:srgbClr val="0C6AA2"/>
                </a:solidFill>
              </a:rPr>
              <a:t>Methods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73023"/>
              </p:ext>
            </p:extLst>
          </p:nvPr>
        </p:nvGraphicFramePr>
        <p:xfrm>
          <a:off x="458309" y="1646445"/>
          <a:ext cx="8103801" cy="3968930"/>
        </p:xfrm>
        <a:graphic>
          <a:graphicData uri="http://schemas.openxmlformats.org/drawingml/2006/table">
            <a:tbl>
              <a:tblPr/>
              <a:tblGrid>
                <a:gridCol w="946429">
                  <a:extLst>
                    <a:ext uri="{9D8B030D-6E8A-4147-A177-3AD203B41FA5}">
                      <a16:colId xmlns="" xmlns:a16="http://schemas.microsoft.com/office/drawing/2014/main" val="3326020419"/>
                    </a:ext>
                  </a:extLst>
                </a:gridCol>
                <a:gridCol w="2681550">
                  <a:extLst>
                    <a:ext uri="{9D8B030D-6E8A-4147-A177-3AD203B41FA5}">
                      <a16:colId xmlns="" xmlns:a16="http://schemas.microsoft.com/office/drawing/2014/main" val="2789635546"/>
                    </a:ext>
                  </a:extLst>
                </a:gridCol>
                <a:gridCol w="946429">
                  <a:extLst>
                    <a:ext uri="{9D8B030D-6E8A-4147-A177-3AD203B41FA5}">
                      <a16:colId xmlns="" xmlns:a16="http://schemas.microsoft.com/office/drawing/2014/main" val="102370193"/>
                    </a:ext>
                  </a:extLst>
                </a:gridCol>
                <a:gridCol w="1321058">
                  <a:extLst>
                    <a:ext uri="{9D8B030D-6E8A-4147-A177-3AD203B41FA5}">
                      <a16:colId xmlns="" xmlns:a16="http://schemas.microsoft.com/office/drawing/2014/main" val="339643537"/>
                    </a:ext>
                  </a:extLst>
                </a:gridCol>
                <a:gridCol w="1222470">
                  <a:extLst>
                    <a:ext uri="{9D8B030D-6E8A-4147-A177-3AD203B41FA5}">
                      <a16:colId xmlns="" xmlns:a16="http://schemas.microsoft.com/office/drawing/2014/main" val="2431283106"/>
                    </a:ext>
                  </a:extLst>
                </a:gridCol>
                <a:gridCol w="985865">
                  <a:extLst>
                    <a:ext uri="{9D8B030D-6E8A-4147-A177-3AD203B41FA5}">
                      <a16:colId xmlns="" xmlns:a16="http://schemas.microsoft.com/office/drawing/2014/main" val="165610743"/>
                    </a:ext>
                  </a:extLst>
                </a:gridCol>
              </a:tblGrid>
              <a:tr h="906090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damage stage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albumin/creatinine ratio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Description and range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128709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A3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7028854"/>
                  </a:ext>
                </a:extLst>
              </a:tr>
              <a:tr h="9188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function stage 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eGFR (ml/min/1.73m)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Description and range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Normal to mild increase</a:t>
                      </a:r>
                      <a:b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&lt;30mg/g</a:t>
                      </a:r>
                      <a:endParaRPr lang="en-GB" sz="14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Moderate increase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30-300mg/g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Severe increase</a:t>
                      </a:r>
                      <a:b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&gt;300mg/g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2976369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Normal or high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≥90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9402846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Mild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60-89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69503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G3a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Mild to moderate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45-59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448005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G3b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Moderate to severe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30-44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966281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Severe decrease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15-29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0987320"/>
                  </a:ext>
                </a:extLst>
              </a:tr>
              <a:tr h="30628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Kidney failure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&lt;15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9546005"/>
                  </a:ext>
                </a:extLst>
              </a:tr>
            </a:tbl>
          </a:graphicData>
        </a:graphic>
      </p:graphicFrame>
      <p:sp>
        <p:nvSpPr>
          <p:cNvPr id="6" name="Text Placeholder 12"/>
          <p:cNvSpPr txBox="1">
            <a:spLocks/>
          </p:cNvSpPr>
          <p:nvPr/>
        </p:nvSpPr>
        <p:spPr>
          <a:xfrm>
            <a:off x="340430" y="1073645"/>
            <a:ext cx="7837714" cy="82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Prognosis of CKD by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eGFR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proteinuria categories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1235354" y="-835563"/>
            <a:ext cx="133331" cy="1748013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7223" y="5751098"/>
            <a:ext cx="64499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Kidney Disease: Improving Global Outcomes (KDIGO) CKD Work Group. KDIGO 2012 Clinical Practice Guideline for the Evaluation and Management of Chronic Kidney Disease. Kidney </a:t>
            </a:r>
            <a:r>
              <a:rPr lang="en-GB" sz="11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GB" sz="1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Suppl. 2013;3(1):1–150</a:t>
            </a:r>
            <a:endParaRPr lang="en-GB" sz="1100" dirty="0">
              <a:solidFill>
                <a:srgbClr val="595959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3048"/>
              </p:ext>
            </p:extLst>
          </p:nvPr>
        </p:nvGraphicFramePr>
        <p:xfrm>
          <a:off x="6352673" y="3785643"/>
          <a:ext cx="2208463" cy="604546"/>
        </p:xfrm>
        <a:graphic>
          <a:graphicData uri="http://schemas.openxmlformats.org/drawingml/2006/table">
            <a:tbl>
              <a:tblPr/>
              <a:tblGrid>
                <a:gridCol w="2208463"/>
              </a:tblGrid>
              <a:tr h="6045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</a:tr>
            </a:tbl>
          </a:graphicData>
        </a:graphic>
      </p:graphicFrame>
      <p:pic>
        <p:nvPicPr>
          <p:cNvPr id="2" name="Slide 5 - metho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0116" y="5153741"/>
            <a:ext cx="812800" cy="812800"/>
          </a:xfrm>
          <a:prstGeom prst="rect">
            <a:avLst/>
          </a:prstGeom>
        </p:spPr>
      </p:pic>
      <p:pic>
        <p:nvPicPr>
          <p:cNvPr id="3" name="Slide 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223" y="5966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60621"/>
      </p:ext>
    </p:extLst>
  </p:cSld>
  <p:clrMapOvr>
    <a:masterClrMapping/>
  </p:clrMapOvr>
  <p:transition spd="slow" advClick="0"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207476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Findings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1147771" y="-835563"/>
            <a:ext cx="133331" cy="1748013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28450" y="985866"/>
            <a:ext cx="1948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</a:rPr>
              <a:t>With CKD </a:t>
            </a:r>
            <a:r>
              <a:rPr lang="en-US" sz="1600" b="1" dirty="0" smtClean="0">
                <a:solidFill>
                  <a:srgbClr val="0C6AA2"/>
                </a:solidFill>
              </a:rPr>
              <a:t>Stage 3: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8450" y="1221354"/>
            <a:ext cx="403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6AA2"/>
                </a:solidFill>
              </a:rPr>
              <a:t>36 unplanned </a:t>
            </a:r>
            <a:r>
              <a:rPr lang="en-US" sz="1600" dirty="0">
                <a:solidFill>
                  <a:srgbClr val="595959"/>
                </a:solidFill>
              </a:rPr>
              <a:t>admissions annually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42312" y="259336"/>
            <a:ext cx="1824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F</a:t>
            </a:r>
            <a:r>
              <a:rPr lang="en-US" sz="1600" dirty="0" smtClean="0">
                <a:solidFill>
                  <a:srgbClr val="595959"/>
                </a:solidFill>
              </a:rPr>
              <a:t>indings for every </a:t>
            </a:r>
          </a:p>
          <a:p>
            <a:r>
              <a:rPr lang="en-US" b="1" dirty="0" smtClean="0">
                <a:solidFill>
                  <a:srgbClr val="0C6AA2"/>
                </a:solidFill>
              </a:rPr>
              <a:t>100 Patients</a:t>
            </a:r>
            <a:endParaRPr lang="en-US" b="1" dirty="0">
              <a:solidFill>
                <a:srgbClr val="0C6AA2"/>
              </a:solidFill>
            </a:endParaRPr>
          </a:p>
        </p:txBody>
      </p:sp>
      <p:pic>
        <p:nvPicPr>
          <p:cNvPr id="20" name="Picture 19" descr="CKD Illustration Option-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15" y="259336"/>
            <a:ext cx="250516" cy="6155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5400000">
            <a:off x="6433659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5400000">
            <a:off x="8566492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Slide 5 Find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337" y="5906196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3" y="1683019"/>
            <a:ext cx="5324856" cy="39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23444"/>
      </p:ext>
    </p:extLst>
  </p:cSld>
  <p:clrMapOvr>
    <a:masterClrMapping/>
  </p:clrMapOvr>
  <p:transition spd="slow" advClick="0" advTm="17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207476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Findings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1147771" y="-835563"/>
            <a:ext cx="133331" cy="1748013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67109" y="1232788"/>
            <a:ext cx="356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</a:rPr>
              <a:t>With CKD </a:t>
            </a:r>
            <a:r>
              <a:rPr lang="en-US" sz="1600" b="1" dirty="0" smtClean="0">
                <a:solidFill>
                  <a:srgbClr val="0C6AA2"/>
                </a:solidFill>
              </a:rPr>
              <a:t>Stage 4:</a:t>
            </a:r>
            <a:endParaRPr lang="en-US" sz="1600" b="1" dirty="0">
              <a:solidFill>
                <a:srgbClr val="0C6AA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7109" y="1468276"/>
            <a:ext cx="367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6AA2"/>
                </a:solidFill>
              </a:rPr>
              <a:t>75 </a:t>
            </a:r>
            <a:r>
              <a:rPr lang="en-US" sz="2400" dirty="0">
                <a:solidFill>
                  <a:srgbClr val="0C6AA2"/>
                </a:solidFill>
              </a:rPr>
              <a:t>unplanned </a:t>
            </a:r>
            <a:r>
              <a:rPr lang="en-US" sz="1600" dirty="0">
                <a:solidFill>
                  <a:srgbClr val="595959"/>
                </a:solidFill>
              </a:rPr>
              <a:t>admissions annually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42312" y="259336"/>
            <a:ext cx="1824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F</a:t>
            </a:r>
            <a:r>
              <a:rPr lang="en-US" sz="1600" dirty="0" smtClean="0">
                <a:solidFill>
                  <a:srgbClr val="595959"/>
                </a:solidFill>
              </a:rPr>
              <a:t>indings for every </a:t>
            </a:r>
          </a:p>
          <a:p>
            <a:r>
              <a:rPr lang="en-US" b="1" dirty="0" smtClean="0">
                <a:solidFill>
                  <a:srgbClr val="0C6AA2"/>
                </a:solidFill>
              </a:rPr>
              <a:t>100 Patients</a:t>
            </a:r>
            <a:endParaRPr lang="en-US" b="1" dirty="0">
              <a:solidFill>
                <a:srgbClr val="0C6AA2"/>
              </a:solidFill>
            </a:endParaRPr>
          </a:p>
        </p:txBody>
      </p:sp>
      <p:pic>
        <p:nvPicPr>
          <p:cNvPr id="20" name="Picture 19" descr="CKD Illustration Option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15" y="259336"/>
            <a:ext cx="250516" cy="6155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5400000">
            <a:off x="6433659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5400000">
            <a:off x="8566492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69" y="1929241"/>
            <a:ext cx="5324856" cy="39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12369"/>
      </p:ext>
    </p:extLst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2040" y="163346"/>
            <a:ext cx="2074760" cy="7115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rgbClr val="0C6AA2"/>
                </a:solidFill>
              </a:rPr>
              <a:t>Findings</a:t>
            </a:r>
            <a:endParaRPr lang="en-GB" sz="3600" b="1" dirty="0">
              <a:solidFill>
                <a:srgbClr val="0C6AA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1147771" y="-835563"/>
            <a:ext cx="133331" cy="1748013"/>
          </a:xfrm>
          <a:prstGeom prst="rect">
            <a:avLst/>
          </a:prstGeom>
          <a:solidFill>
            <a:srgbClr val="02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34059" y="1177705"/>
            <a:ext cx="356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</a:rPr>
              <a:t>With </a:t>
            </a:r>
            <a:r>
              <a:rPr lang="en-US" sz="1600" b="1" dirty="0" smtClean="0">
                <a:solidFill>
                  <a:srgbClr val="0C6AA2"/>
                </a:solidFill>
              </a:rPr>
              <a:t>other renal codes</a:t>
            </a:r>
            <a:r>
              <a:rPr lang="en-US" sz="1400" b="1" dirty="0" smtClean="0">
                <a:solidFill>
                  <a:srgbClr val="0C6AA2"/>
                </a:solidFill>
              </a:rPr>
              <a:t>:</a:t>
            </a:r>
            <a:endParaRPr lang="en-US" sz="1400" b="1" dirty="0">
              <a:solidFill>
                <a:srgbClr val="0C6AA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6857" y="1413193"/>
            <a:ext cx="436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6AA2"/>
                </a:solidFill>
              </a:rPr>
              <a:t>23 </a:t>
            </a:r>
            <a:r>
              <a:rPr lang="en-US" sz="2400" dirty="0">
                <a:solidFill>
                  <a:srgbClr val="0C6AA2"/>
                </a:solidFill>
              </a:rPr>
              <a:t>unplanned </a:t>
            </a:r>
            <a:r>
              <a:rPr lang="en-US" sz="1600" dirty="0">
                <a:solidFill>
                  <a:srgbClr val="595959"/>
                </a:solidFill>
              </a:rPr>
              <a:t>admissions annually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42312" y="259336"/>
            <a:ext cx="1824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F</a:t>
            </a:r>
            <a:r>
              <a:rPr lang="en-US" sz="1600" dirty="0" smtClean="0">
                <a:solidFill>
                  <a:srgbClr val="595959"/>
                </a:solidFill>
              </a:rPr>
              <a:t>indings for every </a:t>
            </a:r>
          </a:p>
          <a:p>
            <a:r>
              <a:rPr lang="en-US" b="1" dirty="0" smtClean="0">
                <a:solidFill>
                  <a:srgbClr val="0C6AA2"/>
                </a:solidFill>
              </a:rPr>
              <a:t>100 Patients</a:t>
            </a:r>
            <a:endParaRPr lang="en-US" b="1" dirty="0">
              <a:solidFill>
                <a:srgbClr val="0C6AA2"/>
              </a:solidFill>
            </a:endParaRPr>
          </a:p>
        </p:txBody>
      </p:sp>
      <p:pic>
        <p:nvPicPr>
          <p:cNvPr id="20" name="Picture 19" descr="CKD Illustration Option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15" y="259336"/>
            <a:ext cx="250516" cy="6155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5400000">
            <a:off x="6433659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5400000">
            <a:off x="8566492" y="574472"/>
            <a:ext cx="518567" cy="82269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19" y="1830790"/>
            <a:ext cx="5321808" cy="39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3135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3|1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10981</TotalTime>
  <Words>779</Words>
  <Application>Microsoft Macintosh PowerPoint</Application>
  <PresentationFormat>On-screen Show (4:3)</PresentationFormat>
  <Paragraphs>254</Paragraphs>
  <Slides>19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Arial</vt:lpstr>
      <vt:lpstr>Office Theme</vt:lpstr>
      <vt:lpstr>Custom Design</vt:lpstr>
      <vt:lpstr>PowerPoint Presentation</vt:lpstr>
      <vt:lpstr>PowerPoint Presentation</vt:lpstr>
      <vt:lpstr>Aims </vt:lpstr>
      <vt:lpstr>Methods</vt:lpstr>
      <vt:lpstr>Methods</vt:lpstr>
      <vt:lpstr>Methods</vt:lpstr>
      <vt:lpstr>Findings</vt:lpstr>
      <vt:lpstr>Findings</vt:lpstr>
      <vt:lpstr>Findings</vt:lpstr>
      <vt:lpstr>Findings</vt:lpstr>
      <vt:lpstr>Recommendation 1</vt:lpstr>
      <vt:lpstr>Findings</vt:lpstr>
      <vt:lpstr>Findings</vt:lpstr>
      <vt:lpstr>Recommendation 2</vt:lpstr>
      <vt:lpstr>Findings</vt:lpstr>
      <vt:lpstr>Recommendation 3</vt:lpstr>
      <vt:lpstr>Recommendation 4</vt:lpstr>
      <vt:lpstr>References</vt:lpstr>
      <vt:lpstr>PowerPoint Presentation</vt:lpstr>
    </vt:vector>
  </TitlesOfParts>
  <Company>PadCreative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Ilonka Ligteringen</dc:creator>
  <cp:lastModifiedBy>Ilonka Ligteringen</cp:lastModifiedBy>
  <cp:revision>154</cp:revision>
  <dcterms:created xsi:type="dcterms:W3CDTF">2017-07-18T11:38:11Z</dcterms:created>
  <dcterms:modified xsi:type="dcterms:W3CDTF">2017-12-11T11:46:28Z</dcterms:modified>
</cp:coreProperties>
</file>